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23"/>
  </p:notesMasterIdLst>
  <p:handoutMasterIdLst>
    <p:handoutMasterId r:id="rId24"/>
  </p:handoutMasterIdLst>
  <p:sldIdLst>
    <p:sldId id="256" r:id="rId3"/>
    <p:sldId id="258" r:id="rId4"/>
    <p:sldId id="387" r:id="rId5"/>
    <p:sldId id="389" r:id="rId6"/>
    <p:sldId id="390" r:id="rId7"/>
    <p:sldId id="391" r:id="rId8"/>
    <p:sldId id="388" r:id="rId9"/>
    <p:sldId id="393" r:id="rId10"/>
    <p:sldId id="394" r:id="rId11"/>
    <p:sldId id="396" r:id="rId12"/>
    <p:sldId id="395" r:id="rId13"/>
    <p:sldId id="403" r:id="rId14"/>
    <p:sldId id="392" r:id="rId15"/>
    <p:sldId id="398" r:id="rId16"/>
    <p:sldId id="404" r:id="rId17"/>
    <p:sldId id="399" r:id="rId18"/>
    <p:sldId id="400" r:id="rId19"/>
    <p:sldId id="401" r:id="rId20"/>
    <p:sldId id="402" r:id="rId21"/>
    <p:sldId id="268" r:id="rId22"/>
  </p:sldIdLst>
  <p:sldSz cx="9144000" cy="6858000" type="screen4x3"/>
  <p:notesSz cx="6669088" cy="9926638"/>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38" autoAdjust="0"/>
    <p:restoredTop sz="96953" autoAdjust="0"/>
  </p:normalViewPr>
  <p:slideViewPr>
    <p:cSldViewPr>
      <p:cViewPr>
        <p:scale>
          <a:sx n="100" d="100"/>
          <a:sy n="100" d="100"/>
        </p:scale>
        <p:origin x="-510" y="10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8250" y="0"/>
            <a:ext cx="2890838" cy="495300"/>
          </a:xfrm>
          <a:prstGeom prst="rect">
            <a:avLst/>
          </a:prstGeom>
        </p:spPr>
        <p:txBody>
          <a:bodyPr vert="horz" lIns="91970" tIns="45985" rIns="91970" bIns="45985"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1588" y="0"/>
            <a:ext cx="2890837" cy="495300"/>
          </a:xfrm>
          <a:prstGeom prst="rect">
            <a:avLst/>
          </a:prstGeom>
        </p:spPr>
        <p:txBody>
          <a:bodyPr vert="horz" lIns="91970" tIns="45985" rIns="91970" bIns="45985" rtlCol="1"/>
          <a:lstStyle>
            <a:lvl1pPr algn="l">
              <a:defRPr sz="1200">
                <a:latin typeface="Arial" pitchFamily="34" charset="0"/>
                <a:cs typeface="Arial" pitchFamily="34" charset="0"/>
              </a:defRPr>
            </a:lvl1pPr>
          </a:lstStyle>
          <a:p>
            <a:pPr>
              <a:defRPr/>
            </a:pPr>
            <a:fld id="{C024BDD6-DECA-459B-878C-C8D29E9AD338}" type="datetimeFigureOut">
              <a:rPr lang="he-IL"/>
              <a:pPr>
                <a:defRPr/>
              </a:pPr>
              <a:t>ט"ו/אדר ב/תשע"ד</a:t>
            </a:fld>
            <a:endParaRPr lang="he-IL"/>
          </a:p>
        </p:txBody>
      </p:sp>
      <p:sp>
        <p:nvSpPr>
          <p:cNvPr id="4" name="מציין מיקום של כותרת תחתונה 3"/>
          <p:cNvSpPr>
            <a:spLocks noGrp="1"/>
          </p:cNvSpPr>
          <p:nvPr>
            <p:ph type="ftr" sz="quarter" idx="2"/>
          </p:nvPr>
        </p:nvSpPr>
        <p:spPr>
          <a:xfrm>
            <a:off x="3778250" y="9429750"/>
            <a:ext cx="2890838" cy="495300"/>
          </a:xfrm>
          <a:prstGeom prst="rect">
            <a:avLst/>
          </a:prstGeom>
        </p:spPr>
        <p:txBody>
          <a:bodyPr vert="horz" lIns="91970" tIns="45985" rIns="91970" bIns="45985"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1588" y="9429750"/>
            <a:ext cx="2890837" cy="495300"/>
          </a:xfrm>
          <a:prstGeom prst="rect">
            <a:avLst/>
          </a:prstGeom>
        </p:spPr>
        <p:txBody>
          <a:bodyPr vert="horz" lIns="91970" tIns="45985" rIns="91970" bIns="45985" rtlCol="1" anchor="b"/>
          <a:lstStyle>
            <a:lvl1pPr algn="l">
              <a:defRPr sz="1200">
                <a:latin typeface="Arial" pitchFamily="34" charset="0"/>
                <a:cs typeface="Arial" pitchFamily="34" charset="0"/>
              </a:defRPr>
            </a:lvl1pPr>
          </a:lstStyle>
          <a:p>
            <a:pPr>
              <a:defRPr/>
            </a:pPr>
            <a:fld id="{46679770-6CD3-41EB-B3BB-BAFDDD9DBF06}" type="slidenum">
              <a:rPr lang="he-IL"/>
              <a:pPr>
                <a:defRPr/>
              </a:pPr>
              <a:t>‹#›</a:t>
            </a:fld>
            <a:endParaRPr lang="he-IL"/>
          </a:p>
        </p:txBody>
      </p:sp>
    </p:spTree>
    <p:extLst>
      <p:ext uri="{BB962C8B-B14F-4D97-AF65-F5344CB8AC3E}">
        <p14:creationId xmlns:p14="http://schemas.microsoft.com/office/powerpoint/2010/main" val="185583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8250" y="0"/>
            <a:ext cx="2890838" cy="495300"/>
          </a:xfrm>
          <a:prstGeom prst="rect">
            <a:avLst/>
          </a:prstGeom>
        </p:spPr>
        <p:txBody>
          <a:bodyPr vert="horz" lIns="91970" tIns="45985" rIns="91970" bIns="45985"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1588" y="0"/>
            <a:ext cx="2890837" cy="495300"/>
          </a:xfrm>
          <a:prstGeom prst="rect">
            <a:avLst/>
          </a:prstGeom>
        </p:spPr>
        <p:txBody>
          <a:bodyPr vert="horz" lIns="91970" tIns="45985" rIns="91970" bIns="45985" rtlCol="1"/>
          <a:lstStyle>
            <a:lvl1pPr algn="l">
              <a:defRPr sz="1200">
                <a:latin typeface="Arial" pitchFamily="34" charset="0"/>
                <a:cs typeface="Arial" pitchFamily="34" charset="0"/>
              </a:defRPr>
            </a:lvl1pPr>
          </a:lstStyle>
          <a:p>
            <a:pPr>
              <a:defRPr/>
            </a:pPr>
            <a:fld id="{E97AF896-AB83-40F6-8017-FDD73206E807}" type="datetimeFigureOut">
              <a:rPr lang="he-IL"/>
              <a:pPr>
                <a:defRPr/>
              </a:pPr>
              <a:t>ט"ו/אדר ב/תשע"ד</a:t>
            </a:fld>
            <a:endParaRPr lang="he-IL"/>
          </a:p>
        </p:txBody>
      </p:sp>
      <p:sp>
        <p:nvSpPr>
          <p:cNvPr id="4" name="מציין מיקום של תמונת שקופית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970" tIns="45985" rIns="91970" bIns="45985" rtlCol="1" anchor="ctr"/>
          <a:lstStyle/>
          <a:p>
            <a:pPr lvl="0"/>
            <a:endParaRPr lang="he-IL" noProof="0" smtClean="0"/>
          </a:p>
        </p:txBody>
      </p:sp>
      <p:sp>
        <p:nvSpPr>
          <p:cNvPr id="5" name="מציין מיקום של הערות 4"/>
          <p:cNvSpPr>
            <a:spLocks noGrp="1"/>
          </p:cNvSpPr>
          <p:nvPr>
            <p:ph type="body" sz="quarter" idx="3"/>
          </p:nvPr>
        </p:nvSpPr>
        <p:spPr>
          <a:xfrm>
            <a:off x="666750" y="4714875"/>
            <a:ext cx="5335588" cy="4467225"/>
          </a:xfrm>
          <a:prstGeom prst="rect">
            <a:avLst/>
          </a:prstGeom>
        </p:spPr>
        <p:txBody>
          <a:bodyPr vert="horz" lIns="91970" tIns="45985" rIns="91970" bIns="45985"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778250" y="9429750"/>
            <a:ext cx="2890838" cy="495300"/>
          </a:xfrm>
          <a:prstGeom prst="rect">
            <a:avLst/>
          </a:prstGeom>
        </p:spPr>
        <p:txBody>
          <a:bodyPr vert="horz" lIns="91970" tIns="45985" rIns="91970" bIns="45985"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1588" y="9429750"/>
            <a:ext cx="2890837" cy="495300"/>
          </a:xfrm>
          <a:prstGeom prst="rect">
            <a:avLst/>
          </a:prstGeom>
        </p:spPr>
        <p:txBody>
          <a:bodyPr vert="horz" lIns="91970" tIns="45985" rIns="91970" bIns="45985" rtlCol="1" anchor="b"/>
          <a:lstStyle>
            <a:lvl1pPr algn="l">
              <a:defRPr sz="1200">
                <a:latin typeface="Arial" pitchFamily="34" charset="0"/>
                <a:cs typeface="Arial" pitchFamily="34" charset="0"/>
              </a:defRPr>
            </a:lvl1pPr>
          </a:lstStyle>
          <a:p>
            <a:pPr>
              <a:defRPr/>
            </a:pPr>
            <a:fld id="{15F010BC-62FE-497E-9D87-17AA2B9313A5}" type="slidenum">
              <a:rPr lang="he-IL"/>
              <a:pPr>
                <a:defRPr/>
              </a:pPr>
              <a:t>‹#›</a:t>
            </a:fld>
            <a:endParaRPr lang="he-IL"/>
          </a:p>
        </p:txBody>
      </p:sp>
    </p:spTree>
    <p:extLst>
      <p:ext uri="{BB962C8B-B14F-4D97-AF65-F5344CB8AC3E}">
        <p14:creationId xmlns:p14="http://schemas.microsoft.com/office/powerpoint/2010/main" val="95031930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536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15364"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5A71CF-F2B2-476A-84A2-E351F3A1510B}" type="slidenum">
              <a:rPr lang="he-IL" altLang="he-IL" smtClean="0">
                <a:latin typeface="Arial" charset="0"/>
                <a:cs typeface="Arial" charset="0"/>
              </a:rPr>
              <a:pPr/>
              <a:t>1</a:t>
            </a:fld>
            <a:endParaRPr lang="he-IL" altLang="he-IL"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10</a:t>
            </a:fld>
            <a:endParaRPr lang="he-IL" altLang="he-IL"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11</a:t>
            </a:fld>
            <a:endParaRPr lang="he-IL" altLang="he-IL"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12</a:t>
            </a:fld>
            <a:endParaRPr lang="he-IL" altLang="he-IL"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13</a:t>
            </a:fld>
            <a:endParaRPr lang="he-IL" altLang="he-IL"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14</a:t>
            </a:fld>
            <a:endParaRPr lang="he-IL" altLang="he-IL"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15</a:t>
            </a:fld>
            <a:endParaRPr lang="he-IL" altLang="he-IL"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16</a:t>
            </a:fld>
            <a:endParaRPr lang="he-IL" altLang="he-IL"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17</a:t>
            </a:fld>
            <a:endParaRPr lang="he-IL" altLang="he-IL"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18</a:t>
            </a:fld>
            <a:endParaRPr lang="he-IL" altLang="he-IL"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19</a:t>
            </a:fld>
            <a:endParaRPr lang="he-IL" altLang="he-IL"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638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6388"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660970-85E4-4E20-ADFF-85161D69B630}" type="slidenum">
              <a:rPr lang="he-IL" altLang="he-IL" smtClean="0">
                <a:latin typeface="Arial" charset="0"/>
                <a:cs typeface="Arial" charset="0"/>
              </a:rPr>
              <a:pPr/>
              <a:t>2</a:t>
            </a:fld>
            <a:endParaRPr lang="he-IL" altLang="he-IL"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048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20484"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95ADCF-7D77-4176-8EF8-E7E787E868F7}" type="slidenum">
              <a:rPr lang="he-IL" altLang="he-IL" smtClean="0">
                <a:latin typeface="Arial" charset="0"/>
                <a:cs typeface="Arial" charset="0"/>
              </a:rPr>
              <a:pPr/>
              <a:t>20</a:t>
            </a:fld>
            <a:endParaRPr lang="he-IL" altLang="he-IL"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3</a:t>
            </a:fld>
            <a:endParaRPr lang="he-IL" altLang="he-IL"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4</a:t>
            </a:fld>
            <a:endParaRPr lang="he-IL" altLang="he-IL"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5</a:t>
            </a:fld>
            <a:endParaRPr lang="he-IL" altLang="he-IL"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6</a:t>
            </a:fld>
            <a:endParaRPr lang="he-IL" altLang="he-IL"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7</a:t>
            </a:fld>
            <a:endParaRPr lang="he-IL" altLang="he-IL"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8</a:t>
            </a:fld>
            <a:endParaRPr lang="he-IL" altLang="he-IL"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19460"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D64213-206F-4113-B9F3-63193A812190}" type="slidenum">
              <a:rPr lang="he-IL" altLang="he-IL" smtClean="0">
                <a:latin typeface="Arial" charset="0"/>
                <a:cs typeface="Arial" charset="0"/>
              </a:rPr>
              <a:pPr/>
              <a:t>9</a:t>
            </a:fld>
            <a:endParaRPr lang="he-IL" altLang="he-IL"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cstate="print"/>
          <a:srcRect/>
          <a:stretch>
            <a:fillRect/>
          </a:stretch>
        </p:blipFill>
        <p:spPr bwMode="auto">
          <a:xfrm>
            <a:off x="142875" y="6286500"/>
            <a:ext cx="1619250" cy="571500"/>
          </a:xfrm>
          <a:prstGeom prst="rect">
            <a:avLst/>
          </a:prstGeom>
          <a:noFill/>
          <a:ln w="9525">
            <a:noFill/>
            <a:miter lim="800000"/>
            <a:headEnd/>
            <a:tailEnd/>
          </a:ln>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cstate="print"/>
          <a:srcRect/>
          <a:stretch>
            <a:fillRect/>
          </a:stretch>
        </p:blipFill>
        <p:spPr bwMode="auto">
          <a:xfrm>
            <a:off x="142875" y="6286500"/>
            <a:ext cx="1619250" cy="571500"/>
          </a:xfrm>
          <a:prstGeom prst="rect">
            <a:avLst/>
          </a:prstGeom>
          <a:noFill/>
          <a:ln w="9525">
            <a:noFill/>
            <a:miter lim="800000"/>
            <a:headEnd/>
            <a:tailEnd/>
          </a:ln>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cstate="print"/>
          <a:srcRect/>
          <a:stretch>
            <a:fillRect/>
          </a:stretch>
        </p:blipFill>
        <p:spPr bwMode="auto">
          <a:xfrm>
            <a:off x="142875" y="6286500"/>
            <a:ext cx="1619250" cy="571500"/>
          </a:xfrm>
          <a:prstGeom prst="rect">
            <a:avLst/>
          </a:prstGeom>
          <a:noFill/>
          <a:ln w="9525">
            <a:noFill/>
            <a:miter lim="800000"/>
            <a:headEnd/>
            <a:tailEnd/>
          </a:ln>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cstate="print"/>
          <a:srcRect/>
          <a:stretch>
            <a:fillRect/>
          </a:stretch>
        </p:blipFill>
        <p:spPr bwMode="auto">
          <a:xfrm>
            <a:off x="142875" y="6286500"/>
            <a:ext cx="1619250" cy="571500"/>
          </a:xfrm>
          <a:prstGeom prst="rect">
            <a:avLst/>
          </a:prstGeom>
          <a:noFill/>
          <a:ln w="9525">
            <a:noFill/>
            <a:miter lim="800000"/>
            <a:headEnd/>
            <a:tailEnd/>
          </a:ln>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userDrawn="1"/>
        </p:nvPicPr>
        <p:blipFill>
          <a:blip r:embed="rId4" cstate="print"/>
          <a:srcRect/>
          <a:stretch>
            <a:fillRect/>
          </a:stretch>
        </p:blipFill>
        <p:spPr bwMode="auto">
          <a:xfrm>
            <a:off x="142875" y="6286500"/>
            <a:ext cx="1619250" cy="571500"/>
          </a:xfrm>
          <a:prstGeom prst="rect">
            <a:avLst/>
          </a:prstGeom>
          <a:noFill/>
          <a:ln w="9525">
            <a:noFill/>
            <a:miter lim="800000"/>
            <a:headEnd/>
            <a:tailEnd/>
          </a:ln>
        </p:spPr>
      </p:pic>
      <p:sp>
        <p:nvSpPr>
          <p:cNvPr id="1030" name="מציין מיקום של כותרת 1"/>
          <p:cNvSpPr>
            <a:spLocks noGrp="1"/>
          </p:cNvSpPr>
          <p:nvPr>
            <p:ph type="title"/>
          </p:nvPr>
        </p:nvSpPr>
        <p:spPr bwMode="auto">
          <a:xfrm>
            <a:off x="428625" y="2071688"/>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userDrawn="1"/>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userDrawn="1"/>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097" r:id="rId1"/>
    <p:sldLayoutId id="214748409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userDrawn="1"/>
        </p:nvPicPr>
        <p:blipFill>
          <a:blip r:embed="rId5" cstate="print"/>
          <a:srcRect/>
          <a:stretch>
            <a:fillRect/>
          </a:stretch>
        </p:blipFill>
        <p:spPr bwMode="auto">
          <a:xfrm>
            <a:off x="142875" y="6286500"/>
            <a:ext cx="1619250" cy="571500"/>
          </a:xfrm>
          <a:prstGeom prst="rect">
            <a:avLst/>
          </a:prstGeom>
          <a:noFill/>
          <a:ln w="9525">
            <a:noFill/>
            <a:miter lim="800000"/>
            <a:headEnd/>
            <a:tailEnd/>
          </a:ln>
        </p:spPr>
      </p:pic>
      <p:sp>
        <p:nvSpPr>
          <p:cNvPr id="2051" name="מציין מיקום של כותרת 1"/>
          <p:cNvSpPr>
            <a:spLocks noGrp="1"/>
          </p:cNvSpPr>
          <p:nvPr>
            <p:ph type="title"/>
          </p:nvPr>
        </p:nvSpPr>
        <p:spPr bwMode="auto">
          <a:xfrm>
            <a:off x="457200" y="0"/>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userDrawn="1"/>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userDrawn="1"/>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userDrawn="1"/>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mailto:meori@ampeli-tax.co.il"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hyperlink" Target="http://www.ampeli-tax.co.i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685800" y="2130425"/>
            <a:ext cx="7772400" cy="1470025"/>
          </a:xfrm>
        </p:spPr>
        <p:txBody>
          <a:bodyPr/>
          <a:lstStyle/>
          <a:p>
            <a:pPr eaLnBrk="1" hangingPunct="1"/>
            <a:r>
              <a:rPr lang="he-IL" altLang="he-IL" dirty="0" smtClean="0"/>
              <a:t>מיסוי קרנות הון סיכון וקרנות גידור</a:t>
            </a:r>
            <a:br>
              <a:rPr lang="he-IL" altLang="he-IL" dirty="0" smtClean="0"/>
            </a:br>
            <a:r>
              <a:rPr lang="he-IL" dirty="0"/>
              <a:t>מיסוי בינלאומי מתקדם ומיסוי הייטק</a:t>
            </a:r>
            <a:r>
              <a:rPr lang="he-IL" altLang="he-IL" dirty="0" smtClean="0"/>
              <a:t>  </a:t>
            </a:r>
          </a:p>
        </p:txBody>
      </p:sp>
      <p:sp>
        <p:nvSpPr>
          <p:cNvPr id="8195" name="כותרת משנה 2"/>
          <p:cNvSpPr>
            <a:spLocks noGrp="1"/>
          </p:cNvSpPr>
          <p:nvPr>
            <p:ph type="subTitle" idx="4294967295"/>
          </p:nvPr>
        </p:nvSpPr>
        <p:spPr bwMode="auto">
          <a:xfrm>
            <a:off x="1371600" y="3886200"/>
            <a:ext cx="6400800" cy="1752600"/>
          </a:xfrm>
          <a:prstGeom prst="rect">
            <a:avLst/>
          </a:prstGeom>
          <a:noFill/>
          <a:ln>
            <a:miter lim="800000"/>
            <a:headEnd/>
            <a:tailEnd/>
          </a:ln>
        </p:spPr>
        <p:txBody>
          <a:bodyPr/>
          <a:lstStyle/>
          <a:p>
            <a:pPr algn="ctr" eaLnBrk="1" hangingPunct="1">
              <a:buFont typeface="Arial" charset="0"/>
              <a:buNone/>
            </a:pPr>
            <a:r>
              <a:rPr lang="he-IL" altLang="he-IL" dirty="0" smtClean="0"/>
              <a:t>מרצה: עו"ד (רו"ח) מאורי </a:t>
            </a:r>
            <a:r>
              <a:rPr lang="he-IL" altLang="he-IL" dirty="0" err="1" smtClean="0"/>
              <a:t>עמפלי</a:t>
            </a:r>
            <a:endParaRPr lang="he-IL" altLang="he-IL" dirty="0" smtClean="0"/>
          </a:p>
          <a:p>
            <a:pPr algn="ctr" eaLnBrk="1" hangingPunct="1">
              <a:buFont typeface="Arial" charset="0"/>
              <a:buNone/>
            </a:pPr>
            <a:r>
              <a:rPr lang="he-IL" altLang="he-IL" sz="1400" b="1" dirty="0" smtClean="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400" dirty="0" smtClean="0"/>
          </a:p>
          <a:p>
            <a:pPr algn="ctr" eaLnBrk="1" hangingPunct="1">
              <a:buFont typeface="Arial" charset="0"/>
              <a:buNone/>
            </a:pPr>
            <a:r>
              <a:rPr lang="he-IL" altLang="he-IL" dirty="0" smtClean="0"/>
              <a:t>מרץ 2014</a:t>
            </a:r>
          </a:p>
          <a:p>
            <a:pPr algn="ctr" eaLnBrk="1" hangingPunct="1">
              <a:buFont typeface="Arial" charset="0"/>
              <a:buNone/>
            </a:pPr>
            <a:endParaRPr lang="he-IL" altLang="he-I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סעיפי חקיקה</a:t>
            </a:r>
          </a:p>
        </p:txBody>
      </p:sp>
      <p:sp>
        <p:nvSpPr>
          <p:cNvPr id="9219" name="Content Placeholder 2"/>
          <p:cNvSpPr>
            <a:spLocks noGrp="1"/>
          </p:cNvSpPr>
          <p:nvPr>
            <p:ph idx="1"/>
          </p:nvPr>
        </p:nvSpPr>
        <p:spPr>
          <a:xfrm>
            <a:off x="428625" y="1000125"/>
            <a:ext cx="8229600" cy="5000625"/>
          </a:xfrm>
        </p:spPr>
        <p:txBody>
          <a:bodyPr>
            <a:normAutofit fontScale="32500" lnSpcReduction="20000"/>
          </a:bodyPr>
          <a:lstStyle/>
          <a:p>
            <a:pPr marL="0" lvl="1" indent="0" eaLnBrk="1" hangingPunct="1">
              <a:buFont typeface="Arial" pitchFamily="34" charset="0"/>
              <a:buNone/>
              <a:defRPr/>
            </a:pPr>
            <a:r>
              <a:rPr lang="he-IL" sz="7400" b="1" dirty="0" smtClean="0"/>
              <a:t>נקודות לדיון:</a:t>
            </a:r>
          </a:p>
          <a:p>
            <a:pPr algn="just">
              <a:defRPr/>
            </a:pPr>
            <a:r>
              <a:rPr lang="he-IL" sz="6800" dirty="0" smtClean="0"/>
              <a:t>העדר הסדר ממצה ביחס למיסוי שותפויות מוגבלות. </a:t>
            </a:r>
          </a:p>
          <a:p>
            <a:pPr algn="just">
              <a:defRPr/>
            </a:pPr>
            <a:r>
              <a:rPr lang="he-IL" sz="6800" dirty="0" smtClean="0"/>
              <a:t>קרן אשר אין לה </a:t>
            </a:r>
            <a:r>
              <a:rPr lang="he-IL" sz="6800" b="1" u="sng" dirty="0" smtClean="0"/>
              <a:t>מוסד קבע </a:t>
            </a:r>
            <a:r>
              <a:rPr lang="he-IL" sz="6800" dirty="0" smtClean="0"/>
              <a:t>בישראל: </a:t>
            </a:r>
          </a:p>
          <a:p>
            <a:pPr marL="0" indent="0" algn="just">
              <a:buNone/>
              <a:defRPr/>
            </a:pPr>
            <a:r>
              <a:rPr lang="he-IL" sz="6800" dirty="0" smtClean="0"/>
              <a:t> - ניהול הקרן נעשה מחוץ לישראל.</a:t>
            </a:r>
          </a:p>
          <a:p>
            <a:pPr marL="0" indent="0" algn="just">
              <a:buNone/>
              <a:defRPr/>
            </a:pPr>
            <a:r>
              <a:rPr lang="he-IL" sz="6800" dirty="0" smtClean="0"/>
              <a:t> - הקרן מקבלת שירותים מיועצים ישראלים (סוכן עצמאי).</a:t>
            </a:r>
          </a:p>
          <a:p>
            <a:pPr marL="0" indent="0" algn="just">
              <a:buNone/>
              <a:defRPr/>
            </a:pPr>
            <a:r>
              <a:rPr lang="he-IL" sz="6800" dirty="0" smtClean="0"/>
              <a:t> - מיסוי המשקיעים הזרים בהתאם להוראות הפקודה ואמנות המס (סעיף 97(ב3). </a:t>
            </a:r>
          </a:p>
          <a:p>
            <a:pPr marL="0" indent="0" algn="just">
              <a:buNone/>
              <a:defRPr/>
            </a:pPr>
            <a:r>
              <a:rPr lang="he-IL" sz="6800" dirty="0" smtClean="0"/>
              <a:t>קרן בעלת </a:t>
            </a:r>
            <a:r>
              <a:rPr lang="he-IL" sz="6800" b="1" u="sng" dirty="0" smtClean="0"/>
              <a:t>מוסד קבע </a:t>
            </a:r>
            <a:r>
              <a:rPr lang="he-IL" sz="6800" dirty="0" smtClean="0"/>
              <a:t>בישראל: </a:t>
            </a:r>
          </a:p>
          <a:p>
            <a:pPr marL="0" indent="0" algn="just">
              <a:buNone/>
              <a:defRPr/>
            </a:pPr>
            <a:r>
              <a:rPr lang="he-IL" sz="6800" dirty="0" smtClean="0"/>
              <a:t> - מיסוי השותפים המוגבלים?</a:t>
            </a:r>
          </a:p>
          <a:p>
            <a:pPr marL="0" indent="0" algn="just">
              <a:buNone/>
              <a:defRPr/>
            </a:pPr>
            <a:r>
              <a:rPr lang="he-IL" sz="6800" dirty="0" smtClean="0"/>
              <a:t> - מיסוי השותף הכללי?</a:t>
            </a:r>
          </a:p>
          <a:p>
            <a:pPr marL="0" indent="0" algn="just">
              <a:buNone/>
              <a:defRPr/>
            </a:pPr>
            <a:r>
              <a:rPr lang="he-IL" sz="6800" dirty="0" smtClean="0"/>
              <a:t>קבלת אישור מקדמי מרשות המסים.</a:t>
            </a:r>
          </a:p>
          <a:p>
            <a:pPr marL="0" indent="0" algn="just">
              <a:buNone/>
              <a:defRPr/>
            </a:pPr>
            <a:endParaRPr lang="he-IL" sz="3100" dirty="0" smtClean="0"/>
          </a:p>
          <a:p>
            <a:pPr algn="just">
              <a:defRPr/>
            </a:pPr>
            <a:endParaRPr lang="he-IL" sz="29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2376978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הסדרי מס – קרן הון סיכון</a:t>
            </a:r>
          </a:p>
        </p:txBody>
      </p:sp>
      <p:sp>
        <p:nvSpPr>
          <p:cNvPr id="9219" name="Content Placeholder 2"/>
          <p:cNvSpPr>
            <a:spLocks noGrp="1"/>
          </p:cNvSpPr>
          <p:nvPr>
            <p:ph idx="1"/>
          </p:nvPr>
        </p:nvSpPr>
        <p:spPr>
          <a:xfrm>
            <a:off x="428625" y="1000125"/>
            <a:ext cx="8229600" cy="5000625"/>
          </a:xfrm>
        </p:spPr>
        <p:txBody>
          <a:bodyPr>
            <a:normAutofit fontScale="55000" lnSpcReduction="20000"/>
          </a:bodyPr>
          <a:lstStyle/>
          <a:p>
            <a:pPr marL="0" lvl="1" indent="0" eaLnBrk="1" hangingPunct="1">
              <a:buNone/>
              <a:defRPr/>
            </a:pPr>
            <a:r>
              <a:rPr lang="he-IL" sz="4000" b="1" dirty="0" smtClean="0"/>
              <a:t>הסדרים לגבי שותפים מוגבלים - תושבי חוץ:</a:t>
            </a:r>
          </a:p>
          <a:p>
            <a:pPr marL="457200" lvl="1" indent="-457200" eaLnBrk="1" hangingPunct="1">
              <a:buFont typeface="Arial" panose="020B0604020202020204" pitchFamily="34" charset="0"/>
              <a:buChar char="•"/>
              <a:defRPr/>
            </a:pPr>
            <a:r>
              <a:rPr lang="he-IL" sz="4000" b="1" dirty="0" smtClean="0"/>
              <a:t>הוראת ביצוע 24/2001 – מיסוי שותפים מוגבלים תושבי חוץ[20%,0</a:t>
            </a:r>
            <a:r>
              <a:rPr lang="en-US" sz="4000" b="1" dirty="0" smtClean="0"/>
              <a:t>[</a:t>
            </a:r>
            <a:endParaRPr lang="he-IL" sz="4000" b="1" dirty="0" smtClean="0"/>
          </a:p>
          <a:p>
            <a:pPr marL="457200" lvl="1" indent="-457200" eaLnBrk="1" hangingPunct="1">
              <a:buFont typeface="Arial" panose="020B0604020202020204" pitchFamily="34" charset="0"/>
              <a:buChar char="•"/>
              <a:defRPr/>
            </a:pPr>
            <a:r>
              <a:rPr lang="he-IL" sz="4000" b="1" dirty="0" smtClean="0"/>
              <a:t>הוראת ביצוע 14/2004 – פטור למשקיעים זרים [בכפוף לתנאים המפורטים בהוראה: השקעה מזכה, מס' משקיעים וכו' – ראו נספח למצגת].</a:t>
            </a:r>
            <a:endParaRPr lang="he-IL" sz="4000" b="1" dirty="0"/>
          </a:p>
          <a:p>
            <a:pPr algn="just">
              <a:defRPr/>
            </a:pPr>
            <a:endParaRPr lang="he-IL" sz="5500" dirty="0" smtClean="0"/>
          </a:p>
          <a:p>
            <a:pPr marL="0" indent="0" algn="just">
              <a:buNone/>
              <a:defRPr/>
            </a:pPr>
            <a:endParaRPr lang="he-IL" sz="3100" dirty="0" smtClean="0"/>
          </a:p>
          <a:p>
            <a:pPr algn="just">
              <a:defRPr/>
            </a:pPr>
            <a:endParaRPr lang="he-IL" sz="29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3705683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הסדרי מס – קרן הון סיכון</a:t>
            </a:r>
          </a:p>
        </p:txBody>
      </p:sp>
      <p:sp>
        <p:nvSpPr>
          <p:cNvPr id="9219" name="Content Placeholder 2"/>
          <p:cNvSpPr>
            <a:spLocks noGrp="1"/>
          </p:cNvSpPr>
          <p:nvPr>
            <p:ph idx="1"/>
          </p:nvPr>
        </p:nvSpPr>
        <p:spPr>
          <a:xfrm>
            <a:off x="428625" y="1000125"/>
            <a:ext cx="8229600" cy="5000625"/>
          </a:xfrm>
        </p:spPr>
        <p:txBody>
          <a:bodyPr>
            <a:normAutofit fontScale="25000" lnSpcReduction="20000"/>
          </a:bodyPr>
          <a:lstStyle/>
          <a:p>
            <a:pPr marL="0" lvl="1" indent="0" eaLnBrk="1" hangingPunct="1">
              <a:buNone/>
              <a:defRPr/>
            </a:pPr>
            <a:r>
              <a:rPr lang="he-IL" sz="9600" b="1" dirty="0" smtClean="0"/>
              <a:t>הסדרים לגבי מיסוי השותף הכללי:</a:t>
            </a:r>
          </a:p>
          <a:p>
            <a:pPr marL="457200" lvl="1" indent="-457200" eaLnBrk="1" hangingPunct="1">
              <a:buFont typeface="Arial" panose="020B0604020202020204" pitchFamily="34" charset="0"/>
              <a:buChar char="•"/>
              <a:defRPr/>
            </a:pPr>
            <a:r>
              <a:rPr lang="he-IL" sz="8800" b="1" dirty="0"/>
              <a:t>הסדר </a:t>
            </a:r>
            <a:r>
              <a:rPr lang="en-US" sz="8800" b="1" dirty="0"/>
              <a:t>IVA</a:t>
            </a:r>
            <a:r>
              <a:rPr lang="he-IL" sz="8800" b="1" dirty="0"/>
              <a:t> (ע"ג סיכום ישיבה מיום 6.4.03) – מיסוי </a:t>
            </a:r>
            <a:r>
              <a:rPr lang="he-IL" sz="8800" b="1" dirty="0" smtClean="0"/>
              <a:t>בעלי הזכויות תושבי ישראל בשותף הכללי </a:t>
            </a:r>
            <a:r>
              <a:rPr lang="he-IL" sz="8800" b="1" dirty="0"/>
              <a:t>לפי שיעור מס משוקלל – הסדר נאמנות. שיעור המס החל</a:t>
            </a:r>
            <a:r>
              <a:rPr lang="en-US" sz="8800" b="1" dirty="0"/>
              <a:t>:</a:t>
            </a:r>
            <a:r>
              <a:rPr lang="he-IL" sz="8800" b="1" dirty="0"/>
              <a:t> </a:t>
            </a:r>
          </a:p>
          <a:p>
            <a:pPr marL="0" lvl="1" indent="0" eaLnBrk="1" hangingPunct="1">
              <a:buNone/>
              <a:defRPr/>
            </a:pPr>
            <a:r>
              <a:rPr lang="he-IL" sz="8800" b="1" dirty="0"/>
              <a:t>       (25%*יחס משקיעים פטורים)+(50%*יחס משקיעים חייבים)</a:t>
            </a:r>
          </a:p>
          <a:p>
            <a:pPr algn="just">
              <a:defRPr/>
            </a:pPr>
            <a:r>
              <a:rPr lang="he-IL" sz="8800" dirty="0" smtClean="0"/>
              <a:t>דוגמה:</a:t>
            </a:r>
          </a:p>
          <a:p>
            <a:pPr marL="0" indent="0" algn="just">
              <a:buNone/>
              <a:defRPr/>
            </a:pPr>
            <a:r>
              <a:rPr lang="he-IL" sz="8800" dirty="0" smtClean="0"/>
              <a:t>קרן הון סיכון גייסה סך של 100 מיליון דולר:</a:t>
            </a:r>
          </a:p>
          <a:p>
            <a:pPr marL="0" indent="0" algn="just">
              <a:buNone/>
              <a:defRPr/>
            </a:pPr>
            <a:r>
              <a:rPr lang="he-IL" sz="8800" dirty="0" smtClean="0"/>
              <a:t>80 מיליון דולר ממשקיעי חוץ וממשקיעים מוסדיים</a:t>
            </a:r>
          </a:p>
          <a:p>
            <a:pPr marL="0" indent="0" algn="just">
              <a:buNone/>
              <a:defRPr/>
            </a:pPr>
            <a:r>
              <a:rPr lang="he-IL" sz="8800" dirty="0" smtClean="0"/>
              <a:t>20 מיליון דולר מחברות ישראליות</a:t>
            </a:r>
          </a:p>
          <a:p>
            <a:pPr marL="0" indent="0" algn="just">
              <a:buNone/>
              <a:defRPr/>
            </a:pPr>
            <a:r>
              <a:rPr lang="he-IL" sz="8800" dirty="0" smtClean="0"/>
              <a:t>המס שיחול על השותף הכללי בגין דמי ההצלחה יהיה בשיעור: </a:t>
            </a:r>
          </a:p>
          <a:p>
            <a:pPr marL="0" indent="0" algn="just">
              <a:buNone/>
              <a:defRPr/>
            </a:pPr>
            <a:r>
              <a:rPr lang="he-IL" sz="8800" dirty="0"/>
              <a:t>	</a:t>
            </a:r>
            <a:r>
              <a:rPr lang="he-IL" sz="8800" dirty="0" smtClean="0"/>
              <a:t>29.6%=(48%*20/100 +25%*80/100)</a:t>
            </a:r>
          </a:p>
          <a:p>
            <a:pPr marL="0" indent="0" algn="just">
              <a:buNone/>
              <a:defRPr/>
            </a:pPr>
            <a:endParaRPr lang="he-IL" sz="8800" dirty="0" smtClean="0"/>
          </a:p>
          <a:p>
            <a:pPr algn="just">
              <a:defRPr/>
            </a:pPr>
            <a:r>
              <a:rPr lang="he-IL" sz="8800" b="1" dirty="0" smtClean="0"/>
              <a:t>מיסוי בעלי הזכויות תושבי החוץ בשותף הכללי: 15%</a:t>
            </a:r>
            <a:endParaRPr lang="he-IL" sz="8800" b="1" dirty="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4244706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חוק מע"מ – קרן הון סיכון</a:t>
            </a:r>
          </a:p>
        </p:txBody>
      </p:sp>
      <p:sp>
        <p:nvSpPr>
          <p:cNvPr id="9219" name="Content Placeholder 2"/>
          <p:cNvSpPr>
            <a:spLocks noGrp="1"/>
          </p:cNvSpPr>
          <p:nvPr>
            <p:ph idx="1"/>
          </p:nvPr>
        </p:nvSpPr>
        <p:spPr>
          <a:xfrm>
            <a:off x="428625" y="1000125"/>
            <a:ext cx="8229600" cy="5000625"/>
          </a:xfrm>
        </p:spPr>
        <p:txBody>
          <a:bodyPr>
            <a:normAutofit fontScale="62500" lnSpcReduction="20000"/>
          </a:bodyPr>
          <a:lstStyle/>
          <a:p>
            <a:pPr marL="0" indent="0">
              <a:buFontTx/>
              <a:buNone/>
            </a:pPr>
            <a:r>
              <a:rPr lang="he-IL" sz="3500" b="1" u="sng" dirty="0" smtClean="0"/>
              <a:t>האם שירותי הניהול של חברת הניהול/השותף הכללי חייבים במע"מ בשיעור אפס? האם ניתן לנכות תשומות? </a:t>
            </a:r>
          </a:p>
          <a:p>
            <a:pPr>
              <a:buFontTx/>
              <a:buNone/>
            </a:pPr>
            <a:endParaRPr lang="he-IL" sz="3100" b="1" u="sng" dirty="0" smtClean="0"/>
          </a:p>
          <a:p>
            <a:pPr>
              <a:buFontTx/>
              <a:buNone/>
            </a:pPr>
            <a:r>
              <a:rPr lang="he-IL" sz="3500" b="1" u="sng" dirty="0" smtClean="0"/>
              <a:t>ההסדר </a:t>
            </a:r>
            <a:r>
              <a:rPr lang="he-IL" sz="3500" b="1" u="sng" dirty="0"/>
              <a:t>בעבר</a:t>
            </a:r>
            <a:r>
              <a:rPr lang="he-IL" sz="3500" b="1" dirty="0"/>
              <a:t> </a:t>
            </a:r>
          </a:p>
          <a:p>
            <a:r>
              <a:rPr lang="he-IL" sz="3500" dirty="0"/>
              <a:t>איחוד עוסקים בין הקרן למנהל הקרן / שותף כללי.</a:t>
            </a:r>
          </a:p>
          <a:p>
            <a:r>
              <a:rPr lang="he-IL" sz="3500" dirty="0"/>
              <a:t>קיזוז 25% מהתשומות בלבד.</a:t>
            </a:r>
          </a:p>
          <a:p>
            <a:pPr>
              <a:buFontTx/>
              <a:buNone/>
            </a:pPr>
            <a:r>
              <a:rPr lang="he-IL" sz="3500" b="1" u="sng" dirty="0"/>
              <a:t>ההסדר כיום</a:t>
            </a:r>
          </a:p>
          <a:p>
            <a:r>
              <a:rPr lang="he-IL" sz="3500" dirty="0"/>
              <a:t>סעיף 30(א)(5) לחוק מע"מ ביחס למשקיעים תושבי חוץ.</a:t>
            </a:r>
          </a:p>
          <a:p>
            <a:r>
              <a:rPr lang="he-IL" sz="3500" dirty="0"/>
              <a:t>מע"מ מלא ביחס למשקיעים תושבי ישראל.</a:t>
            </a:r>
          </a:p>
          <a:p>
            <a:r>
              <a:rPr lang="he-IL" sz="3500" dirty="0"/>
              <a:t>קיזוז תשומות מלא.</a:t>
            </a:r>
          </a:p>
          <a:p>
            <a:pPr marL="0" indent="0" algn="just">
              <a:buNone/>
              <a:defRPr/>
            </a:pPr>
            <a:endParaRPr lang="he-IL" sz="35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3179012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קרן גידור</a:t>
            </a:r>
          </a:p>
        </p:txBody>
      </p:sp>
      <p:sp>
        <p:nvSpPr>
          <p:cNvPr id="9219" name="Content Placeholder 2"/>
          <p:cNvSpPr>
            <a:spLocks noGrp="1"/>
          </p:cNvSpPr>
          <p:nvPr>
            <p:ph idx="1"/>
          </p:nvPr>
        </p:nvSpPr>
        <p:spPr>
          <a:xfrm>
            <a:off x="428625" y="1000125"/>
            <a:ext cx="8229600" cy="5000625"/>
          </a:xfrm>
        </p:spPr>
        <p:txBody>
          <a:bodyPr>
            <a:normAutofit fontScale="25000" lnSpcReduction="20000"/>
          </a:bodyPr>
          <a:lstStyle/>
          <a:p>
            <a:pPr marL="0" lvl="1" indent="0" eaLnBrk="1" hangingPunct="1">
              <a:buFont typeface="Arial" pitchFamily="34" charset="0"/>
              <a:buNone/>
              <a:defRPr/>
            </a:pPr>
            <a:r>
              <a:rPr lang="he-IL" sz="9600" b="1" dirty="0" smtClean="0"/>
              <a:t>מבנה ומאפיינים:</a:t>
            </a:r>
          </a:p>
          <a:p>
            <a:pPr marL="0" lvl="1" indent="0" eaLnBrk="1" hangingPunct="1">
              <a:buFont typeface="Arial" pitchFamily="34" charset="0"/>
              <a:buNone/>
              <a:defRPr/>
            </a:pPr>
            <a:r>
              <a:rPr lang="he-IL" sz="8800" b="1" dirty="0" smtClean="0"/>
              <a:t>המטרה: </a:t>
            </a:r>
            <a:r>
              <a:rPr lang="he-IL" sz="8800" b="1" dirty="0" smtClean="0"/>
              <a:t>מקסום </a:t>
            </a:r>
            <a:r>
              <a:rPr lang="he-IL" sz="8800" b="1" dirty="0" smtClean="0"/>
              <a:t>רווחי המשקיעים בכל תנאי שוק (מניות, נגזרים, הלוואות, סחורות וכו') בהתאם לתנאי השותפות.</a:t>
            </a:r>
          </a:p>
          <a:p>
            <a:pPr marL="0" lvl="1" indent="0" eaLnBrk="1" hangingPunct="1">
              <a:buFont typeface="Arial" pitchFamily="34" charset="0"/>
              <a:buNone/>
              <a:defRPr/>
            </a:pPr>
            <a:r>
              <a:rPr lang="he-IL" sz="8800" b="1" dirty="0" smtClean="0"/>
              <a:t>מבנה</a:t>
            </a:r>
            <a:r>
              <a:rPr lang="he-IL" sz="8800" b="1" dirty="0"/>
              <a:t>:</a:t>
            </a:r>
            <a:endParaRPr lang="he-IL" sz="8800" b="1" dirty="0" smtClean="0"/>
          </a:p>
          <a:p>
            <a:pPr algn="just">
              <a:defRPr/>
            </a:pPr>
            <a:r>
              <a:rPr lang="he-IL" sz="8800" dirty="0" smtClean="0"/>
              <a:t>שותפות מוגבלת</a:t>
            </a:r>
          </a:p>
          <a:p>
            <a:pPr algn="just">
              <a:defRPr/>
            </a:pPr>
            <a:r>
              <a:rPr lang="he-IL" sz="8800" dirty="0" smtClean="0"/>
              <a:t>שותף כללי – ניהול הקרן</a:t>
            </a:r>
          </a:p>
          <a:p>
            <a:pPr algn="just">
              <a:defRPr/>
            </a:pPr>
            <a:r>
              <a:rPr lang="he-IL" sz="8800" dirty="0" smtClean="0"/>
              <a:t>שותפים מוגבלים</a:t>
            </a:r>
          </a:p>
          <a:p>
            <a:pPr marL="0" indent="0" algn="just">
              <a:buNone/>
              <a:defRPr/>
            </a:pPr>
            <a:r>
              <a:rPr lang="he-IL" sz="8800" b="1" dirty="0" smtClean="0"/>
              <a:t>האם מקים עסק לשותפים המוגבלים? מוסד קבע לזרים?</a:t>
            </a:r>
          </a:p>
          <a:p>
            <a:pPr algn="just">
              <a:defRPr/>
            </a:pPr>
            <a:r>
              <a:rPr lang="he-IL" sz="8800" dirty="0" smtClean="0"/>
              <a:t>סעיף 63(ה) לפקודה</a:t>
            </a:r>
          </a:p>
          <a:p>
            <a:pPr algn="just">
              <a:defRPr/>
            </a:pPr>
            <a:r>
              <a:rPr lang="he-IL" sz="8800" dirty="0" smtClean="0"/>
              <a:t>החלטות מיסוי – הגברת ודאות</a:t>
            </a:r>
          </a:p>
          <a:p>
            <a:pPr marL="0" indent="0" algn="just">
              <a:buNone/>
              <a:defRPr/>
            </a:pPr>
            <a:r>
              <a:rPr lang="he-IL" sz="8800" b="1" dirty="0" smtClean="0"/>
              <a:t> </a:t>
            </a:r>
            <a:endParaRPr lang="he-IL" sz="8800" b="1" dirty="0" smtClean="0"/>
          </a:p>
          <a:p>
            <a:pPr marL="0" indent="0" algn="just">
              <a:buNone/>
              <a:defRPr/>
            </a:pPr>
            <a:endParaRPr lang="he-IL" sz="8800" b="1" dirty="0" smtClean="0"/>
          </a:p>
          <a:p>
            <a:pPr algn="just">
              <a:defRPr/>
            </a:pPr>
            <a:endParaRPr lang="he-IL" sz="88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275690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קרן גידור</a:t>
            </a:r>
          </a:p>
        </p:txBody>
      </p:sp>
      <p:sp>
        <p:nvSpPr>
          <p:cNvPr id="9219" name="Content Placeholder 2"/>
          <p:cNvSpPr>
            <a:spLocks noGrp="1"/>
          </p:cNvSpPr>
          <p:nvPr>
            <p:ph idx="1"/>
          </p:nvPr>
        </p:nvSpPr>
        <p:spPr>
          <a:xfrm>
            <a:off x="428625" y="1000125"/>
            <a:ext cx="8229600" cy="5000625"/>
          </a:xfrm>
        </p:spPr>
        <p:txBody>
          <a:bodyPr>
            <a:normAutofit fontScale="32500" lnSpcReduction="20000"/>
          </a:bodyPr>
          <a:lstStyle/>
          <a:p>
            <a:pPr marL="0" lvl="1" indent="0" eaLnBrk="1" hangingPunct="1">
              <a:buFont typeface="Arial" pitchFamily="34" charset="0"/>
              <a:buNone/>
              <a:defRPr/>
            </a:pPr>
            <a:r>
              <a:rPr lang="he-IL" sz="7400" b="1" dirty="0" smtClean="0"/>
              <a:t>שיעורי המס:</a:t>
            </a:r>
            <a:endParaRPr lang="he-IL" sz="7400" b="1" dirty="0" smtClean="0"/>
          </a:p>
          <a:p>
            <a:pPr algn="just">
              <a:defRPr/>
            </a:pPr>
            <a:r>
              <a:rPr lang="he-IL" sz="6800" b="1" dirty="0" smtClean="0"/>
              <a:t>פטור מכוח הדין הפנימי לרווחי הון.</a:t>
            </a:r>
          </a:p>
          <a:p>
            <a:pPr algn="just">
              <a:defRPr/>
            </a:pPr>
            <a:r>
              <a:rPr lang="he-IL" sz="6800" b="1" dirty="0" smtClean="0"/>
              <a:t>פטורים </a:t>
            </a:r>
            <a:r>
              <a:rPr lang="he-IL" sz="6800" b="1" dirty="0" smtClean="0"/>
              <a:t>ספציפיים להכנסות </a:t>
            </a:r>
            <a:r>
              <a:rPr lang="he-IL" sz="6800" b="1" dirty="0" smtClean="0"/>
              <a:t>מריבית לתושבי </a:t>
            </a:r>
            <a:r>
              <a:rPr lang="he-IL" sz="6800" b="1" dirty="0" smtClean="0"/>
              <a:t>חוץ מכוח </a:t>
            </a:r>
            <a:r>
              <a:rPr lang="he-IL" sz="6800" b="1" dirty="0" smtClean="0"/>
              <a:t>הדין הפנימי: </a:t>
            </a:r>
          </a:p>
          <a:p>
            <a:pPr algn="just">
              <a:defRPr/>
            </a:pPr>
            <a:r>
              <a:rPr lang="he-IL" sz="6800" b="1" dirty="0" smtClean="0"/>
              <a:t>פקודת מס הכנסה: סעיף 9(15ד) לפקודה.</a:t>
            </a:r>
          </a:p>
          <a:p>
            <a:pPr algn="just">
              <a:defRPr/>
            </a:pPr>
            <a:r>
              <a:rPr lang="he-IL" sz="6800" b="1" dirty="0" smtClean="0"/>
              <a:t>תקנות </a:t>
            </a:r>
            <a:r>
              <a:rPr lang="he-IL" sz="6800" b="1" dirty="0" smtClean="0"/>
              <a:t>מס הכנסה</a:t>
            </a:r>
            <a:r>
              <a:rPr lang="he-IL" sz="6800" b="1" dirty="0" smtClean="0"/>
              <a:t>: </a:t>
            </a:r>
            <a:r>
              <a:rPr lang="he-IL" sz="6800" dirty="0" smtClean="0"/>
              <a:t>למשל</a:t>
            </a:r>
            <a:r>
              <a:rPr lang="he-IL" sz="6800" dirty="0" smtClean="0"/>
              <a:t>: תקנות מס הכנסה(פטור ממס לתושב חוץ על רווח הון מעסקה עתידית), </a:t>
            </a:r>
            <a:r>
              <a:rPr lang="he-IL" sz="6800" dirty="0" err="1" smtClean="0"/>
              <a:t>התשס"ג</a:t>
            </a:r>
            <a:r>
              <a:rPr lang="he-IL" sz="6800" dirty="0" smtClean="0"/>
              <a:t>- 2002</a:t>
            </a:r>
            <a:r>
              <a:rPr lang="en-US" sz="6800" dirty="0" smtClean="0"/>
              <a:t>;</a:t>
            </a:r>
            <a:r>
              <a:rPr lang="he-IL" sz="6800" dirty="0" smtClean="0"/>
              <a:t> תקנות מ"ה (פטור ממס לריבית המשתלמת על </a:t>
            </a:r>
            <a:r>
              <a:rPr lang="he-IL" sz="6800" dirty="0" err="1" smtClean="0"/>
              <a:t>מילווה</a:t>
            </a:r>
            <a:r>
              <a:rPr lang="he-IL" sz="6800" dirty="0" smtClean="0"/>
              <a:t> מדינה), </a:t>
            </a:r>
            <a:r>
              <a:rPr lang="he-IL" sz="6800" dirty="0" err="1" smtClean="0"/>
              <a:t>התשס"ה</a:t>
            </a:r>
            <a:r>
              <a:rPr lang="he-IL" sz="6800" dirty="0" smtClean="0"/>
              <a:t>- 2004.</a:t>
            </a:r>
          </a:p>
          <a:p>
            <a:pPr marL="0" indent="0" algn="just">
              <a:buNone/>
              <a:defRPr/>
            </a:pPr>
            <a:endParaRPr lang="he-IL" sz="6800" b="1" dirty="0" smtClean="0"/>
          </a:p>
          <a:p>
            <a:pPr algn="just">
              <a:defRPr/>
            </a:pPr>
            <a:r>
              <a:rPr lang="he-IL" sz="6800" b="1" dirty="0" smtClean="0"/>
              <a:t>חבות בגין הכנסות דיבידנד בשיעור של 25% בכפוף לאמנות מס. </a:t>
            </a:r>
          </a:p>
          <a:p>
            <a:pPr marL="0" indent="0" algn="just">
              <a:buNone/>
              <a:defRPr/>
            </a:pPr>
            <a:endParaRPr lang="he-IL" sz="6800" b="1" dirty="0" smtClean="0"/>
          </a:p>
          <a:p>
            <a:pPr algn="just">
              <a:defRPr/>
            </a:pPr>
            <a:endParaRPr lang="he-IL" sz="29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2907536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קרן גידור</a:t>
            </a:r>
          </a:p>
        </p:txBody>
      </p:sp>
      <p:sp>
        <p:nvSpPr>
          <p:cNvPr id="9219" name="Content Placeholder 2"/>
          <p:cNvSpPr>
            <a:spLocks noGrp="1"/>
          </p:cNvSpPr>
          <p:nvPr>
            <p:ph idx="1"/>
          </p:nvPr>
        </p:nvSpPr>
        <p:spPr>
          <a:xfrm>
            <a:off x="428625" y="1000125"/>
            <a:ext cx="8229600" cy="5000625"/>
          </a:xfrm>
        </p:spPr>
        <p:txBody>
          <a:bodyPr>
            <a:normAutofit fontScale="25000" lnSpcReduction="20000"/>
          </a:bodyPr>
          <a:lstStyle/>
          <a:p>
            <a:pPr marL="0" indent="0" algn="just">
              <a:buNone/>
              <a:defRPr/>
            </a:pPr>
            <a:r>
              <a:rPr lang="he-IL" sz="7400" b="1" dirty="0" smtClean="0"/>
              <a:t>החלטת מיסוי 14/06 – קרן גידור פטורה ( החלטת מיסוי 9587/12).</a:t>
            </a:r>
          </a:p>
          <a:p>
            <a:pPr marL="0" indent="0" algn="just">
              <a:buNone/>
              <a:defRPr/>
            </a:pPr>
            <a:r>
              <a:rPr lang="he-IL" sz="3500" dirty="0"/>
              <a:t> </a:t>
            </a:r>
            <a:r>
              <a:rPr lang="he-IL" sz="2200" dirty="0" smtClean="0"/>
              <a:t> </a:t>
            </a:r>
            <a:r>
              <a:rPr lang="he-IL" sz="8800" dirty="0" smtClean="0"/>
              <a:t>-</a:t>
            </a:r>
            <a:r>
              <a:rPr lang="he-IL" sz="2200" dirty="0" smtClean="0"/>
              <a:t> </a:t>
            </a:r>
            <a:r>
              <a:rPr lang="he-IL" sz="8800" dirty="0" smtClean="0"/>
              <a:t>קרן שקופה לצרכי מס.</a:t>
            </a:r>
          </a:p>
          <a:p>
            <a:pPr marL="0" indent="0" algn="just">
              <a:buNone/>
              <a:defRPr/>
            </a:pPr>
            <a:r>
              <a:rPr lang="he-IL" sz="6800" dirty="0"/>
              <a:t> </a:t>
            </a:r>
            <a:r>
              <a:rPr lang="he-IL" sz="8800" dirty="0" smtClean="0"/>
              <a:t>-</a:t>
            </a:r>
            <a:r>
              <a:rPr lang="he-IL" sz="6800" dirty="0" smtClean="0"/>
              <a:t> </a:t>
            </a:r>
            <a:r>
              <a:rPr lang="he-IL" sz="8800" dirty="0" smtClean="0"/>
              <a:t>מיסוי על בסיס מצטבר בתום כל שנת מס.</a:t>
            </a:r>
          </a:p>
          <a:p>
            <a:pPr marL="0" indent="0" algn="just">
              <a:buNone/>
              <a:defRPr/>
            </a:pPr>
            <a:r>
              <a:rPr lang="he-IL" sz="8800" dirty="0"/>
              <a:t> </a:t>
            </a:r>
            <a:r>
              <a:rPr lang="he-IL" sz="8800" dirty="0" smtClean="0"/>
              <a:t>- מיסוי תושבי ישראל (30% יחידים, 25% חברות, פטור לגופים מוסדיים).</a:t>
            </a:r>
          </a:p>
          <a:p>
            <a:pPr marL="0" indent="0" algn="just">
              <a:buNone/>
              <a:defRPr/>
            </a:pPr>
            <a:r>
              <a:rPr lang="he-IL" sz="8800" dirty="0"/>
              <a:t> </a:t>
            </a:r>
            <a:r>
              <a:rPr lang="he-IL" sz="8800" dirty="0" smtClean="0"/>
              <a:t>- מיסוי תושבי חוץ (בהתאם להוראות הפקודה ואמנות המס).</a:t>
            </a:r>
          </a:p>
          <a:p>
            <a:pPr marL="0" indent="0" algn="just">
              <a:buNone/>
              <a:defRPr/>
            </a:pPr>
            <a:r>
              <a:rPr lang="he-IL" sz="8800" dirty="0" smtClean="0"/>
              <a:t> - החזקה מינימלית של 9 חודשים ליחיד ולתושב חוץ.</a:t>
            </a:r>
          </a:p>
          <a:p>
            <a:pPr marL="0" indent="0" algn="just">
              <a:buNone/>
              <a:defRPr/>
            </a:pPr>
            <a:r>
              <a:rPr lang="he-IL" sz="8800" dirty="0"/>
              <a:t> </a:t>
            </a:r>
            <a:r>
              <a:rPr lang="he-IL" sz="8800" dirty="0" smtClean="0"/>
              <a:t>- אפשרות קיזוז הפסדי הון.</a:t>
            </a:r>
          </a:p>
          <a:p>
            <a:pPr marL="0" indent="0" algn="just">
              <a:buNone/>
              <a:defRPr/>
            </a:pPr>
            <a:r>
              <a:rPr lang="he-IL" sz="8800" dirty="0"/>
              <a:t> </a:t>
            </a:r>
            <a:r>
              <a:rPr lang="he-IL" sz="8800" dirty="0" smtClean="0"/>
              <a:t>- הקרן אינה מהווה מוסד קבע לתושבי חוץ.</a:t>
            </a:r>
          </a:p>
          <a:p>
            <a:pPr marL="0" indent="0" algn="just">
              <a:buNone/>
              <a:defRPr/>
            </a:pPr>
            <a:r>
              <a:rPr lang="he-IL" sz="8800" dirty="0"/>
              <a:t> </a:t>
            </a:r>
            <a:r>
              <a:rPr lang="he-IL" sz="8800" dirty="0" smtClean="0"/>
              <a:t>- מינוי נאמן מס.</a:t>
            </a:r>
          </a:p>
          <a:p>
            <a:pPr marL="0" indent="0" algn="just">
              <a:buNone/>
              <a:defRPr/>
            </a:pPr>
            <a:r>
              <a:rPr lang="he-IL" sz="8800" dirty="0"/>
              <a:t> </a:t>
            </a:r>
            <a:r>
              <a:rPr lang="he-IL" sz="8800" dirty="0" smtClean="0"/>
              <a:t>- הכנסות השותף הכללי מדמי ניהול ודמי הצלחה כהכנסה מעסק אשר הופקה ונצמחה בישראל.</a:t>
            </a:r>
          </a:p>
          <a:p>
            <a:pPr algn="just">
              <a:defRPr/>
            </a:pPr>
            <a:endParaRPr lang="he-IL" sz="3500" dirty="0" smtClean="0"/>
          </a:p>
          <a:p>
            <a:pPr algn="just">
              <a:defRPr/>
            </a:pPr>
            <a:endParaRPr lang="he-IL" sz="3100" dirty="0" smtClean="0"/>
          </a:p>
          <a:p>
            <a:pPr algn="just">
              <a:defRPr/>
            </a:pPr>
            <a:endParaRPr lang="he-IL" sz="29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1536937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קרן גידור</a:t>
            </a:r>
          </a:p>
        </p:txBody>
      </p:sp>
      <p:sp>
        <p:nvSpPr>
          <p:cNvPr id="9219" name="Content Placeholder 2"/>
          <p:cNvSpPr>
            <a:spLocks noGrp="1"/>
          </p:cNvSpPr>
          <p:nvPr>
            <p:ph idx="1"/>
          </p:nvPr>
        </p:nvSpPr>
        <p:spPr>
          <a:xfrm>
            <a:off x="428625" y="1000125"/>
            <a:ext cx="8229600" cy="5000625"/>
          </a:xfrm>
        </p:spPr>
        <p:txBody>
          <a:bodyPr>
            <a:normAutofit fontScale="25000" lnSpcReduction="20000"/>
          </a:bodyPr>
          <a:lstStyle/>
          <a:p>
            <a:pPr marL="0" indent="0" algn="just">
              <a:buNone/>
              <a:defRPr/>
            </a:pPr>
            <a:r>
              <a:rPr lang="he-IL" sz="7400" b="1" dirty="0" smtClean="0"/>
              <a:t>החלטת מיסוי 15/06 – קרן גידור חייבת (החלטת מיסוי 9587/12).</a:t>
            </a:r>
          </a:p>
          <a:p>
            <a:pPr marL="0" indent="0" algn="just">
              <a:buNone/>
              <a:defRPr/>
            </a:pPr>
            <a:r>
              <a:rPr lang="he-IL" sz="3500" dirty="0"/>
              <a:t> </a:t>
            </a:r>
            <a:r>
              <a:rPr lang="he-IL" sz="2200" dirty="0" smtClean="0"/>
              <a:t> </a:t>
            </a:r>
            <a:r>
              <a:rPr lang="he-IL" sz="8800" dirty="0" smtClean="0"/>
              <a:t>-</a:t>
            </a:r>
            <a:r>
              <a:rPr lang="he-IL" sz="2200" dirty="0" smtClean="0"/>
              <a:t> </a:t>
            </a:r>
            <a:r>
              <a:rPr lang="he-IL" sz="8800" dirty="0" smtClean="0"/>
              <a:t>קרן חייבת לצרכי מס.</a:t>
            </a:r>
          </a:p>
          <a:p>
            <a:pPr marL="0" indent="0" algn="just">
              <a:buNone/>
              <a:defRPr/>
            </a:pPr>
            <a:r>
              <a:rPr lang="he-IL" sz="6800" dirty="0"/>
              <a:t> </a:t>
            </a:r>
            <a:r>
              <a:rPr lang="he-IL" sz="8800" dirty="0" smtClean="0"/>
              <a:t>-</a:t>
            </a:r>
            <a:r>
              <a:rPr lang="he-IL" sz="6800" dirty="0" smtClean="0"/>
              <a:t> </a:t>
            </a:r>
            <a:r>
              <a:rPr lang="he-IL" sz="8800" dirty="0" smtClean="0"/>
              <a:t>מיסוי על בסיס מצטבר בכל מועד אירוע מס (מימוש/ קבלת ריבית/דיבידנד)</a:t>
            </a:r>
          </a:p>
          <a:p>
            <a:pPr marL="0" indent="0" algn="just">
              <a:buNone/>
              <a:defRPr/>
            </a:pPr>
            <a:r>
              <a:rPr lang="he-IL" sz="8800" dirty="0"/>
              <a:t> </a:t>
            </a:r>
            <a:r>
              <a:rPr lang="he-IL" sz="8800" dirty="0" smtClean="0"/>
              <a:t>- שיעור מס משוקלל של השותפים המוגבלים הישראלים:</a:t>
            </a:r>
          </a:p>
          <a:p>
            <a:pPr marL="0" indent="0" algn="just">
              <a:buNone/>
              <a:defRPr/>
            </a:pPr>
            <a:r>
              <a:rPr lang="he-IL" sz="8800" dirty="0"/>
              <a:t> </a:t>
            </a:r>
            <a:r>
              <a:rPr lang="he-IL" sz="8800" dirty="0" smtClean="0"/>
              <a:t>  מיסוי תושבי ישראל (30% יחידים, 25% חברות, פטור לגופים מוסדיים).</a:t>
            </a:r>
          </a:p>
          <a:p>
            <a:pPr marL="0" indent="0" algn="just">
              <a:buNone/>
              <a:defRPr/>
            </a:pPr>
            <a:r>
              <a:rPr lang="he-IL" sz="8800" dirty="0"/>
              <a:t> </a:t>
            </a:r>
            <a:r>
              <a:rPr lang="he-IL" sz="8800" dirty="0" smtClean="0"/>
              <a:t>- מיסוי תושבי חוץ (בהתאם להוראות הפקודה ואמנות המס).</a:t>
            </a:r>
          </a:p>
          <a:p>
            <a:pPr marL="0" indent="0" algn="just">
              <a:buNone/>
              <a:defRPr/>
            </a:pPr>
            <a:r>
              <a:rPr lang="he-IL" sz="8800" dirty="0" smtClean="0"/>
              <a:t> - החזקה מינימלית של 9 חודשים ליחיד ולתושב חוץ.</a:t>
            </a:r>
          </a:p>
          <a:p>
            <a:pPr marL="0" indent="0" algn="just">
              <a:buNone/>
              <a:defRPr/>
            </a:pPr>
            <a:r>
              <a:rPr lang="he-IL" sz="8800" dirty="0" smtClean="0"/>
              <a:t> - תשלום מס דו שנתי.</a:t>
            </a:r>
          </a:p>
          <a:p>
            <a:pPr marL="0" indent="0" algn="just">
              <a:buNone/>
              <a:defRPr/>
            </a:pPr>
            <a:r>
              <a:rPr lang="he-IL" sz="8800" dirty="0" smtClean="0"/>
              <a:t> - הקרן אינה מהווה מוסד קבע לתושבי חוץ.</a:t>
            </a:r>
          </a:p>
          <a:p>
            <a:pPr marL="0" indent="0" algn="just">
              <a:buNone/>
              <a:defRPr/>
            </a:pPr>
            <a:r>
              <a:rPr lang="he-IL" sz="8800" dirty="0" smtClean="0"/>
              <a:t> - מנגנון התאמה לרווחים הנצברים.</a:t>
            </a:r>
          </a:p>
          <a:p>
            <a:pPr marL="0" indent="0" algn="just">
              <a:buNone/>
              <a:defRPr/>
            </a:pPr>
            <a:r>
              <a:rPr lang="he-IL" sz="8800" dirty="0"/>
              <a:t> </a:t>
            </a:r>
            <a:r>
              <a:rPr lang="he-IL" sz="8800" dirty="0" smtClean="0"/>
              <a:t>- מינוי נאמן מס.</a:t>
            </a:r>
          </a:p>
          <a:p>
            <a:pPr marL="0" indent="0" algn="just">
              <a:buNone/>
              <a:defRPr/>
            </a:pPr>
            <a:r>
              <a:rPr lang="he-IL" sz="8800" dirty="0"/>
              <a:t> </a:t>
            </a:r>
            <a:r>
              <a:rPr lang="he-IL" sz="8800" dirty="0" smtClean="0"/>
              <a:t>- הכנסות השותף הכללי מדמי ניהול ודמי הצלחה כהכנסה מעסק אשר הופקה ונצמחה בישראל.</a:t>
            </a:r>
          </a:p>
          <a:p>
            <a:pPr algn="just">
              <a:defRPr/>
            </a:pPr>
            <a:endParaRPr lang="he-IL" sz="3500" dirty="0" smtClean="0"/>
          </a:p>
          <a:p>
            <a:pPr algn="just">
              <a:defRPr/>
            </a:pPr>
            <a:endParaRPr lang="he-IL" sz="3100" dirty="0" smtClean="0"/>
          </a:p>
          <a:p>
            <a:pPr algn="just">
              <a:defRPr/>
            </a:pPr>
            <a:endParaRPr lang="he-IL" sz="29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736425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קרן גידור</a:t>
            </a:r>
          </a:p>
        </p:txBody>
      </p:sp>
      <p:sp>
        <p:nvSpPr>
          <p:cNvPr id="9219" name="Content Placeholder 2"/>
          <p:cNvSpPr>
            <a:spLocks noGrp="1"/>
          </p:cNvSpPr>
          <p:nvPr>
            <p:ph idx="1"/>
          </p:nvPr>
        </p:nvSpPr>
        <p:spPr>
          <a:xfrm>
            <a:off x="428625" y="1000125"/>
            <a:ext cx="8229600" cy="5000625"/>
          </a:xfrm>
        </p:spPr>
        <p:txBody>
          <a:bodyPr>
            <a:normAutofit fontScale="70000" lnSpcReduction="20000"/>
          </a:bodyPr>
          <a:lstStyle/>
          <a:p>
            <a:pPr marL="0" indent="0" algn="just">
              <a:buNone/>
              <a:defRPr/>
            </a:pPr>
            <a:r>
              <a:rPr lang="he-IL" sz="3400" b="1" dirty="0" smtClean="0"/>
              <a:t>החלטת מיסוי 4589/12– ייחוס הכנסות לעולים חדשים שהינם שותפים ומנהל השקעות בקרן גידור</a:t>
            </a:r>
          </a:p>
          <a:p>
            <a:pPr marL="0" indent="0" algn="just">
              <a:buNone/>
              <a:defRPr/>
            </a:pPr>
            <a:r>
              <a:rPr lang="he-IL" sz="4600" dirty="0" smtClean="0"/>
              <a:t> </a:t>
            </a:r>
            <a:r>
              <a:rPr lang="he-IL" sz="4000" dirty="0" smtClean="0"/>
              <a:t>- </a:t>
            </a:r>
            <a:r>
              <a:rPr lang="he-IL" sz="3100" dirty="0" smtClean="0"/>
              <a:t>אופן מיסוי שותפים בקרן גידור שעושים עלייה לישראל.</a:t>
            </a:r>
          </a:p>
          <a:p>
            <a:pPr marL="0" indent="0" algn="just">
              <a:buNone/>
              <a:defRPr/>
            </a:pPr>
            <a:r>
              <a:rPr lang="he-IL" sz="3100" dirty="0" smtClean="0"/>
              <a:t> - מיסוי החלק היחסי של השותף בישראל.</a:t>
            </a:r>
          </a:p>
          <a:p>
            <a:pPr marL="0" indent="0" algn="just">
              <a:buNone/>
              <a:defRPr/>
            </a:pPr>
            <a:r>
              <a:rPr lang="he-IL" sz="3100" dirty="0" smtClean="0"/>
              <a:t> - אי מיסוי השותפים הזרים. </a:t>
            </a:r>
          </a:p>
          <a:p>
            <a:pPr algn="just">
              <a:defRPr/>
            </a:pPr>
            <a:endParaRPr lang="he-IL" sz="3100" dirty="0" smtClean="0"/>
          </a:p>
          <a:p>
            <a:pPr algn="just">
              <a:defRPr/>
            </a:pPr>
            <a:endParaRPr lang="he-IL" sz="29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2902414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קרן גידור  - חוק מע"מ</a:t>
            </a:r>
          </a:p>
        </p:txBody>
      </p:sp>
      <p:sp>
        <p:nvSpPr>
          <p:cNvPr id="9219" name="Content Placeholder 2"/>
          <p:cNvSpPr>
            <a:spLocks noGrp="1"/>
          </p:cNvSpPr>
          <p:nvPr>
            <p:ph idx="1"/>
          </p:nvPr>
        </p:nvSpPr>
        <p:spPr>
          <a:xfrm>
            <a:off x="428625" y="1000125"/>
            <a:ext cx="8229600" cy="5000625"/>
          </a:xfrm>
        </p:spPr>
        <p:txBody>
          <a:bodyPr>
            <a:normAutofit lnSpcReduction="10000"/>
          </a:bodyPr>
          <a:lstStyle/>
          <a:p>
            <a:pPr>
              <a:buFontTx/>
              <a:buNone/>
            </a:pPr>
            <a:r>
              <a:rPr lang="he-IL" sz="2400" u="sng" dirty="0" smtClean="0"/>
              <a:t>הסדר המס: </a:t>
            </a:r>
          </a:p>
          <a:p>
            <a:pPr>
              <a:buFontTx/>
              <a:buNone/>
            </a:pPr>
            <a:r>
              <a:rPr lang="he-IL" sz="2200" dirty="0" smtClean="0"/>
              <a:t>השותף הכללי נרשם הן כמוסד כספי והן כעוסק מורשה:</a:t>
            </a:r>
            <a:endParaRPr lang="he-IL" sz="2200" dirty="0"/>
          </a:p>
          <a:p>
            <a:r>
              <a:rPr lang="he-IL" sz="2200" dirty="0" smtClean="0"/>
              <a:t>מוסד כספי: לפי שיעור החזקתם של תושבי ישראל ביחידות הקרן. בהתאמה דמי הניהול ודמי ההצלחה </a:t>
            </a:r>
            <a:r>
              <a:rPr lang="he-IL" sz="2200" dirty="0" err="1" smtClean="0"/>
              <a:t>ימוסו</a:t>
            </a:r>
            <a:r>
              <a:rPr lang="he-IL" sz="2200" dirty="0" smtClean="0"/>
              <a:t> במס שכר ומס רווח). </a:t>
            </a:r>
          </a:p>
          <a:p>
            <a:r>
              <a:rPr lang="he-IL" sz="2200" dirty="0" smtClean="0"/>
              <a:t>עוסק מורשה: לפי שיעור החזקתם של תושבי החוץ ביחידות הקרן. בהתאמה דמי הניהול ודמי ההצלחה </a:t>
            </a:r>
            <a:r>
              <a:rPr lang="he-IL" sz="2200" dirty="0" err="1" smtClean="0"/>
              <a:t>ימוסו</a:t>
            </a:r>
            <a:r>
              <a:rPr lang="he-IL" sz="2200" dirty="0" smtClean="0"/>
              <a:t> במע"מ בשיעור אפס וניתן יהיה לקזז תשומות באופן מלא.  </a:t>
            </a:r>
            <a:endParaRPr lang="he-IL" sz="2200" dirty="0"/>
          </a:p>
          <a:p>
            <a:pPr marL="0" indent="0" algn="just">
              <a:buNone/>
              <a:defRPr/>
            </a:pPr>
            <a:endParaRPr lang="he-IL" sz="24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377447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smtClean="0"/>
              <a:t>נושאי ההרצאה</a:t>
            </a:r>
          </a:p>
        </p:txBody>
      </p:sp>
      <p:sp>
        <p:nvSpPr>
          <p:cNvPr id="9219" name="Content Placeholder 2"/>
          <p:cNvSpPr>
            <a:spLocks noGrp="1"/>
          </p:cNvSpPr>
          <p:nvPr>
            <p:ph idx="1"/>
          </p:nvPr>
        </p:nvSpPr>
        <p:spPr>
          <a:xfrm>
            <a:off x="428625" y="1000125"/>
            <a:ext cx="8229600" cy="5000625"/>
          </a:xfrm>
        </p:spPr>
        <p:txBody>
          <a:bodyPr/>
          <a:lstStyle/>
          <a:p>
            <a:pPr algn="just">
              <a:defRPr/>
            </a:pPr>
            <a:r>
              <a:rPr lang="he-IL" sz="2400" b="1" dirty="0" smtClean="0"/>
              <a:t>סקירה כללית – קרנות הון סיכון.</a:t>
            </a:r>
          </a:p>
          <a:p>
            <a:pPr algn="just">
              <a:defRPr/>
            </a:pPr>
            <a:r>
              <a:rPr lang="he-IL" sz="2400" b="1" dirty="0" smtClean="0"/>
              <a:t>סעיפי חקיקה רלוונטיים – מיסוי קרנות הון סיכון. </a:t>
            </a:r>
          </a:p>
          <a:p>
            <a:pPr algn="just">
              <a:defRPr/>
            </a:pPr>
            <a:r>
              <a:rPr lang="he-IL" sz="2400" b="1" dirty="0" smtClean="0"/>
              <a:t>מיסוי קרנות הון סיכון  - מיסוי השותפים המוגבלים.</a:t>
            </a:r>
          </a:p>
          <a:p>
            <a:pPr algn="just">
              <a:defRPr/>
            </a:pPr>
            <a:r>
              <a:rPr lang="he-IL" sz="2400" b="1" dirty="0" smtClean="0"/>
              <a:t>מיסוי קרנות הון סיכון – מיסוי השותף הכללי.</a:t>
            </a:r>
          </a:p>
          <a:p>
            <a:pPr algn="just">
              <a:defRPr/>
            </a:pPr>
            <a:r>
              <a:rPr lang="he-IL" sz="2400" b="1" dirty="0" smtClean="0"/>
              <a:t>מיסוי קרנות הון סיכון – היבטי מע"מ.</a:t>
            </a:r>
          </a:p>
          <a:p>
            <a:pPr algn="just">
              <a:defRPr/>
            </a:pPr>
            <a:r>
              <a:rPr lang="he-IL" sz="2400" b="1" dirty="0" smtClean="0"/>
              <a:t>מיסוי קרנות גידור – רקע.</a:t>
            </a:r>
          </a:p>
          <a:p>
            <a:pPr algn="just">
              <a:defRPr/>
            </a:pPr>
            <a:r>
              <a:rPr lang="he-IL" sz="2400" b="1" dirty="0" smtClean="0"/>
              <a:t>מיסוי קרנות גידור - החלטות מיסוי ושיעורי מס.</a:t>
            </a:r>
          </a:p>
          <a:p>
            <a:pPr algn="just">
              <a:defRPr/>
            </a:pPr>
            <a:r>
              <a:rPr lang="he-IL" sz="2400" b="1" dirty="0" smtClean="0"/>
              <a:t>מיסוי קרנות גידור  - היבטי מע"מ.  </a:t>
            </a:r>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ctrTitle" idx="4294967295"/>
          </p:nvPr>
        </p:nvSpPr>
        <p:spPr>
          <a:xfrm>
            <a:off x="685800" y="2130425"/>
            <a:ext cx="7772400" cy="1470025"/>
          </a:xfrm>
        </p:spPr>
        <p:txBody>
          <a:bodyPr/>
          <a:lstStyle/>
          <a:p>
            <a:pPr eaLnBrk="1" hangingPunct="1"/>
            <a:r>
              <a:rPr lang="he-IL" altLang="he-IL" smtClean="0"/>
              <a:t>שאלות ?</a:t>
            </a:r>
            <a:br>
              <a:rPr lang="he-IL" altLang="he-IL" smtClean="0"/>
            </a:br>
            <a:r>
              <a:rPr lang="he-IL" altLang="he-IL" smtClean="0"/>
              <a:t>תודה !</a:t>
            </a:r>
          </a:p>
        </p:txBody>
      </p:sp>
      <p:sp>
        <p:nvSpPr>
          <p:cNvPr id="13315" name="כותרת משנה 2"/>
          <p:cNvSpPr>
            <a:spLocks noGrp="1"/>
          </p:cNvSpPr>
          <p:nvPr>
            <p:ph type="subTitle" idx="4294967295"/>
          </p:nvPr>
        </p:nvSpPr>
        <p:spPr>
          <a:xfrm>
            <a:off x="1371600" y="3886200"/>
            <a:ext cx="6400800" cy="1752600"/>
          </a:xfrm>
        </p:spPr>
        <p:txBody>
          <a:bodyPr/>
          <a:lstStyle/>
          <a:p>
            <a:pPr algn="ctr" eaLnBrk="1" hangingPunct="1">
              <a:buFont typeface="Arial" charset="0"/>
              <a:buNone/>
            </a:pPr>
            <a:r>
              <a:rPr lang="en-US" altLang="he-IL" smtClean="0">
                <a:hlinkClick r:id="rId3"/>
              </a:rPr>
              <a:t>054-2651516</a:t>
            </a:r>
          </a:p>
          <a:p>
            <a:pPr algn="ctr" eaLnBrk="1" hangingPunct="1">
              <a:buFont typeface="Arial" charset="0"/>
              <a:buNone/>
            </a:pPr>
            <a:r>
              <a:rPr lang="en-US" altLang="he-IL" smtClean="0">
                <a:hlinkClick r:id="rId3"/>
              </a:rPr>
              <a:t>meori@ampeli-tax.co.il</a:t>
            </a:r>
            <a:endParaRPr lang="en-US" altLang="he-IL" smtClean="0"/>
          </a:p>
          <a:p>
            <a:pPr algn="ctr" eaLnBrk="1" hangingPunct="1">
              <a:buFont typeface="Arial" charset="0"/>
              <a:buNone/>
            </a:pPr>
            <a:r>
              <a:rPr lang="en-US" altLang="he-IL" smtClean="0">
                <a:hlinkClick r:id="rId4"/>
              </a:rPr>
              <a:t>http://www.ampeli-tax.co.il/</a:t>
            </a:r>
            <a:endParaRPr lang="en-US" altLang="he-IL" smtClean="0"/>
          </a:p>
          <a:p>
            <a:pPr algn="ctr" eaLnBrk="1" hangingPunct="1">
              <a:buFont typeface="Arial" charset="0"/>
              <a:buNone/>
            </a:pPr>
            <a:endParaRPr lang="he-IL" altLang="he-IL" smtClean="0"/>
          </a:p>
          <a:p>
            <a:pPr algn="ctr" eaLnBrk="1" hangingPunct="1">
              <a:buFont typeface="Arial" charset="0"/>
              <a:buNone/>
            </a:pPr>
            <a:endParaRPr lang="he-IL" altLang="he-I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סקירה כללית- קרן הון סיכון</a:t>
            </a:r>
          </a:p>
        </p:txBody>
      </p:sp>
      <p:sp>
        <p:nvSpPr>
          <p:cNvPr id="9219" name="Content Placeholder 2"/>
          <p:cNvSpPr>
            <a:spLocks noGrp="1"/>
          </p:cNvSpPr>
          <p:nvPr>
            <p:ph idx="1"/>
          </p:nvPr>
        </p:nvSpPr>
        <p:spPr>
          <a:xfrm>
            <a:off x="428625" y="1000125"/>
            <a:ext cx="8229600" cy="5000625"/>
          </a:xfrm>
        </p:spPr>
        <p:txBody>
          <a:bodyPr>
            <a:normAutofit fontScale="47500" lnSpcReduction="20000"/>
          </a:bodyPr>
          <a:lstStyle/>
          <a:p>
            <a:pPr marL="0" lvl="1" indent="0" eaLnBrk="1" hangingPunct="1">
              <a:buFont typeface="Arial" pitchFamily="34" charset="0"/>
              <a:buNone/>
              <a:defRPr/>
            </a:pPr>
            <a:r>
              <a:rPr lang="he-IL" sz="5100" b="1" dirty="0" smtClean="0"/>
              <a:t>מאפיינים -</a:t>
            </a:r>
          </a:p>
          <a:p>
            <a:pPr marL="0" indent="0" algn="just">
              <a:buNone/>
              <a:defRPr/>
            </a:pPr>
            <a:r>
              <a:rPr lang="he-IL" sz="4400" dirty="0" smtClean="0"/>
              <a:t>קרן הון סיכון הינה ישות משפטית, אשר מטרתה העיקרית להשקיע בחברות מבוססות טכנולוגיה בראשית דרכן (חברות הזנק - טכנולוגיה, מדעי חיים, אינטרנט, מכשור רפואי, </a:t>
            </a:r>
            <a:r>
              <a:rPr lang="he-IL" sz="4400" dirty="0" err="1" smtClean="0"/>
              <a:t>קלינטק</a:t>
            </a:r>
            <a:r>
              <a:rPr lang="he-IL" sz="4400" dirty="0" smtClean="0"/>
              <a:t> וכו').   </a:t>
            </a:r>
          </a:p>
          <a:p>
            <a:pPr algn="just">
              <a:defRPr/>
            </a:pPr>
            <a:r>
              <a:rPr lang="he-IL" sz="4400" dirty="0" smtClean="0"/>
              <a:t>ליווי חברות </a:t>
            </a:r>
            <a:r>
              <a:rPr lang="he-IL" sz="4400" dirty="0" err="1" smtClean="0"/>
              <a:t>הפרוטופוליו</a:t>
            </a:r>
            <a:r>
              <a:rPr lang="he-IL" sz="4400" dirty="0" smtClean="0"/>
              <a:t> הן מבחינה פיננסית והן מבחינה ניהולית.</a:t>
            </a:r>
          </a:p>
          <a:p>
            <a:pPr algn="just">
              <a:defRPr/>
            </a:pPr>
            <a:r>
              <a:rPr lang="en-US" sz="4400" dirty="0" smtClean="0"/>
              <a:t>Funds of Funds</a:t>
            </a:r>
            <a:r>
              <a:rPr lang="he-IL" sz="4400" dirty="0" smtClean="0"/>
              <a:t> (קרן של קרנות) </a:t>
            </a:r>
          </a:p>
          <a:p>
            <a:pPr algn="just">
              <a:defRPr/>
            </a:pPr>
            <a:r>
              <a:rPr lang="en-US" sz="4400" dirty="0" smtClean="0"/>
              <a:t>Private Equity</a:t>
            </a:r>
            <a:endParaRPr lang="he-IL" sz="4400" dirty="0" smtClean="0"/>
          </a:p>
          <a:p>
            <a:pPr marL="0" lvl="1" indent="0" eaLnBrk="1" hangingPunct="1">
              <a:buNone/>
              <a:defRPr/>
            </a:pPr>
            <a:r>
              <a:rPr lang="he-IL" sz="5100" b="1" dirty="0" smtClean="0"/>
              <a:t>היסטוריה</a:t>
            </a:r>
            <a:r>
              <a:rPr lang="he-IL" sz="4400" b="1" dirty="0" smtClean="0"/>
              <a:t> –</a:t>
            </a:r>
          </a:p>
          <a:p>
            <a:pPr marL="342900" lvl="1" indent="-342900" algn="just">
              <a:buFont typeface="Arial" charset="0"/>
              <a:buChar char="•"/>
              <a:defRPr/>
            </a:pPr>
            <a:r>
              <a:rPr lang="he-IL" sz="4400" b="1" dirty="0" smtClean="0"/>
              <a:t>ארצות הברית</a:t>
            </a:r>
            <a:endParaRPr lang="he-IL" sz="4400" dirty="0" smtClean="0"/>
          </a:p>
          <a:p>
            <a:pPr marL="342900" lvl="1" indent="-342900" algn="just">
              <a:buFont typeface="Arial" charset="0"/>
              <a:buChar char="•"/>
              <a:defRPr/>
            </a:pPr>
            <a:r>
              <a:rPr lang="he-IL" sz="4400" b="1" dirty="0" smtClean="0"/>
              <a:t>ישראל – </a:t>
            </a:r>
            <a:r>
              <a:rPr lang="he-IL" sz="4400" b="1" dirty="0" err="1" smtClean="0"/>
              <a:t>תוכנית</a:t>
            </a:r>
            <a:r>
              <a:rPr lang="he-IL" sz="4400" b="1" dirty="0" smtClean="0"/>
              <a:t> יוזמה (1993)</a:t>
            </a:r>
          </a:p>
          <a:p>
            <a:pPr marL="0" lvl="1" indent="0" eaLnBrk="1" hangingPunct="1">
              <a:buNone/>
              <a:defRPr/>
            </a:pPr>
            <a:endParaRPr lang="he-IL" sz="3400" b="1" dirty="0"/>
          </a:p>
          <a:p>
            <a:pPr algn="just">
              <a:defRPr/>
            </a:pPr>
            <a:endParaRPr lang="he-IL" sz="2200" dirty="0" smtClean="0"/>
          </a:p>
          <a:p>
            <a:pPr algn="just">
              <a:defRPr/>
            </a:pPr>
            <a:endParaRPr lang="he-IL" sz="2200" dirty="0" smtClean="0"/>
          </a:p>
          <a:p>
            <a:pPr marL="0" lvl="1" indent="0" algn="just">
              <a:buNone/>
              <a:defRPr/>
            </a:pPr>
            <a:endParaRPr lang="he-IL" b="1" dirty="0"/>
          </a:p>
          <a:p>
            <a:pPr marL="0" indent="0" algn="just">
              <a:buNone/>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354654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סקירה כללית – קרן הון סיכון</a:t>
            </a:r>
          </a:p>
        </p:txBody>
      </p:sp>
      <p:sp>
        <p:nvSpPr>
          <p:cNvPr id="9219" name="Content Placeholder 2"/>
          <p:cNvSpPr>
            <a:spLocks noGrp="1"/>
          </p:cNvSpPr>
          <p:nvPr>
            <p:ph idx="1"/>
          </p:nvPr>
        </p:nvSpPr>
        <p:spPr>
          <a:xfrm>
            <a:off x="428625" y="1000125"/>
            <a:ext cx="8229600" cy="5000625"/>
          </a:xfrm>
        </p:spPr>
        <p:txBody>
          <a:bodyPr>
            <a:normAutofit fontScale="25000" lnSpcReduction="20000"/>
          </a:bodyPr>
          <a:lstStyle/>
          <a:p>
            <a:pPr marL="0" lvl="1" indent="0" eaLnBrk="1" hangingPunct="1">
              <a:buFont typeface="Arial" pitchFamily="34" charset="0"/>
              <a:buNone/>
              <a:defRPr/>
            </a:pPr>
            <a:r>
              <a:rPr lang="he-IL" sz="9600" b="1" dirty="0" smtClean="0"/>
              <a:t>מבנה הקרן  - </a:t>
            </a:r>
          </a:p>
          <a:p>
            <a:pPr algn="just">
              <a:defRPr/>
            </a:pPr>
            <a:r>
              <a:rPr lang="he-IL" sz="8800" dirty="0" smtClean="0"/>
              <a:t>שותפות מוגבלת – בשותפות מוגבלת יש אחריות מוגבלת לשותפים המוגבלים (</a:t>
            </a:r>
            <a:r>
              <a:rPr lang="en-US" sz="8800" dirty="0" smtClean="0"/>
              <a:t>LP</a:t>
            </a:r>
            <a:r>
              <a:rPr lang="he-IL" sz="8800" dirty="0" smtClean="0"/>
              <a:t>) ואחריות בלתי מוגבלת לשותף הכללי (</a:t>
            </a:r>
            <a:r>
              <a:rPr lang="en-US" sz="8800" dirty="0" smtClean="0"/>
              <a:t>GP</a:t>
            </a:r>
            <a:r>
              <a:rPr lang="he-IL" sz="8800" dirty="0" smtClean="0"/>
              <a:t>).</a:t>
            </a:r>
          </a:p>
          <a:p>
            <a:pPr algn="just">
              <a:defRPr/>
            </a:pPr>
            <a:r>
              <a:rPr lang="he-IL" sz="8800" dirty="0"/>
              <a:t>סעיף 1 לפקודת </a:t>
            </a:r>
            <a:r>
              <a:rPr lang="he-IL" sz="8800" dirty="0" smtClean="0"/>
              <a:t>השותפויות [נוסח חדש], תשל"ה- 1975: </a:t>
            </a:r>
            <a:endParaRPr lang="he-IL" sz="8800" dirty="0"/>
          </a:p>
          <a:p>
            <a:pPr marL="0" indent="0">
              <a:buNone/>
            </a:pPr>
            <a:r>
              <a:rPr lang="he-IL" sz="8800" b="1" dirty="0" smtClean="0"/>
              <a:t>""</a:t>
            </a:r>
            <a:r>
              <a:rPr lang="he-IL" sz="8800" b="1" dirty="0"/>
              <a:t>שותף מוגבל" – מי שהכניס לשותפות בשעת ההתקשרות הון, בכסף או בנכס שהוערך בסכום מפורש, על מנת שלא יהא אחראי לחיוביה של השותפות למעלה מן הסכום שהכניס כאמור</a:t>
            </a:r>
            <a:r>
              <a:rPr lang="he-IL" sz="8800" b="1" dirty="0" smtClean="0"/>
              <a:t>;</a:t>
            </a:r>
          </a:p>
          <a:p>
            <a:pPr marL="0" indent="0">
              <a:buNone/>
            </a:pPr>
            <a:r>
              <a:rPr lang="he-IL" sz="8800" b="1" dirty="0" smtClean="0"/>
              <a:t>"</a:t>
            </a:r>
            <a:r>
              <a:rPr lang="he-IL" sz="8800" b="1" dirty="0"/>
              <a:t>שותף כללי" – שותף שאינו שותף מוגבל</a:t>
            </a:r>
            <a:r>
              <a:rPr lang="he-IL" sz="8800" b="1" dirty="0" smtClean="0"/>
              <a:t>;".</a:t>
            </a:r>
          </a:p>
          <a:p>
            <a:r>
              <a:rPr lang="he-IL" sz="8800" b="1" dirty="0" smtClean="0"/>
              <a:t>השותף הכללי לרוב מאוגד כחברה (סעיף 57(ב) לפקודת השותפויות).</a:t>
            </a:r>
          </a:p>
          <a:p>
            <a:r>
              <a:rPr lang="he-IL" sz="8800" b="1" dirty="0" smtClean="0"/>
              <a:t>השותפים המוגבלים אינם מעורבים בניהול החברה (סעיף 63 לפקודת השותפויות)</a:t>
            </a:r>
            <a:endParaRPr lang="he-IL" sz="8800" b="1" dirty="0"/>
          </a:p>
          <a:p>
            <a:pPr marL="0" indent="0" algn="just">
              <a:buNone/>
              <a:defRPr/>
            </a:pPr>
            <a:endParaRPr lang="he-IL" sz="4200" dirty="0" smtClean="0"/>
          </a:p>
          <a:p>
            <a:pPr marL="0" indent="0" algn="just">
              <a:buNone/>
              <a:defRPr/>
            </a:pPr>
            <a:endParaRPr lang="he-IL" sz="3100" dirty="0"/>
          </a:p>
          <a:p>
            <a:pPr marL="0" indent="0" algn="just">
              <a:buNone/>
              <a:defRPr/>
            </a:pPr>
            <a:r>
              <a:rPr lang="he-IL" sz="3100" b="1" dirty="0" smtClean="0"/>
              <a:t> </a:t>
            </a:r>
            <a:endParaRPr lang="en-US" sz="3100" b="1" dirty="0" smtClean="0"/>
          </a:p>
          <a:p>
            <a:pPr marL="0" indent="0" algn="just">
              <a:buNone/>
              <a:defRPr/>
            </a:pPr>
            <a:endParaRPr lang="he-IL" sz="3100" b="1" dirty="0" smtClean="0"/>
          </a:p>
          <a:p>
            <a:pPr marL="0" indent="0" algn="just">
              <a:buNone/>
              <a:defRPr/>
            </a:pPr>
            <a:r>
              <a:rPr lang="en-US" sz="3100" dirty="0" smtClean="0"/>
              <a:t>	</a:t>
            </a:r>
            <a:endParaRPr lang="he-IL" sz="3100" dirty="0" smtClean="0"/>
          </a:p>
          <a:p>
            <a:pPr algn="just">
              <a:defRPr/>
            </a:pPr>
            <a:endParaRPr lang="he-IL" sz="2200" dirty="0" smtClean="0"/>
          </a:p>
          <a:p>
            <a:pPr algn="just">
              <a:defRPr/>
            </a:pPr>
            <a:endParaRPr lang="he-IL" sz="2200" dirty="0" smtClean="0"/>
          </a:p>
          <a:p>
            <a:pPr marL="0" lvl="1" indent="0" algn="just">
              <a:buNone/>
              <a:defRPr/>
            </a:pPr>
            <a:endParaRPr lang="he-IL" b="1" dirty="0"/>
          </a:p>
          <a:p>
            <a:pPr marL="0" indent="0" algn="just">
              <a:buNone/>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263901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סקירה כללית – קרן הון סיכון</a:t>
            </a:r>
          </a:p>
        </p:txBody>
      </p:sp>
      <p:sp>
        <p:nvSpPr>
          <p:cNvPr id="9219" name="Content Placeholder 2"/>
          <p:cNvSpPr>
            <a:spLocks noGrp="1"/>
          </p:cNvSpPr>
          <p:nvPr>
            <p:ph idx="1"/>
          </p:nvPr>
        </p:nvSpPr>
        <p:spPr>
          <a:xfrm>
            <a:off x="428625" y="1000125"/>
            <a:ext cx="8229600" cy="5000625"/>
          </a:xfrm>
        </p:spPr>
        <p:txBody>
          <a:bodyPr>
            <a:normAutofit fontScale="25000" lnSpcReduction="20000"/>
          </a:bodyPr>
          <a:lstStyle/>
          <a:p>
            <a:pPr marL="0" lvl="1" indent="0" eaLnBrk="1" hangingPunct="1">
              <a:buFont typeface="Arial" pitchFamily="34" charset="0"/>
              <a:buNone/>
              <a:defRPr/>
            </a:pPr>
            <a:r>
              <a:rPr lang="he-IL" sz="9600" b="1" dirty="0" smtClean="0"/>
              <a:t>תפקיד השותף הכללי - </a:t>
            </a:r>
          </a:p>
          <a:p>
            <a:pPr algn="just">
              <a:defRPr/>
            </a:pPr>
            <a:r>
              <a:rPr lang="he-IL" sz="8800" dirty="0" smtClean="0"/>
              <a:t>החלטות השקעה.</a:t>
            </a:r>
          </a:p>
          <a:p>
            <a:pPr algn="just">
              <a:defRPr/>
            </a:pPr>
            <a:r>
              <a:rPr lang="he-IL" sz="8800" dirty="0" smtClean="0"/>
              <a:t>בדיקות נאותות ("הון סיכון").</a:t>
            </a:r>
          </a:p>
          <a:p>
            <a:pPr algn="just">
              <a:defRPr/>
            </a:pPr>
            <a:r>
              <a:rPr lang="he-IL" sz="8800" dirty="0" smtClean="0"/>
              <a:t>סיוע ומעורבות בחברות </a:t>
            </a:r>
            <a:r>
              <a:rPr lang="he-IL" sz="8800" dirty="0" err="1" smtClean="0"/>
              <a:t>הפרוטפוליו</a:t>
            </a:r>
            <a:r>
              <a:rPr lang="he-IL" sz="8800" dirty="0" smtClean="0"/>
              <a:t>.</a:t>
            </a:r>
          </a:p>
          <a:p>
            <a:pPr algn="just">
              <a:defRPr/>
            </a:pPr>
            <a:r>
              <a:rPr lang="he-IL" sz="8800" dirty="0" smtClean="0"/>
              <a:t>מכירת חברות </a:t>
            </a:r>
            <a:r>
              <a:rPr lang="he-IL" sz="8800" dirty="0" err="1" smtClean="0"/>
              <a:t>הפרוטפוליו</a:t>
            </a:r>
            <a:r>
              <a:rPr lang="he-IL" sz="8800" dirty="0" smtClean="0"/>
              <a:t>.</a:t>
            </a:r>
          </a:p>
          <a:p>
            <a:pPr algn="just">
              <a:defRPr/>
            </a:pPr>
            <a:r>
              <a:rPr lang="he-IL" sz="8800" dirty="0" smtClean="0"/>
              <a:t>ניהול שוטף של הקרן (קריאה לכסף (</a:t>
            </a:r>
            <a:r>
              <a:rPr lang="en-US" sz="8800" dirty="0" smtClean="0"/>
              <a:t>Call</a:t>
            </a:r>
            <a:r>
              <a:rPr lang="he-IL" sz="8800" dirty="0" smtClean="0"/>
              <a:t>) וכו').</a:t>
            </a:r>
          </a:p>
          <a:p>
            <a:pPr algn="just">
              <a:defRPr/>
            </a:pPr>
            <a:r>
              <a:rPr lang="he-IL" sz="8800" dirty="0" smtClean="0"/>
              <a:t>מקסום החזר ההשקעה (</a:t>
            </a:r>
            <a:r>
              <a:rPr lang="en-US" sz="8800" dirty="0" smtClean="0"/>
              <a:t>ROI</a:t>
            </a:r>
            <a:r>
              <a:rPr lang="he-IL" sz="8800" dirty="0" smtClean="0"/>
              <a:t>).</a:t>
            </a:r>
          </a:p>
          <a:p>
            <a:pPr algn="just">
              <a:defRPr/>
            </a:pPr>
            <a:endParaRPr lang="he-IL" sz="6800" dirty="0"/>
          </a:p>
          <a:p>
            <a:pPr marL="0" lvl="1" indent="0" eaLnBrk="1" hangingPunct="1">
              <a:buNone/>
              <a:defRPr/>
            </a:pPr>
            <a:r>
              <a:rPr lang="he-IL" sz="9600" b="1" dirty="0"/>
              <a:t>אופן תגמול השותף הכללי </a:t>
            </a:r>
            <a:r>
              <a:rPr lang="he-IL" sz="9600" b="1" dirty="0" smtClean="0"/>
              <a:t>-</a:t>
            </a:r>
          </a:p>
          <a:p>
            <a:pPr marL="342900" lvl="1" indent="-342900" algn="just">
              <a:buFont typeface="Arial" charset="0"/>
              <a:buChar char="•"/>
              <a:defRPr/>
            </a:pPr>
            <a:r>
              <a:rPr lang="he-IL" sz="8800" dirty="0"/>
              <a:t>דמי ניהול שנתיים (2.5% - פוחתים בהדרגה).</a:t>
            </a:r>
          </a:p>
          <a:p>
            <a:pPr marL="342900" lvl="1" indent="-342900" algn="just">
              <a:buFont typeface="Arial" charset="0"/>
              <a:buChar char="•"/>
              <a:defRPr/>
            </a:pPr>
            <a:r>
              <a:rPr lang="he-IL" sz="8800" dirty="0"/>
              <a:t>דמי הצלחה (</a:t>
            </a:r>
            <a:r>
              <a:rPr lang="en-US" sz="8800" dirty="0"/>
              <a:t>Carried Interest</a:t>
            </a:r>
            <a:r>
              <a:rPr lang="he-IL" sz="8800" dirty="0"/>
              <a:t> – 20% מרווחי הקרן).</a:t>
            </a:r>
          </a:p>
          <a:p>
            <a:pPr marL="342900" lvl="1" indent="-342900" algn="just">
              <a:buFont typeface="Arial" charset="0"/>
              <a:buChar char="•"/>
              <a:defRPr/>
            </a:pPr>
            <a:endParaRPr lang="he-IL" sz="6800" dirty="0"/>
          </a:p>
          <a:p>
            <a:pPr algn="just">
              <a:defRPr/>
            </a:pPr>
            <a:endParaRPr lang="he-IL" sz="6800" dirty="0" smtClean="0"/>
          </a:p>
          <a:p>
            <a:pPr algn="just">
              <a:defRPr/>
            </a:pPr>
            <a:endParaRPr lang="he-IL" sz="5500" dirty="0" smtClean="0"/>
          </a:p>
          <a:p>
            <a:pPr algn="just">
              <a:defRPr/>
            </a:pPr>
            <a:endParaRPr lang="he-IL" sz="5500" b="1" dirty="0"/>
          </a:p>
          <a:p>
            <a:pPr marL="0" indent="0" algn="just">
              <a:buNone/>
              <a:defRPr/>
            </a:pPr>
            <a:endParaRPr lang="he-IL" sz="4200" dirty="0" smtClean="0"/>
          </a:p>
          <a:p>
            <a:pPr marL="0" indent="0" algn="just">
              <a:buNone/>
              <a:defRPr/>
            </a:pPr>
            <a:endParaRPr lang="he-IL" sz="3100" dirty="0"/>
          </a:p>
          <a:p>
            <a:pPr marL="0" indent="0" algn="just">
              <a:buNone/>
              <a:defRPr/>
            </a:pPr>
            <a:r>
              <a:rPr lang="he-IL" sz="3100" b="1" dirty="0" smtClean="0"/>
              <a:t> </a:t>
            </a:r>
            <a:endParaRPr lang="en-US" sz="3100" b="1" dirty="0" smtClean="0"/>
          </a:p>
          <a:p>
            <a:pPr marL="0" indent="0" algn="just">
              <a:buNone/>
              <a:defRPr/>
            </a:pPr>
            <a:endParaRPr lang="he-IL" sz="3100" b="1" dirty="0" smtClean="0"/>
          </a:p>
          <a:p>
            <a:pPr marL="0" indent="0" algn="just">
              <a:buNone/>
              <a:defRPr/>
            </a:pPr>
            <a:r>
              <a:rPr lang="en-US" sz="3100" dirty="0" smtClean="0"/>
              <a:t>	</a:t>
            </a:r>
            <a:endParaRPr lang="he-IL" sz="3100" dirty="0" smtClean="0"/>
          </a:p>
          <a:p>
            <a:pPr algn="just">
              <a:defRPr/>
            </a:pPr>
            <a:endParaRPr lang="he-IL" sz="2200" dirty="0" smtClean="0"/>
          </a:p>
          <a:p>
            <a:pPr algn="just">
              <a:defRPr/>
            </a:pPr>
            <a:endParaRPr lang="he-IL" sz="2200" dirty="0" smtClean="0"/>
          </a:p>
          <a:p>
            <a:pPr marL="0" lvl="1" indent="0" algn="just">
              <a:buNone/>
              <a:defRPr/>
            </a:pPr>
            <a:endParaRPr lang="he-IL" b="1" dirty="0"/>
          </a:p>
          <a:p>
            <a:pPr marL="0" indent="0" algn="just">
              <a:buNone/>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1475348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סקירה כללית – קרן הון סיכון</a:t>
            </a:r>
          </a:p>
        </p:txBody>
      </p:sp>
      <p:sp>
        <p:nvSpPr>
          <p:cNvPr id="9219" name="Content Placeholder 2"/>
          <p:cNvSpPr>
            <a:spLocks noGrp="1"/>
          </p:cNvSpPr>
          <p:nvPr>
            <p:ph idx="1"/>
          </p:nvPr>
        </p:nvSpPr>
        <p:spPr>
          <a:xfrm>
            <a:off x="428625" y="1000125"/>
            <a:ext cx="8229600" cy="5000625"/>
          </a:xfrm>
        </p:spPr>
        <p:txBody>
          <a:bodyPr>
            <a:normAutofit fontScale="25000" lnSpcReduction="20000"/>
          </a:bodyPr>
          <a:lstStyle/>
          <a:p>
            <a:pPr marL="0" lvl="1" indent="0" eaLnBrk="1" hangingPunct="1">
              <a:buFont typeface="Arial" pitchFamily="34" charset="0"/>
              <a:buNone/>
              <a:defRPr/>
            </a:pPr>
            <a:r>
              <a:rPr lang="he-IL" sz="9600" b="1" dirty="0" smtClean="0"/>
              <a:t>שותפים מוגבלים - </a:t>
            </a:r>
          </a:p>
          <a:p>
            <a:pPr algn="just">
              <a:defRPr/>
            </a:pPr>
            <a:r>
              <a:rPr lang="he-IL" sz="8800" dirty="0" smtClean="0"/>
              <a:t>משקיעי חוץ.</a:t>
            </a:r>
          </a:p>
          <a:p>
            <a:pPr algn="just">
              <a:defRPr/>
            </a:pPr>
            <a:r>
              <a:rPr lang="he-IL" sz="8800" dirty="0" smtClean="0"/>
              <a:t>משקיעי חוץ מוסדיים.</a:t>
            </a:r>
          </a:p>
          <a:p>
            <a:pPr algn="just">
              <a:defRPr/>
            </a:pPr>
            <a:r>
              <a:rPr lang="he-IL" sz="8800" dirty="0" smtClean="0"/>
              <a:t>משקיעים תושבי </a:t>
            </a:r>
            <a:r>
              <a:rPr lang="he-IL" sz="8800" dirty="0" smtClean="0"/>
              <a:t>ישראל (יחידים, חברות).</a:t>
            </a:r>
            <a:endParaRPr lang="he-IL" sz="8800" dirty="0" smtClean="0"/>
          </a:p>
          <a:p>
            <a:pPr algn="just">
              <a:defRPr/>
            </a:pPr>
            <a:r>
              <a:rPr lang="he-IL" sz="8800" dirty="0" smtClean="0"/>
              <a:t>משקיעים מוסדיים </a:t>
            </a:r>
            <a:r>
              <a:rPr lang="he-IL" sz="8800" dirty="0" smtClean="0"/>
              <a:t>ישראלים ( קופות גמל, מוסדות ציבור, פוליסות משתתפות ברווחים) - .</a:t>
            </a:r>
            <a:endParaRPr lang="he-IL" sz="8800" dirty="0"/>
          </a:p>
          <a:p>
            <a:pPr marL="342900" lvl="1" indent="-342900" algn="just">
              <a:buFont typeface="Arial" charset="0"/>
              <a:buChar char="•"/>
              <a:defRPr/>
            </a:pPr>
            <a:endParaRPr lang="he-IL" sz="6800" dirty="0"/>
          </a:p>
          <a:p>
            <a:pPr algn="just">
              <a:defRPr/>
            </a:pPr>
            <a:endParaRPr lang="he-IL" sz="6800" dirty="0" smtClean="0"/>
          </a:p>
          <a:p>
            <a:pPr algn="just">
              <a:defRPr/>
            </a:pPr>
            <a:endParaRPr lang="he-IL" sz="5500" dirty="0" smtClean="0"/>
          </a:p>
          <a:p>
            <a:pPr algn="just">
              <a:defRPr/>
            </a:pPr>
            <a:endParaRPr lang="he-IL" sz="5500" b="1" dirty="0"/>
          </a:p>
          <a:p>
            <a:pPr marL="0" indent="0" algn="just">
              <a:buNone/>
              <a:defRPr/>
            </a:pPr>
            <a:endParaRPr lang="he-IL" sz="4200" dirty="0" smtClean="0"/>
          </a:p>
          <a:p>
            <a:pPr marL="0" indent="0" algn="just">
              <a:buNone/>
              <a:defRPr/>
            </a:pPr>
            <a:endParaRPr lang="he-IL" sz="3100" dirty="0"/>
          </a:p>
          <a:p>
            <a:pPr marL="0" indent="0" algn="just">
              <a:buNone/>
              <a:defRPr/>
            </a:pPr>
            <a:r>
              <a:rPr lang="he-IL" sz="3100" b="1" dirty="0" smtClean="0"/>
              <a:t> </a:t>
            </a:r>
            <a:endParaRPr lang="en-US" sz="3100" b="1" dirty="0" smtClean="0"/>
          </a:p>
          <a:p>
            <a:pPr marL="0" indent="0" algn="just">
              <a:buNone/>
              <a:defRPr/>
            </a:pPr>
            <a:endParaRPr lang="he-IL" sz="3100" b="1" dirty="0" smtClean="0"/>
          </a:p>
          <a:p>
            <a:pPr marL="0" indent="0" algn="just">
              <a:buNone/>
              <a:defRPr/>
            </a:pPr>
            <a:r>
              <a:rPr lang="en-US" sz="3100" dirty="0" smtClean="0"/>
              <a:t>	</a:t>
            </a:r>
            <a:endParaRPr lang="he-IL" sz="3100" dirty="0" smtClean="0"/>
          </a:p>
          <a:p>
            <a:pPr algn="just">
              <a:defRPr/>
            </a:pPr>
            <a:endParaRPr lang="he-IL" sz="2200" dirty="0" smtClean="0"/>
          </a:p>
          <a:p>
            <a:pPr algn="just">
              <a:defRPr/>
            </a:pPr>
            <a:endParaRPr lang="he-IL" sz="2200" dirty="0" smtClean="0"/>
          </a:p>
          <a:p>
            <a:pPr marL="0" lvl="1" indent="0" algn="just">
              <a:buNone/>
              <a:defRPr/>
            </a:pPr>
            <a:endParaRPr lang="he-IL" b="1" dirty="0"/>
          </a:p>
          <a:p>
            <a:pPr marL="0" indent="0" algn="just">
              <a:buNone/>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1534087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סעיפי חקיקה</a:t>
            </a:r>
          </a:p>
        </p:txBody>
      </p:sp>
      <p:sp>
        <p:nvSpPr>
          <p:cNvPr id="9219" name="Content Placeholder 2"/>
          <p:cNvSpPr>
            <a:spLocks noGrp="1"/>
          </p:cNvSpPr>
          <p:nvPr>
            <p:ph idx="1"/>
          </p:nvPr>
        </p:nvSpPr>
        <p:spPr>
          <a:xfrm>
            <a:off x="428625" y="1000125"/>
            <a:ext cx="8229600" cy="5000625"/>
          </a:xfrm>
        </p:spPr>
        <p:txBody>
          <a:bodyPr>
            <a:normAutofit fontScale="55000" lnSpcReduction="20000"/>
          </a:bodyPr>
          <a:lstStyle/>
          <a:p>
            <a:pPr marL="0" lvl="1" indent="0" eaLnBrk="1" hangingPunct="1">
              <a:buFont typeface="Arial" pitchFamily="34" charset="0"/>
              <a:buNone/>
              <a:defRPr/>
            </a:pPr>
            <a:r>
              <a:rPr lang="he-IL" sz="4400" b="1" dirty="0" smtClean="0"/>
              <a:t>פקודת מס הכנסה</a:t>
            </a:r>
            <a:r>
              <a:rPr lang="he-IL" sz="3400" b="1" dirty="0" smtClean="0"/>
              <a:t>:</a:t>
            </a:r>
          </a:p>
          <a:p>
            <a:pPr algn="just">
              <a:defRPr/>
            </a:pPr>
            <a:r>
              <a:rPr lang="he-IL" sz="4000" dirty="0" smtClean="0"/>
              <a:t>סעיף 2(1) לפקודה: השתכרות מעסק ("מוסד קבע"). </a:t>
            </a:r>
          </a:p>
          <a:p>
            <a:pPr algn="just">
              <a:defRPr/>
            </a:pPr>
            <a:r>
              <a:rPr lang="he-IL" sz="4000" dirty="0" smtClean="0"/>
              <a:t>סעיף 2(4) לפקודה </a:t>
            </a:r>
            <a:r>
              <a:rPr lang="he-IL" sz="4000" b="1" dirty="0" smtClean="0"/>
              <a:t> </a:t>
            </a:r>
          </a:p>
          <a:p>
            <a:pPr algn="just">
              <a:defRPr/>
            </a:pPr>
            <a:r>
              <a:rPr lang="he-IL" sz="4000" dirty="0" smtClean="0"/>
              <a:t>סעיף 9(2) לפקודה: מתן פטור ממס לקופת גמל.</a:t>
            </a:r>
          </a:p>
          <a:p>
            <a:pPr algn="just">
              <a:defRPr/>
            </a:pPr>
            <a:r>
              <a:rPr lang="he-IL" sz="4000" dirty="0" smtClean="0"/>
              <a:t>סעיף 16א לפקודה: סמכות להחזיר מס לתושב חוץ: </a:t>
            </a:r>
          </a:p>
          <a:p>
            <a:pPr marL="0" indent="0" algn="just">
              <a:buNone/>
              <a:defRPr/>
            </a:pPr>
            <a:r>
              <a:rPr lang="he-IL" sz="4000" dirty="0" smtClean="0"/>
              <a:t>"</a:t>
            </a:r>
            <a:r>
              <a:rPr lang="he-IL" sz="4000" b="1" dirty="0" smtClean="0"/>
              <a:t>שר </a:t>
            </a:r>
            <a:r>
              <a:rPr lang="he-IL" sz="4000" b="1" dirty="0"/>
              <a:t>האוצר רשאי להורות על החזרת מס, כולו או מקצתו, לאדם שאינו תושב ישראל אם סכום המס שאותו אדם שילם בישראל עולה על הסכום שהותר לו, בגלל תשלום זה, בארץ מושבו הקבוע כזיכוי מן המס שחל באותה ארץ על הכנסתו שהושגה או שנבעה בישראל, גם אם הסכום לא הותר לו או לא ניתן לו כזיכוי בארץ מושבו, בשל הוראות קיזוז הפסדים באותה </a:t>
            </a:r>
            <a:r>
              <a:rPr lang="he-IL" sz="4000" b="1" dirty="0" smtClean="0"/>
              <a:t>הארץ</a:t>
            </a:r>
            <a:r>
              <a:rPr lang="he-IL" sz="4000" dirty="0" smtClean="0"/>
              <a:t>".</a:t>
            </a:r>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2934183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סעיפי חקיקה</a:t>
            </a:r>
          </a:p>
        </p:txBody>
      </p:sp>
      <p:sp>
        <p:nvSpPr>
          <p:cNvPr id="9219" name="Content Placeholder 2"/>
          <p:cNvSpPr>
            <a:spLocks noGrp="1"/>
          </p:cNvSpPr>
          <p:nvPr>
            <p:ph idx="1"/>
          </p:nvPr>
        </p:nvSpPr>
        <p:spPr>
          <a:xfrm>
            <a:off x="428625" y="1000125"/>
            <a:ext cx="8229600" cy="5000625"/>
          </a:xfrm>
        </p:spPr>
        <p:txBody>
          <a:bodyPr>
            <a:normAutofit fontScale="25000" lnSpcReduction="20000"/>
          </a:bodyPr>
          <a:lstStyle/>
          <a:p>
            <a:pPr marL="0" lvl="1" indent="0" eaLnBrk="1" hangingPunct="1">
              <a:buFont typeface="Arial" pitchFamily="34" charset="0"/>
              <a:buNone/>
              <a:defRPr/>
            </a:pPr>
            <a:r>
              <a:rPr lang="he-IL" sz="9600" b="1" dirty="0" smtClean="0"/>
              <a:t>פקודת מס הכנסה:</a:t>
            </a:r>
          </a:p>
          <a:p>
            <a:pPr algn="just">
              <a:defRPr/>
            </a:pPr>
            <a:r>
              <a:rPr lang="he-IL" sz="8800" dirty="0" smtClean="0"/>
              <a:t>סעיף 63(ה) לפקודה: </a:t>
            </a:r>
          </a:p>
          <a:p>
            <a:pPr marL="0" indent="0" algn="just">
              <a:buNone/>
              <a:defRPr/>
            </a:pPr>
            <a:r>
              <a:rPr lang="he-IL" sz="8800" b="1" dirty="0" smtClean="0"/>
              <a:t>"(1)המנהל רשאי להורות </a:t>
            </a:r>
            <a:r>
              <a:rPr lang="he-IL" sz="8800" b="1" dirty="0" err="1" smtClean="0"/>
              <a:t>לענין</a:t>
            </a:r>
            <a:r>
              <a:rPr lang="he-IL" sz="8800" b="1" dirty="0" smtClean="0"/>
              <a:t> שותפויות מוגבלות מסוימות שקבע, שיש להן הכנסה מעסק לפי סעיף 2(1), כי יראו את הכנסתו החייבת של שותף מוגבל, שהתקיימו לגביו התנאים שקבע המנהל, כולה או חלקה, </a:t>
            </a:r>
            <a:r>
              <a:rPr lang="he-IL" sz="8800" b="1" u="sng" dirty="0" smtClean="0"/>
              <a:t>כרווח הון לפי חלק ה', </a:t>
            </a:r>
            <a:r>
              <a:rPr lang="he-IL" sz="8800" b="1" dirty="0" smtClean="0"/>
              <a:t>למשך תקופה שאינה עולה על 183 ימים, והכל בתנאים ובתיאומים שהורה; </a:t>
            </a:r>
            <a:r>
              <a:rPr lang="he-IL" sz="8800" b="1" dirty="0" err="1" smtClean="0"/>
              <a:t>לענין</a:t>
            </a:r>
            <a:r>
              <a:rPr lang="he-IL" sz="8800" b="1" dirty="0" smtClean="0"/>
              <a:t> זה, "שותפות מוגבלת" ו"שותף מוגבל" - כמשמעותם בפקודת השותפויות [נוסח חדש], התשל"ה-1975. </a:t>
            </a:r>
          </a:p>
          <a:p>
            <a:pPr marL="0" indent="0" algn="just">
              <a:buNone/>
              <a:defRPr/>
            </a:pPr>
            <a:r>
              <a:rPr lang="he-IL" sz="8800" b="1" dirty="0" smtClean="0"/>
              <a:t>(2)שר האוצר באישור ועדת הכספים של הכנסת רשאי, בתקנות, להאריך את תקופת תוקפה של הוראה שנתן המנהל לפי פסקה (1) לתקופה, בתנאים ובתיאומים שקבע."</a:t>
            </a:r>
          </a:p>
          <a:p>
            <a:pPr algn="just">
              <a:defRPr/>
            </a:pPr>
            <a:r>
              <a:rPr lang="he-IL" sz="8800" dirty="0" smtClean="0"/>
              <a:t>סעיף  88 לפקודה: רווחי הון</a:t>
            </a:r>
          </a:p>
          <a:p>
            <a:pPr algn="just">
              <a:defRPr/>
            </a:pPr>
            <a:r>
              <a:rPr lang="he-IL" sz="8800" dirty="0" smtClean="0"/>
              <a:t>סעיף 89ב לפקודה: </a:t>
            </a:r>
          </a:p>
          <a:p>
            <a:pPr marL="0" indent="0" algn="just">
              <a:buNone/>
              <a:defRPr/>
            </a:pPr>
            <a:r>
              <a:rPr lang="he-IL" sz="8800" b="1" dirty="0" smtClean="0"/>
              <a:t>"(1)</a:t>
            </a:r>
            <a:r>
              <a:rPr lang="he-IL" sz="8800" dirty="0" smtClean="0"/>
              <a:t> </a:t>
            </a:r>
            <a:r>
              <a:rPr lang="he-IL" sz="8800" b="1" dirty="0" smtClean="0"/>
              <a:t>תושב ישראל חייב במס רווח הון שנצמח או שהופק בישראל או מחוץ לישראל".</a:t>
            </a:r>
          </a:p>
          <a:p>
            <a:pPr marL="0" indent="0" algn="just">
              <a:buNone/>
              <a:defRPr/>
            </a:pPr>
            <a:r>
              <a:rPr lang="he-IL" sz="8800" b="1" dirty="0" smtClean="0"/>
              <a:t> (2) תושב חוץ חייב במס על רווח הון שנצמח או שהופק מחוץ לישראל".</a:t>
            </a:r>
          </a:p>
          <a:p>
            <a:pPr algn="just">
              <a:defRPr/>
            </a:pPr>
            <a:endParaRPr lang="he-IL" sz="29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411071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סעיפי חקיקה</a:t>
            </a:r>
          </a:p>
        </p:txBody>
      </p:sp>
      <p:sp>
        <p:nvSpPr>
          <p:cNvPr id="9219" name="Content Placeholder 2"/>
          <p:cNvSpPr>
            <a:spLocks noGrp="1"/>
          </p:cNvSpPr>
          <p:nvPr>
            <p:ph idx="1"/>
          </p:nvPr>
        </p:nvSpPr>
        <p:spPr>
          <a:xfrm>
            <a:off x="428625" y="1000125"/>
            <a:ext cx="8229600" cy="5000625"/>
          </a:xfrm>
        </p:spPr>
        <p:txBody>
          <a:bodyPr>
            <a:normAutofit fontScale="70000" lnSpcReduction="20000"/>
          </a:bodyPr>
          <a:lstStyle/>
          <a:p>
            <a:pPr marL="0" lvl="1" indent="0" eaLnBrk="1" hangingPunct="1">
              <a:buFont typeface="Arial" pitchFamily="34" charset="0"/>
              <a:buNone/>
              <a:defRPr/>
            </a:pPr>
            <a:r>
              <a:rPr lang="he-IL" sz="3400" b="1" dirty="0" smtClean="0"/>
              <a:t>פקודת מס הכנסה:</a:t>
            </a:r>
          </a:p>
          <a:p>
            <a:pPr algn="just">
              <a:defRPr/>
            </a:pPr>
            <a:r>
              <a:rPr lang="he-IL" sz="3100" dirty="0" smtClean="0"/>
              <a:t>97(ב1) לפקודה – פטור ספציפי מרווח הון לתושב חוץ בגין מכירת חברה עתירה מחקר ופיתוח (בוטל במסגרת תיקון 169).</a:t>
            </a:r>
          </a:p>
          <a:p>
            <a:pPr algn="just">
              <a:defRPr/>
            </a:pPr>
            <a:r>
              <a:rPr lang="he-IL" sz="3100" dirty="0" smtClean="0"/>
              <a:t>97(ב2) לפקודה – פטור מרווח הון בגין ניירות ערך נסחרים (כפוף לסייגים). </a:t>
            </a:r>
          </a:p>
          <a:p>
            <a:pPr algn="just">
              <a:defRPr/>
            </a:pPr>
            <a:r>
              <a:rPr lang="he-IL" sz="3100" dirty="0" smtClean="0"/>
              <a:t> 97(ב3) לפקודה – פטור מרווח הון בגין מכירה של חברות פרטיות (כפוף לסייגים).</a:t>
            </a:r>
          </a:p>
          <a:p>
            <a:pPr algn="just">
              <a:defRPr/>
            </a:pPr>
            <a:endParaRPr lang="he-IL" sz="3100" dirty="0" smtClean="0"/>
          </a:p>
          <a:p>
            <a:pPr algn="just">
              <a:defRPr/>
            </a:pPr>
            <a:endParaRPr lang="he-IL" sz="2900" dirty="0"/>
          </a:p>
          <a:p>
            <a:pPr marL="0" indent="0" algn="just">
              <a:buNone/>
              <a:defRPr/>
            </a:pPr>
            <a:endParaRPr lang="he-IL" sz="2800" b="1" dirty="0" smtClean="0"/>
          </a:p>
          <a:p>
            <a:pPr marL="0" indent="0" algn="just">
              <a:buNone/>
              <a:defRPr/>
            </a:pPr>
            <a:endParaRPr lang="he-IL" sz="2200" dirty="0"/>
          </a:p>
          <a:p>
            <a:pPr marL="0" indent="0" algn="just">
              <a:buNone/>
              <a:defRPr/>
            </a:pPr>
            <a:endParaRPr lang="he-IL" sz="2200" dirty="0" smtClean="0"/>
          </a:p>
          <a:p>
            <a:pPr algn="just">
              <a:defRPr/>
            </a:pPr>
            <a:endParaRPr lang="he-IL" sz="2200" dirty="0" smtClean="0"/>
          </a:p>
          <a:p>
            <a:pPr algn="just">
              <a:defRPr/>
            </a:pPr>
            <a:endParaRPr lang="he-IL" sz="2200" dirty="0" smtClean="0"/>
          </a:p>
          <a:p>
            <a:pPr marL="0" indent="0" algn="just">
              <a:buNone/>
              <a:defRPr/>
            </a:pPr>
            <a:endParaRPr lang="he-IL" sz="2200" dirty="0" smtClean="0"/>
          </a:p>
          <a:p>
            <a:pPr marL="0" indent="0" algn="just">
              <a:buNone/>
              <a:defRPr/>
            </a:pPr>
            <a:endParaRPr lang="he-IL" sz="2200" dirty="0"/>
          </a:p>
          <a:p>
            <a:pPr marL="0" indent="0" algn="just">
              <a:buNone/>
              <a:defRPr/>
            </a:pPr>
            <a:endParaRPr lang="he-IL" sz="2200" dirty="0" smtClean="0"/>
          </a:p>
          <a:p>
            <a:pPr algn="just">
              <a:buNone/>
              <a:defRPr/>
            </a:pPr>
            <a:r>
              <a:rPr lang="he-IL" sz="2200" dirty="0" smtClean="0"/>
              <a:t>	</a:t>
            </a:r>
            <a:r>
              <a:rPr lang="he-IL" sz="2200" b="1" dirty="0" smtClean="0"/>
              <a:t> </a:t>
            </a:r>
            <a:endParaRPr lang="he-IL" sz="2200" dirty="0" smtClean="0"/>
          </a:p>
          <a:p>
            <a:pPr marL="0" indent="0" algn="just">
              <a:buFont typeface="Arial" charset="0"/>
              <a:buNone/>
              <a:defRPr/>
            </a:pPr>
            <a:endParaRPr lang="en-US" sz="2400" b="1" dirty="0"/>
          </a:p>
          <a:p>
            <a:pPr marL="0" lvl="1" indent="0" algn="just" eaLnBrk="1" hangingPunct="1">
              <a:buFont typeface="Arial" pitchFamily="34" charset="0"/>
              <a:buNone/>
              <a:defRPr/>
            </a:pPr>
            <a:endParaRPr lang="he-IL" sz="2000" b="1" dirty="0"/>
          </a:p>
          <a:p>
            <a:pPr marL="0" lvl="1" indent="0" algn="just" eaLnBrk="1" hangingPunct="1">
              <a:buFont typeface="Arial" pitchFamily="34" charset="0"/>
              <a:buNone/>
              <a:defRPr/>
            </a:pPr>
            <a:endParaRPr lang="he-IL" sz="2200" b="1" dirty="0"/>
          </a:p>
          <a:p>
            <a:pPr marL="342900" lvl="1" indent="-342900" eaLnBrk="1" hangingPunct="1">
              <a:buFont typeface="Arial" pitchFamily="34" charset="0"/>
              <a:buNone/>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he-IL" sz="2400" dirty="0" smtClean="0"/>
          </a:p>
          <a:p>
            <a:pPr marL="342900" lvl="1" indent="-342900" eaLnBrk="1" hangingPunct="1">
              <a:buFont typeface="Arial" pitchFamily="34" charset="0"/>
              <a:buChar char="•"/>
              <a:defRPr/>
            </a:pPr>
            <a:endParaRPr lang="en-US" sz="2400" dirty="0" smtClean="0">
              <a:cs typeface="Arial" pitchFamily="34" charset="0"/>
            </a:endParaRPr>
          </a:p>
          <a:p>
            <a:pPr marL="342900" lvl="1" indent="-342900" eaLnBrk="1" hangingPunct="1">
              <a:buFont typeface="Arial" pitchFamily="34" charset="0"/>
              <a:buChar char="•"/>
              <a:defRPr/>
            </a:pPr>
            <a:endParaRPr lang="en-US" sz="1800" dirty="0" smtClean="0">
              <a:cs typeface="Arial" pitchFamily="34" charset="0"/>
            </a:endParaRPr>
          </a:p>
          <a:p>
            <a:pPr eaLnBrk="1" hangingPunct="1">
              <a:buFont typeface="Arial" pitchFamily="34" charset="0"/>
              <a:buChar char="•"/>
              <a:defRPr/>
            </a:pPr>
            <a:endParaRPr lang="he-IL" sz="1800" dirty="0" smtClean="0"/>
          </a:p>
        </p:txBody>
      </p:sp>
    </p:spTree>
    <p:extLst>
      <p:ext uri="{BB962C8B-B14F-4D97-AF65-F5344CB8AC3E}">
        <p14:creationId xmlns:p14="http://schemas.microsoft.com/office/powerpoint/2010/main" val="936769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25318</TotalTime>
  <Words>1567</Words>
  <Application>Microsoft Office PowerPoint</Application>
  <PresentationFormat>‫הצגה על המסך (4:3)</PresentationFormat>
  <Paragraphs>517</Paragraphs>
  <Slides>20</Slides>
  <Notes>20</Notes>
  <HiddenSlides>0</HiddenSlides>
  <MMClips>0</MMClips>
  <ScaleCrop>false</ScaleCrop>
  <HeadingPairs>
    <vt:vector size="4" baseType="variant">
      <vt:variant>
        <vt:lpstr>ערכת נושא</vt:lpstr>
      </vt:variant>
      <vt:variant>
        <vt:i4>2</vt:i4>
      </vt:variant>
      <vt:variant>
        <vt:lpstr>כותרות שקופיות</vt:lpstr>
      </vt:variant>
      <vt:variant>
        <vt:i4>20</vt:i4>
      </vt:variant>
    </vt:vector>
  </HeadingPairs>
  <TitlesOfParts>
    <vt:vector size="22" baseType="lpstr">
      <vt:lpstr>ערכת נושא Office</vt:lpstr>
      <vt:lpstr>1_ערכת נושא Office</vt:lpstr>
      <vt:lpstr>מיסוי קרנות הון סיכון וקרנות גידור מיסוי בינלאומי מתקדם ומיסוי הייטק  </vt:lpstr>
      <vt:lpstr>נושאי ההרצאה</vt:lpstr>
      <vt:lpstr>סקירה כללית- קרן הון סיכון</vt:lpstr>
      <vt:lpstr>סקירה כללית – קרן הון סיכון</vt:lpstr>
      <vt:lpstr>סקירה כללית – קרן הון סיכון</vt:lpstr>
      <vt:lpstr>סקירה כללית – קרן הון סיכון</vt:lpstr>
      <vt:lpstr>סעיפי חקיקה</vt:lpstr>
      <vt:lpstr>סעיפי חקיקה</vt:lpstr>
      <vt:lpstr>סעיפי חקיקה</vt:lpstr>
      <vt:lpstr>סעיפי חקיקה</vt:lpstr>
      <vt:lpstr>הסדרי מס – קרן הון סיכון</vt:lpstr>
      <vt:lpstr>הסדרי מס – קרן הון סיכון</vt:lpstr>
      <vt:lpstr>חוק מע"מ – קרן הון סיכון</vt:lpstr>
      <vt:lpstr>קרן גידור</vt:lpstr>
      <vt:lpstr>קרן גידור</vt:lpstr>
      <vt:lpstr>קרן גידור</vt:lpstr>
      <vt:lpstr>קרן גידור</vt:lpstr>
      <vt:lpstr>קרן גידור</vt:lpstr>
      <vt:lpstr>קרן גידור  - חוק מע"מ</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meori</cp:lastModifiedBy>
  <cp:revision>641</cp:revision>
  <cp:lastPrinted>2014-02-11T17:10:04Z</cp:lastPrinted>
  <dcterms:created xsi:type="dcterms:W3CDTF">2011-12-13T15:06:51Z</dcterms:created>
  <dcterms:modified xsi:type="dcterms:W3CDTF">2014-03-17T15:35:45Z</dcterms:modified>
</cp:coreProperties>
</file>