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Lst>
  <p:notesMasterIdLst>
    <p:notesMasterId r:id="rId38"/>
  </p:notesMasterIdLst>
  <p:handoutMasterIdLst>
    <p:handoutMasterId r:id="rId39"/>
  </p:handoutMasterIdLst>
  <p:sldIdLst>
    <p:sldId id="256" r:id="rId3"/>
    <p:sldId id="262" r:id="rId4"/>
    <p:sldId id="305" r:id="rId5"/>
    <p:sldId id="271" r:id="rId6"/>
    <p:sldId id="269" r:id="rId7"/>
    <p:sldId id="270" r:id="rId8"/>
    <p:sldId id="272" r:id="rId9"/>
    <p:sldId id="298" r:id="rId10"/>
    <p:sldId id="299" r:id="rId11"/>
    <p:sldId id="300" r:id="rId12"/>
    <p:sldId id="301" r:id="rId13"/>
    <p:sldId id="302" r:id="rId14"/>
    <p:sldId id="303" r:id="rId15"/>
    <p:sldId id="304" r:id="rId16"/>
    <p:sldId id="273" r:id="rId17"/>
    <p:sldId id="314" r:id="rId18"/>
    <p:sldId id="312" r:id="rId19"/>
    <p:sldId id="315" r:id="rId20"/>
    <p:sldId id="322" r:id="rId21"/>
    <p:sldId id="323" r:id="rId22"/>
    <p:sldId id="324" r:id="rId23"/>
    <p:sldId id="325" r:id="rId24"/>
    <p:sldId id="317" r:id="rId25"/>
    <p:sldId id="321" r:id="rId26"/>
    <p:sldId id="311" r:id="rId27"/>
    <p:sldId id="306" r:id="rId28"/>
    <p:sldId id="318" r:id="rId29"/>
    <p:sldId id="319" r:id="rId30"/>
    <p:sldId id="320" r:id="rId31"/>
    <p:sldId id="316" r:id="rId32"/>
    <p:sldId id="309" r:id="rId33"/>
    <p:sldId id="307" r:id="rId34"/>
    <p:sldId id="313" r:id="rId35"/>
    <p:sldId id="310" r:id="rId36"/>
    <p:sldId id="268" r:id="rId37"/>
  </p:sldIdLst>
  <p:sldSz cx="9144000" cy="6858000" type="screen4x3"/>
  <p:notesSz cx="6797675" cy="99266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E8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38" autoAdjust="0"/>
    <p:restoredTop sz="96953" autoAdjust="0"/>
  </p:normalViewPr>
  <p:slideViewPr>
    <p:cSldViewPr>
      <p:cViewPr>
        <p:scale>
          <a:sx n="100" d="100"/>
          <a:sy n="100" d="100"/>
        </p:scale>
        <p:origin x="-504"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1588" y="0"/>
            <a:ext cx="2946400" cy="496888"/>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1143D563-5301-4697-9FBE-B36CB847CC62}" type="datetimeFigureOut">
              <a:rPr lang="he-IL"/>
              <a:pPr>
                <a:defRPr/>
              </a:pPr>
              <a:t>א'/אדר א/תשע"ד</a:t>
            </a:fld>
            <a:endParaRPr lang="he-IL"/>
          </a:p>
        </p:txBody>
      </p:sp>
      <p:sp>
        <p:nvSpPr>
          <p:cNvPr id="4" name="מציין מיקום של כותרת תחתונה 3"/>
          <p:cNvSpPr>
            <a:spLocks noGrp="1"/>
          </p:cNvSpPr>
          <p:nvPr>
            <p:ph type="ftr" sz="quarter" idx="2"/>
          </p:nvPr>
        </p:nvSpPr>
        <p:spPr>
          <a:xfrm>
            <a:off x="3851275" y="9428163"/>
            <a:ext cx="2946400" cy="496887"/>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1588" y="9428163"/>
            <a:ext cx="2946400" cy="496887"/>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75C12C3A-8043-4B37-BDA4-E239779190E7}" type="slidenum">
              <a:rPr lang="he-IL"/>
              <a:pPr>
                <a:defRPr/>
              </a:pPr>
              <a:t>‹#›</a:t>
            </a:fld>
            <a:endParaRPr lang="he-IL"/>
          </a:p>
        </p:txBody>
      </p:sp>
    </p:spTree>
    <p:extLst>
      <p:ext uri="{BB962C8B-B14F-4D97-AF65-F5344CB8AC3E}">
        <p14:creationId xmlns:p14="http://schemas.microsoft.com/office/powerpoint/2010/main" val="1142922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FDBEE60D-420A-4F53-B8CE-272DE1C7B41A}" type="datetimeFigureOut">
              <a:rPr lang="he-IL"/>
              <a:pPr>
                <a:defRPr/>
              </a:pPr>
              <a:t>א'/אדר א/תשע"ד</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pPr lvl="0"/>
            <a:endParaRPr lang="he-IL" noProof="0" smtClean="0"/>
          </a:p>
        </p:txBody>
      </p:sp>
      <p:sp>
        <p:nvSpPr>
          <p:cNvPr id="5" name="מציין מיקום של הערות 4"/>
          <p:cNvSpPr>
            <a:spLocks noGrp="1"/>
          </p:cNvSpPr>
          <p:nvPr>
            <p:ph type="body" sz="quarter" idx="3"/>
          </p:nvPr>
        </p:nvSpPr>
        <p:spPr>
          <a:xfrm>
            <a:off x="679450" y="4714875"/>
            <a:ext cx="5438775" cy="4467225"/>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14FB0A78-E97D-4E2A-B5F3-69D83EB04983}" type="slidenum">
              <a:rPr lang="he-IL"/>
              <a:pPr>
                <a:defRPr/>
              </a:pPr>
              <a:t>‹#›</a:t>
            </a:fld>
            <a:endParaRPr lang="he-IL"/>
          </a:p>
        </p:txBody>
      </p:sp>
    </p:spTree>
    <p:extLst>
      <p:ext uri="{BB962C8B-B14F-4D97-AF65-F5344CB8AC3E}">
        <p14:creationId xmlns:p14="http://schemas.microsoft.com/office/powerpoint/2010/main" val="173080431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4506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9612D83B-B885-4FAA-A783-DBC098E1162B}" type="slidenum">
              <a:rPr lang="he-IL" altLang="he-IL" smtClean="0">
                <a:latin typeface="Arial" pitchFamily="34" charset="0"/>
              </a:rPr>
              <a:pPr eaLnBrk="1" hangingPunct="1">
                <a:spcBef>
                  <a:spcPct val="0"/>
                </a:spcBef>
              </a:pPr>
              <a:t>1</a:t>
            </a:fld>
            <a:endParaRPr lang="he-IL" altLang="he-I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4608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A4D0E8BD-D4FD-4252-8BB9-EC0B75FBA4F5}" type="slidenum">
              <a:rPr lang="he-IL" altLang="he-IL" smtClean="0">
                <a:latin typeface="Arial" pitchFamily="34" charset="0"/>
              </a:rPr>
              <a:pPr eaLnBrk="1" hangingPunct="1">
                <a:spcBef>
                  <a:spcPct val="0"/>
                </a:spcBef>
              </a:pPr>
              <a:t>35</a:t>
            </a:fld>
            <a:endParaRPr lang="he-IL" altLang="he-I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extLst>
      <p:ext uri="{BB962C8B-B14F-4D97-AF65-F5344CB8AC3E}">
        <p14:creationId xmlns:p14="http://schemas.microsoft.com/office/powerpoint/2010/main" val="413618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127290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36660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34138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1319959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אליפסה 17"/>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מציין מיקום של כותרת 1"/>
          <p:cNvSpPr>
            <a:spLocks noGrp="1"/>
          </p:cNvSpPr>
          <p:nvPr>
            <p:ph type="title"/>
          </p:nvPr>
        </p:nvSpPr>
        <p:spPr bwMode="auto">
          <a:xfrm>
            <a:off x="428625" y="20716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userDrawn="1"/>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userDrawn="1"/>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mailto:meori@ampeli-tax.co.i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www.ampeli-tax.co.i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ctrTitle" idx="4294967295"/>
          </p:nvPr>
        </p:nvSpPr>
        <p:spPr>
          <a:xfrm>
            <a:off x="685800" y="2130425"/>
            <a:ext cx="7772400" cy="1470025"/>
          </a:xfrm>
        </p:spPr>
        <p:txBody>
          <a:bodyPr/>
          <a:lstStyle/>
          <a:p>
            <a:pPr eaLnBrk="1" hangingPunct="1"/>
            <a:r>
              <a:rPr lang="he-IL" altLang="he-IL" dirty="0" smtClean="0"/>
              <a:t>הליכי השגה וניהול ערעורי מס</a:t>
            </a:r>
            <a:br>
              <a:rPr lang="he-IL" altLang="he-IL" dirty="0" smtClean="0"/>
            </a:br>
            <a:r>
              <a:rPr lang="he-IL" altLang="he-IL" dirty="0" smtClean="0"/>
              <a:t>טיפים מהפרקטיקה </a:t>
            </a:r>
          </a:p>
        </p:txBody>
      </p:sp>
      <p:sp>
        <p:nvSpPr>
          <p:cNvPr id="8195" name="כותרת משנה 2"/>
          <p:cNvSpPr>
            <a:spLocks noGrp="1"/>
          </p:cNvSpPr>
          <p:nvPr>
            <p:ph type="subTitle" idx="4294967295"/>
          </p:nvPr>
        </p:nvSpPr>
        <p:spPr bwMode="auto">
          <a:xfrm>
            <a:off x="1371600" y="3886200"/>
            <a:ext cx="6400800" cy="175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buFont typeface="Arial" pitchFamily="34" charset="0"/>
              <a:buNone/>
            </a:pPr>
            <a:r>
              <a:rPr lang="he-IL" altLang="he-IL" dirty="0" smtClean="0"/>
              <a:t>מרצה: עו"ד (רו"ח) מאורי </a:t>
            </a:r>
            <a:r>
              <a:rPr lang="he-IL" altLang="he-IL" dirty="0" err="1" smtClean="0"/>
              <a:t>עמפלי</a:t>
            </a:r>
            <a:endParaRPr lang="he-IL" altLang="he-IL" dirty="0" smtClean="0"/>
          </a:p>
          <a:p>
            <a:pPr algn="ctr" eaLnBrk="1" hangingPunct="1">
              <a:buFont typeface="Arial" pitchFamily="34" charset="0"/>
              <a:buNone/>
            </a:pPr>
            <a:r>
              <a:rPr lang="he-IL" altLang="he-IL" sz="2000" dirty="0" smtClean="0"/>
              <a:t>פברואר 2014</a:t>
            </a:r>
            <a:endParaRPr lang="he-IL" altLang="he-IL" sz="2000" dirty="0" smtClean="0"/>
          </a:p>
          <a:p>
            <a:pPr algn="ctr" eaLnBrk="1" hangingPunct="1">
              <a:buFont typeface="Arial" pitchFamily="34" charset="0"/>
              <a:buNone/>
            </a:pPr>
            <a:r>
              <a:rPr lang="he-IL" altLang="he-IL" sz="1800" b="1" dirty="0" smtClean="0"/>
              <a:t>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800" dirty="0" smtClean="0"/>
          </a:p>
          <a:p>
            <a:pPr algn="ctr" eaLnBrk="1" hangingPunct="1">
              <a:buFont typeface="Arial" pitchFamily="34" charset="0"/>
              <a:buNone/>
            </a:pPr>
            <a:endParaRPr lang="he-IL" altLang="he-IL" dirty="0" smtClean="0"/>
          </a:p>
          <a:p>
            <a:pPr algn="ctr" eaLnBrk="1" hangingPunct="1">
              <a:buFont typeface="Arial" pitchFamily="34" charset="0"/>
              <a:buNone/>
            </a:pPr>
            <a:endParaRPr lang="he-IL" altLang="he-I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r>
              <a:rPr lang="he-IL" dirty="0" smtClean="0"/>
              <a:t/>
            </a:r>
            <a:br>
              <a:rPr lang="he-IL" dirty="0" smtClean="0"/>
            </a:br>
            <a:r>
              <a:rPr lang="he-IL" dirty="0" smtClean="0"/>
              <a:t>עניין תהודה</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400" b="1" u="sng" dirty="0" smtClean="0"/>
              <a:t>פסק הדין בעניין תהודה השקעות וניהול בע"מ  נ' פקיד השומה גוש דן (ע"מ 1130-07) (ניתן ביום 21.03.2013)</a:t>
            </a:r>
          </a:p>
          <a:p>
            <a:pPr marL="0" indent="0" eaLnBrk="1" hangingPunct="1">
              <a:buFont typeface="Arial" pitchFamily="34" charset="0"/>
              <a:buNone/>
              <a:defRPr/>
            </a:pPr>
            <a:r>
              <a:rPr lang="he-IL" sz="2200" b="1" u="sng" dirty="0" smtClean="0"/>
              <a:t>המחלוקת לענייננו (סוגיה שנייה):</a:t>
            </a:r>
          </a:p>
          <a:p>
            <a:pPr algn="just">
              <a:lnSpc>
                <a:spcPct val="90000"/>
              </a:lnSpc>
              <a:defRPr/>
            </a:pPr>
            <a:r>
              <a:rPr lang="he-IL" sz="2200" dirty="0"/>
              <a:t>האם ניתן להפחית מהתמורה את ההוצאות המשפטיות שהוצאו בהליך הבוררות עם הרוכש ובמסגרת ערעור מס ההכנסה</a:t>
            </a:r>
            <a:r>
              <a:rPr lang="he-IL" sz="2200" dirty="0" smtClean="0"/>
              <a:t>?</a:t>
            </a:r>
          </a:p>
          <a:p>
            <a:pPr algn="just">
              <a:lnSpc>
                <a:spcPct val="90000"/>
              </a:lnSpc>
              <a:defRPr/>
            </a:pPr>
            <a:r>
              <a:rPr lang="he-IL" sz="2200" dirty="0" smtClean="0"/>
              <a:t>המשיב טען כי </a:t>
            </a:r>
            <a:r>
              <a:rPr lang="he-IL" sz="2200" dirty="0"/>
              <a:t>טענות אלו לא הועלו מעולם על ידי המערערת ולא נבחנו על ידי המשיב בעת הוצאת השומה, ולכן דינן להידחות על הסף.</a:t>
            </a:r>
          </a:p>
          <a:p>
            <a:pPr algn="just">
              <a:lnSpc>
                <a:spcPct val="90000"/>
              </a:lnSpc>
              <a:defRPr/>
            </a:pPr>
            <a:r>
              <a:rPr lang="he-IL" sz="2200" b="1" u="sng" dirty="0" smtClean="0"/>
              <a:t>הכרעת </a:t>
            </a:r>
            <a:r>
              <a:rPr lang="he-IL" sz="2200" b="1" u="sng" dirty="0"/>
              <a:t>בית </a:t>
            </a:r>
            <a:r>
              <a:rPr lang="he-IL" sz="2200" b="1" u="sng" dirty="0" smtClean="0"/>
              <a:t>המשפט – הערעור נדחה: </a:t>
            </a:r>
          </a:p>
          <a:p>
            <a:pPr eaLnBrk="1" hangingPunct="1">
              <a:lnSpc>
                <a:spcPct val="90000"/>
              </a:lnSpc>
              <a:buFont typeface="Arial" charset="0"/>
              <a:buChar char="•"/>
              <a:defRPr/>
            </a:pPr>
            <a:r>
              <a:rPr lang="he-IL" sz="2200" b="1" dirty="0" smtClean="0"/>
              <a:t>"בית </a:t>
            </a:r>
            <a:r>
              <a:rPr lang="he-IL" sz="2200" b="1" dirty="0"/>
              <a:t>משפט זה אינו מהווה ערכאה אלטרנטיבית לפקיד השומה, והנישום אינו רשאי לערוך מקצה שיפורים לטענות שלא שָטַח בפני המשיב בשלב ההשגה ובדיוני השומה. נפסק כבר לא אחת כי הדיון בבית המשפט בערעור מס הכנסה אינו דיון "דה נובו", אלא מהווה המשכו של ההליכים שנערכו לפני פקיד </a:t>
            </a:r>
            <a:r>
              <a:rPr lang="he-IL" sz="2200" b="1" dirty="0" smtClean="0"/>
              <a:t>השומה".</a:t>
            </a:r>
          </a:p>
          <a:p>
            <a:pPr eaLnBrk="1" hangingPunct="1">
              <a:lnSpc>
                <a:spcPct val="90000"/>
              </a:lnSpc>
              <a:buFont typeface="Arial" charset="0"/>
              <a:buChar char="•"/>
              <a:defRPr/>
            </a:pPr>
            <a:r>
              <a:rPr lang="he-IL" sz="2200" b="1" dirty="0" smtClean="0"/>
              <a:t>"במקרה </a:t>
            </a:r>
            <a:r>
              <a:rPr lang="he-IL" sz="2200" b="1" dirty="0"/>
              <a:t>דנא מבקשת למעשה המערערת להעלות במסגרת הערעור סוגיה חדשה, אשר כלל לא נידונה בהליכי ההשגה, והעובדות הרלוונטיות לעניין לא הוצגו בפני פקיד השומה. דין בקשה זו </a:t>
            </a:r>
            <a:r>
              <a:rPr lang="he-IL" sz="2200" b="1" dirty="0" smtClean="0"/>
              <a:t>להידחות". </a:t>
            </a:r>
          </a:p>
          <a:p>
            <a:pPr marL="0" indent="0" eaLnBrk="1" hangingPunct="1">
              <a:lnSpc>
                <a:spcPct val="90000"/>
              </a:lnSpc>
              <a:buFont typeface="Arial" charset="0"/>
              <a:buNone/>
              <a:defRPr/>
            </a:pPr>
            <a:r>
              <a:rPr lang="he-IL" sz="2200" b="1" u="sng" dirty="0" smtClean="0"/>
              <a:t> </a:t>
            </a:r>
            <a:endParaRPr lang="he-IL" sz="2200" b="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פלג</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פסק הדין בעניין צפי פלג (</a:t>
            </a:r>
            <a:r>
              <a:rPr lang="he-IL" sz="2400" b="1" u="sng" dirty="0" err="1" smtClean="0"/>
              <a:t>ה"פ</a:t>
            </a:r>
            <a:r>
              <a:rPr lang="he-IL" sz="2400" b="1" u="sng" dirty="0" smtClean="0"/>
              <a:t> 33385-07-11) (5.5.2013)</a:t>
            </a:r>
          </a:p>
          <a:p>
            <a:pPr marL="0" indent="0" eaLnBrk="1" hangingPunct="1">
              <a:buFont typeface="Arial" pitchFamily="34" charset="0"/>
              <a:buNone/>
              <a:defRPr/>
            </a:pPr>
            <a:r>
              <a:rPr lang="he-IL" sz="2200" b="1" u="sng" dirty="0" smtClean="0"/>
              <a:t>העובדות</a:t>
            </a:r>
          </a:p>
          <a:p>
            <a:pPr algn="just">
              <a:lnSpc>
                <a:spcPct val="90000"/>
              </a:lnSpc>
              <a:defRPr/>
            </a:pPr>
            <a:r>
              <a:rPr lang="he-IL" sz="2200" dirty="0" smtClean="0"/>
              <a:t>המנוח היה זכאי לפטור ממס מכוח סעיף 9(5)(א) לפקודה בין השנים 1995-1998. בשל מצבו הקוגניטיבי הפטור לא נדרש. </a:t>
            </a:r>
          </a:p>
          <a:p>
            <a:pPr algn="just">
              <a:lnSpc>
                <a:spcPct val="90000"/>
              </a:lnSpc>
              <a:defRPr/>
            </a:pPr>
            <a:r>
              <a:rPr lang="he-IL" sz="2200" dirty="0" smtClean="0"/>
              <a:t>המנוחה הייתה זכאית להטבת מס מכוח סעיף 9ד לפקודה בשנים 2003-2004. בשל מצבה הקוגניטיבי לא התבקש הפטור.</a:t>
            </a:r>
          </a:p>
          <a:p>
            <a:pPr algn="just">
              <a:lnSpc>
                <a:spcPct val="90000"/>
              </a:lnSpc>
              <a:defRPr/>
            </a:pPr>
            <a:r>
              <a:rPr lang="he-IL" sz="2200" dirty="0" smtClean="0"/>
              <a:t>לאחר פטירת המנוחה בשנת 2008 התגלה על ידי הבת, כי המנוחים לא ביקשו את הטבות המס דלעיל. </a:t>
            </a:r>
            <a:r>
              <a:rPr lang="he-IL" sz="2200" b="1" dirty="0" smtClean="0"/>
              <a:t>הוגשה המרצת פתיחה על ידי משרדי</a:t>
            </a:r>
            <a:r>
              <a:rPr lang="he-IL" sz="2200" dirty="0" smtClean="0"/>
              <a:t>. </a:t>
            </a:r>
          </a:p>
          <a:p>
            <a:pPr algn="just">
              <a:lnSpc>
                <a:spcPct val="90000"/>
              </a:lnSpc>
              <a:defRPr/>
            </a:pPr>
            <a:r>
              <a:rPr lang="he-IL" sz="2200" dirty="0" smtClean="0"/>
              <a:t>פקיד השומה טען ביחס לשנות המס 1995-1998, כי השומות התיישנו. ביחס לשנות המס 2003-2004 נטען</a:t>
            </a:r>
            <a:r>
              <a:rPr lang="he-IL" sz="2200" dirty="0"/>
              <a:t>, כי באותן </a:t>
            </a:r>
            <a:r>
              <a:rPr lang="he-IL" sz="2200" dirty="0" smtClean="0"/>
              <a:t>שנים המבקשים לא העלו את </a:t>
            </a:r>
            <a:r>
              <a:rPr lang="he-IL" sz="2200" dirty="0"/>
              <a:t>הטענה כי המנוחה הייתה זכאית לפטור לפי סעיף 9ד </a:t>
            </a:r>
            <a:r>
              <a:rPr lang="he-IL" sz="2200" dirty="0" smtClean="0"/>
              <a:t>לפקודה.</a:t>
            </a:r>
            <a:endParaRPr lang="he-IL" sz="2200" dirty="0"/>
          </a:p>
          <a:p>
            <a:pPr marL="0" indent="0" eaLnBrk="1" hangingPunct="1">
              <a:lnSpc>
                <a:spcPct val="90000"/>
              </a:lnSpc>
              <a:buFont typeface="Arial" charset="0"/>
              <a:buNone/>
              <a:defRPr/>
            </a:pPr>
            <a:r>
              <a:rPr lang="he-IL" sz="2200" b="1" u="sng" dirty="0" smtClean="0"/>
              <a:t> </a:t>
            </a:r>
            <a:endParaRPr lang="he-IL" sz="2200" b="1"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r>
              <a:rPr lang="he-IL" dirty="0" smtClean="0"/>
              <a:t/>
            </a:r>
            <a:br>
              <a:rPr lang="he-IL" dirty="0" smtClean="0"/>
            </a:br>
            <a:r>
              <a:rPr lang="he-IL" dirty="0" smtClean="0"/>
              <a:t>עניין פלג</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400" b="1" u="sng" dirty="0" smtClean="0"/>
              <a:t>פסק הדין בעניין צפי פלג (</a:t>
            </a:r>
            <a:r>
              <a:rPr lang="he-IL" sz="2400" b="1" u="sng" dirty="0" err="1" smtClean="0"/>
              <a:t>ה"פ</a:t>
            </a:r>
            <a:r>
              <a:rPr lang="he-IL" sz="2400" b="1" u="sng" dirty="0" smtClean="0"/>
              <a:t> 33385-07-11) (5.5.2013)</a:t>
            </a:r>
          </a:p>
          <a:p>
            <a:pPr marL="0" indent="0" algn="just">
              <a:lnSpc>
                <a:spcPct val="90000"/>
              </a:lnSpc>
              <a:buFont typeface="Arial" charset="0"/>
              <a:buNone/>
              <a:defRPr/>
            </a:pPr>
            <a:r>
              <a:rPr lang="he-IL" sz="2200" b="1" u="sng" dirty="0" smtClean="0"/>
              <a:t>הכרעת </a:t>
            </a:r>
            <a:r>
              <a:rPr lang="he-IL" sz="2200" b="1" u="sng" dirty="0"/>
              <a:t>בית </a:t>
            </a:r>
            <a:r>
              <a:rPr lang="he-IL" sz="2200" b="1" u="sng" dirty="0" smtClean="0"/>
              <a:t>המשפט – ההמרצה התקבלה בחלקה: </a:t>
            </a:r>
          </a:p>
          <a:p>
            <a:pPr eaLnBrk="1" hangingPunct="1">
              <a:lnSpc>
                <a:spcPct val="90000"/>
              </a:lnSpc>
              <a:buFont typeface="Arial" charset="0"/>
              <a:buChar char="•"/>
              <a:defRPr/>
            </a:pPr>
            <a:r>
              <a:rPr lang="he-IL" sz="2200" b="1" dirty="0" smtClean="0"/>
              <a:t>ביחס לשנת המס 1995-1998 </a:t>
            </a:r>
            <a:r>
              <a:rPr lang="he-IL" sz="2200" dirty="0" smtClean="0"/>
              <a:t>בית המשפט קבע, כי השומות התיישנו.  </a:t>
            </a:r>
          </a:p>
          <a:p>
            <a:pPr eaLnBrk="1" hangingPunct="1">
              <a:lnSpc>
                <a:spcPct val="90000"/>
              </a:lnSpc>
              <a:buFont typeface="Arial" charset="0"/>
              <a:buChar char="•"/>
              <a:defRPr/>
            </a:pPr>
            <a:r>
              <a:rPr lang="he-IL" sz="2200" b="1" dirty="0" smtClean="0"/>
              <a:t>ביחס לשנות המס 2004– 2003  - </a:t>
            </a:r>
            <a:r>
              <a:rPr lang="he-IL" sz="2200" dirty="0" smtClean="0"/>
              <a:t>ההמרצה התקבלה</a:t>
            </a:r>
            <a:r>
              <a:rPr lang="he-IL" sz="2200" b="1" dirty="0" smtClean="0"/>
              <a:t>:  "אמנם </a:t>
            </a:r>
            <a:r>
              <a:rPr lang="he-IL" sz="2200" b="1" dirty="0"/>
              <a:t>כטענת המשיב 2, בכל המסמכים הרבים שצורפו לכתב ההמרצה, המתארים בפירוט רב את מסכת ההתכתבויות, הפגישות והדיונים הרבים שניהלו המבקשים עם המשיבים במטרה להחזיר את המס ששולם ביתר על ידי הוריהם, לא ניתן למצוא אף זכר לטענה בדבר תחולת הפטור שבסעיף 9ד בשנים אלו. המבקשים העלו שוב ושוב בפני נציגי המשיבים את רצונם לקבל החזר מס בדין הפטור שבסעיף 9(5) </a:t>
            </a:r>
            <a:r>
              <a:rPr lang="he-IL" sz="2200" b="1" dirty="0" smtClean="0"/>
              <a:t>עבור </a:t>
            </a:r>
            <a:r>
              <a:rPr lang="he-IL" sz="2200" b="1" dirty="0"/>
              <a:t>שנות המס 1995-1998 ו-2005-2006, אך נראה כי הליך זה הוא המקרה הראשון שבו העלו המבקשים טענה כלשהי בדבר הזכאות לפטור לפי סעיף </a:t>
            </a:r>
            <a:r>
              <a:rPr lang="he-IL" sz="2200" b="1" dirty="0" smtClean="0"/>
              <a:t>9ד".</a:t>
            </a:r>
          </a:p>
          <a:p>
            <a:pPr eaLnBrk="1" hangingPunct="1">
              <a:lnSpc>
                <a:spcPct val="90000"/>
              </a:lnSpc>
              <a:buFont typeface="Arial" charset="0"/>
              <a:buChar char="•"/>
              <a:defRPr/>
            </a:pPr>
            <a:r>
              <a:rPr lang="he-IL" sz="2200" b="1" dirty="0" smtClean="0"/>
              <a:t>"עם </a:t>
            </a:r>
            <a:r>
              <a:rPr lang="he-IL" sz="2200" b="1" dirty="0"/>
              <a:t>זאת, </a:t>
            </a:r>
            <a:r>
              <a:rPr lang="he-IL" sz="2200" b="1" dirty="0" smtClean="0"/>
              <a:t>במכתב </a:t>
            </a:r>
            <a:r>
              <a:rPr lang="he-IL" sz="2200" b="1" dirty="0"/>
              <a:t>הראשון ששלחו המבקשים למשיב 2 (נספח 18) נתבקש המשיב 2 לסווג מחדש את הכנסות דמי השכירות בשנים 1995-2007 כהכנסות מיגיעה אישית. מכתב זה נשלח למשיב 2 בשנת 2008, עוד טרם חלפה תקופת ההתיישנות הקבועה בסעיף 160 לפקודה ביחס לשנות המס </a:t>
            </a:r>
            <a:r>
              <a:rPr lang="he-IL" sz="2200" b="1" dirty="0" smtClean="0"/>
              <a:t>2003-2004". </a:t>
            </a:r>
          </a:p>
          <a:p>
            <a:pPr marL="0" indent="0" eaLnBrk="1" hangingPunct="1">
              <a:lnSpc>
                <a:spcPct val="90000"/>
              </a:lnSpc>
              <a:buFont typeface="Arial" charset="0"/>
              <a:buNone/>
              <a:defRPr/>
            </a:pPr>
            <a:r>
              <a:rPr lang="he-IL" sz="2200" b="1" u="sng" dirty="0" smtClean="0"/>
              <a:t> </a:t>
            </a:r>
            <a:endParaRPr lang="he-IL" sz="2200" b="1"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r>
              <a:rPr lang="he-IL" dirty="0" smtClean="0"/>
              <a:t/>
            </a:r>
            <a:br>
              <a:rPr lang="he-IL" dirty="0" smtClean="0"/>
            </a:br>
            <a:r>
              <a:rPr lang="he-IL" dirty="0" smtClean="0"/>
              <a:t>עניין פלג</a:t>
            </a:r>
          </a:p>
        </p:txBody>
      </p:sp>
      <p:sp>
        <p:nvSpPr>
          <p:cNvPr id="37891" name="Content Placeholder 2"/>
          <p:cNvSpPr>
            <a:spLocks noGrp="1"/>
          </p:cNvSpPr>
          <p:nvPr>
            <p:ph idx="1"/>
          </p:nvPr>
        </p:nvSpPr>
        <p:spPr>
          <a:xfrm>
            <a:off x="468313" y="981075"/>
            <a:ext cx="8229600" cy="5000625"/>
          </a:xfrm>
        </p:spPr>
        <p:txBody>
          <a:bodyPr>
            <a:normAutofit lnSpcReduction="10000"/>
          </a:bodyPr>
          <a:lstStyle/>
          <a:p>
            <a:pPr marL="0" indent="0" eaLnBrk="1" hangingPunct="1">
              <a:buFont typeface="Arial" pitchFamily="34" charset="0"/>
              <a:buNone/>
              <a:defRPr/>
            </a:pPr>
            <a:r>
              <a:rPr lang="he-IL" sz="2400" b="1" u="sng" dirty="0" smtClean="0"/>
              <a:t>פסק הדין בעניין צפי פלג (</a:t>
            </a:r>
            <a:r>
              <a:rPr lang="he-IL" sz="2400" b="1" u="sng" dirty="0" err="1" smtClean="0"/>
              <a:t>ה"פ</a:t>
            </a:r>
            <a:r>
              <a:rPr lang="he-IL" sz="2400" b="1" u="sng" dirty="0" smtClean="0"/>
              <a:t> 33385-07-11) (5.5.2013)</a:t>
            </a:r>
          </a:p>
          <a:p>
            <a:pPr marL="0" indent="0" algn="just">
              <a:lnSpc>
                <a:spcPct val="90000"/>
              </a:lnSpc>
              <a:buFont typeface="Arial" charset="0"/>
              <a:buNone/>
              <a:defRPr/>
            </a:pPr>
            <a:r>
              <a:rPr lang="he-IL" sz="2200" b="1" u="sng" dirty="0" smtClean="0"/>
              <a:t>הכרעת </a:t>
            </a:r>
            <a:r>
              <a:rPr lang="he-IL" sz="2200" b="1" u="sng" dirty="0"/>
              <a:t>בית </a:t>
            </a:r>
            <a:r>
              <a:rPr lang="he-IL" sz="2200" b="1" u="sng" dirty="0" smtClean="0"/>
              <a:t>המשפט – ההמרצה התקבלה בחלקה: </a:t>
            </a:r>
          </a:p>
          <a:p>
            <a:pPr eaLnBrk="1" hangingPunct="1">
              <a:lnSpc>
                <a:spcPct val="90000"/>
              </a:lnSpc>
              <a:buFont typeface="Arial" charset="0"/>
              <a:buChar char="•"/>
              <a:defRPr/>
            </a:pPr>
            <a:r>
              <a:rPr lang="he-IL" sz="2200" b="1" dirty="0" smtClean="0"/>
              <a:t>"בית </a:t>
            </a:r>
            <a:r>
              <a:rPr lang="he-IL" sz="2200" b="1" dirty="0"/>
              <a:t>משפט זה בוחן בערעורי מס הכנסה את השומה שקבע המשיב, </a:t>
            </a:r>
            <a:r>
              <a:rPr lang="he-IL" sz="2200" b="1" dirty="0" smtClean="0"/>
              <a:t>ולשם </a:t>
            </a:r>
            <a:r>
              <a:rPr lang="he-IL" sz="2200" b="1" dirty="0"/>
              <a:t>כך הוא מתייחס רק לטענות שהוצגו בפני המשיב בשלב ההשגה. ברגיל, הצדק עם המשיב כי שעה שהנישום לא העלה טענה מסוימת בהליכים שניהל בפניו הוא </a:t>
            </a:r>
            <a:r>
              <a:rPr lang="he-IL" sz="2200" b="1" dirty="0" smtClean="0"/>
              <a:t>מנוע </a:t>
            </a:r>
            <a:r>
              <a:rPr lang="he-IL" sz="2200" b="1" dirty="0"/>
              <a:t>מלהעלות </a:t>
            </a:r>
            <a:r>
              <a:rPr lang="he-IL" sz="2200" b="1" dirty="0" smtClean="0"/>
              <a:t>אותה </a:t>
            </a:r>
            <a:r>
              <a:rPr lang="he-IL" sz="2200" b="1" dirty="0"/>
              <a:t>בבית </a:t>
            </a:r>
            <a:r>
              <a:rPr lang="he-IL" sz="2200" b="1" dirty="0" smtClean="0"/>
              <a:t>המשפט". </a:t>
            </a:r>
          </a:p>
          <a:p>
            <a:pPr eaLnBrk="1" hangingPunct="1">
              <a:lnSpc>
                <a:spcPct val="90000"/>
              </a:lnSpc>
              <a:buFont typeface="Arial" charset="0"/>
              <a:buChar char="•"/>
              <a:defRPr/>
            </a:pPr>
            <a:r>
              <a:rPr lang="he-IL" sz="2200" b="1" dirty="0" smtClean="0"/>
              <a:t>"עם </a:t>
            </a:r>
            <a:r>
              <a:rPr lang="he-IL" sz="2200" b="1" dirty="0"/>
              <a:t>זאת, בעוד קיימת הסכמה רחבה יחסית בפסיקה כי אין להתיר לנישום להעלות טענות עובדתיות חדשות, לא הוברר עד תום האם יש לאסור גם על העלאת טענות משפטיות חדשות בשלב </a:t>
            </a:r>
            <a:r>
              <a:rPr lang="he-IL" sz="2200" b="1" dirty="0" smtClean="0"/>
              <a:t>הערעור"</a:t>
            </a:r>
          </a:p>
          <a:p>
            <a:pPr eaLnBrk="1" hangingPunct="1">
              <a:lnSpc>
                <a:spcPct val="90000"/>
              </a:lnSpc>
              <a:buFont typeface="Arial" charset="0"/>
              <a:buChar char="•"/>
              <a:defRPr/>
            </a:pPr>
            <a:r>
              <a:rPr lang="he-IL" sz="2200" b="1" dirty="0" smtClean="0"/>
              <a:t>"</a:t>
            </a:r>
            <a:r>
              <a:rPr lang="he-IL" sz="2200" b="1" u="sng" dirty="0" smtClean="0"/>
              <a:t>כשלעצמי</a:t>
            </a:r>
            <a:r>
              <a:rPr lang="he-IL" sz="2200" b="1" u="sng" dirty="0"/>
              <a:t>, נראה לי במצבים המתאימים יש להתיר לנישום להעלות טענות משפטיות חדשות במסגרת ההליך המשפטי</a:t>
            </a:r>
            <a:r>
              <a:rPr lang="he-IL" sz="2200" b="1" dirty="0"/>
              <a:t>. זכות זו אינה בלתי-מוגבלת, ובית המשפט לא ישמע לטענות חדשות במקרים בהם הנישום נמנע מלהעלות אותם בפני המשיב בעבר מתוך התנהלות אופורטוניסטית-טקטית. עם זאת, כשם שיותר לנישום להציג בבית המשפט ראיות חדשות אם אלו לא היו בידיו בשלב ההשגה, כך גם יש להתיר לו העלות טענות משפטיות חדשות בתנאים </a:t>
            </a:r>
            <a:r>
              <a:rPr lang="he-IL" sz="2200" b="1" dirty="0" smtClean="0"/>
              <a:t>המתאימים". </a:t>
            </a:r>
            <a:r>
              <a:rPr lang="he-IL" sz="2200" b="1" u="sng" dirty="0" smtClean="0"/>
              <a:t> </a:t>
            </a:r>
            <a:endParaRPr lang="he-IL" sz="2200" b="1"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r>
              <a:rPr lang="he-IL" dirty="0" smtClean="0"/>
              <a:t/>
            </a:r>
            <a:br>
              <a:rPr lang="he-IL" dirty="0" smtClean="0"/>
            </a:br>
            <a:r>
              <a:rPr lang="he-IL" dirty="0" smtClean="0"/>
              <a:t>עניין פלג</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פסק הדין בעניין צפי פלג (</a:t>
            </a:r>
            <a:r>
              <a:rPr lang="he-IL" sz="2400" b="1" u="sng" dirty="0" err="1" smtClean="0"/>
              <a:t>ה"פ</a:t>
            </a:r>
            <a:r>
              <a:rPr lang="he-IL" sz="2400" b="1" u="sng" dirty="0" smtClean="0"/>
              <a:t> 33385-07-11) (5.5.2013)</a:t>
            </a:r>
          </a:p>
          <a:p>
            <a:pPr marL="0" indent="0" algn="just">
              <a:lnSpc>
                <a:spcPct val="90000"/>
              </a:lnSpc>
              <a:buFont typeface="Arial" charset="0"/>
              <a:buNone/>
              <a:defRPr/>
            </a:pPr>
            <a:r>
              <a:rPr lang="he-IL" sz="2200" b="1" u="sng" dirty="0" smtClean="0"/>
              <a:t>הכרעת </a:t>
            </a:r>
            <a:r>
              <a:rPr lang="he-IL" sz="2200" b="1" u="sng" dirty="0"/>
              <a:t>בית </a:t>
            </a:r>
            <a:r>
              <a:rPr lang="he-IL" sz="2200" b="1" u="sng" dirty="0" smtClean="0"/>
              <a:t>המשפט – ההמרצה התקבלה בחלקה: </a:t>
            </a:r>
          </a:p>
          <a:p>
            <a:pPr eaLnBrk="1" hangingPunct="1">
              <a:lnSpc>
                <a:spcPct val="90000"/>
              </a:lnSpc>
              <a:buFont typeface="Arial" charset="0"/>
              <a:buChar char="•"/>
              <a:defRPr/>
            </a:pPr>
            <a:r>
              <a:rPr lang="he-IL" sz="2200" b="1" dirty="0" smtClean="0"/>
              <a:t>"בענייננו</a:t>
            </a:r>
            <a:r>
              <a:rPr lang="he-IL" sz="2200" b="1" dirty="0"/>
              <a:t>, כל העובדות הרלוונטיות בכדי שיוחלט האם המנוחה הייתה זכאית לפטור לפי סעיף 9ד בשנים 2003-2004 דווחו כבר למשיב 2. </a:t>
            </a:r>
            <a:r>
              <a:rPr lang="he-IL" sz="2200" b="1" u="sng" dirty="0"/>
              <a:t>עצם טענת הזכאות לפטור בשלב זה היא טענה משפטית חדשה, אשר אין מניעה בפני המבקשים </a:t>
            </a:r>
            <a:r>
              <a:rPr lang="he-IL" sz="2200" b="1" u="sng" dirty="0" err="1"/>
              <a:t>מלהעלותה</a:t>
            </a:r>
            <a:r>
              <a:rPr lang="he-IL" sz="2200" b="1" u="sng" dirty="0"/>
              <a:t> </a:t>
            </a:r>
            <a:r>
              <a:rPr lang="he-IL" sz="2200" b="1" u="sng" dirty="0" smtClean="0"/>
              <a:t>כאן</a:t>
            </a:r>
            <a:r>
              <a:rPr lang="he-IL" sz="2200" b="1" dirty="0" smtClean="0"/>
              <a:t>". </a:t>
            </a:r>
          </a:p>
          <a:p>
            <a:pPr eaLnBrk="1" hangingPunct="1">
              <a:lnSpc>
                <a:spcPct val="90000"/>
              </a:lnSpc>
              <a:buFont typeface="Arial" charset="0"/>
              <a:buChar char="•"/>
              <a:defRPr/>
            </a:pPr>
            <a:r>
              <a:rPr lang="he-IL" sz="2200" b="1" dirty="0" smtClean="0"/>
              <a:t>"תפקידם </a:t>
            </a:r>
            <a:r>
              <a:rPr lang="he-IL" sz="2200" b="1" dirty="0"/>
              <a:t>של המשיבים הוא לפעול לגביית מס אמת מהנישום, מס אמת ולא יותר מכך. שומה על המשיב 2 כי משדווחו לו העובדות המקימות זכאות לפטור, עליו להעניק את הפטור אם השתכנע כי דבר עצם הזכאות לפטור חמק מעיניי </a:t>
            </a:r>
            <a:r>
              <a:rPr lang="he-IL" sz="2200" b="1" dirty="0" smtClean="0"/>
              <a:t>הנישום".</a:t>
            </a:r>
            <a:endParaRPr lang="he-IL" sz="2200" b="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200" b="1" u="sng" dirty="0" smtClean="0"/>
              <a:t>חובת הגילוי והעיון של הנישום ושל רשות המסים:</a:t>
            </a:r>
          </a:p>
          <a:p>
            <a:pPr marL="0" indent="0" eaLnBrk="1" hangingPunct="1">
              <a:buFont typeface="Arial" pitchFamily="34" charset="0"/>
              <a:buNone/>
              <a:defRPr/>
            </a:pPr>
            <a:r>
              <a:rPr lang="he-IL" sz="2200" b="1" u="sng" dirty="0" smtClean="0"/>
              <a:t>במסגרת ההליך המנהלי</a:t>
            </a:r>
          </a:p>
          <a:p>
            <a:pPr algn="just">
              <a:lnSpc>
                <a:spcPct val="90000"/>
              </a:lnSpc>
              <a:defRPr/>
            </a:pPr>
            <a:r>
              <a:rPr lang="he-IL" sz="2400" dirty="0" smtClean="0"/>
              <a:t>זכות פקיד השומה(מנהל) /חובת הנישום (סעיף 135 לפקודה וסעיף 72</a:t>
            </a:r>
            <a:r>
              <a:rPr lang="en-US" sz="2400" dirty="0" smtClean="0"/>
              <a:t> </a:t>
            </a:r>
            <a:r>
              <a:rPr lang="he-IL" sz="2400" dirty="0" smtClean="0"/>
              <a:t>לחוק מע"מ).</a:t>
            </a:r>
            <a:endParaRPr lang="en-US" sz="2400" dirty="0" smtClean="0"/>
          </a:p>
          <a:p>
            <a:pPr algn="just">
              <a:lnSpc>
                <a:spcPct val="90000"/>
              </a:lnSpc>
              <a:defRPr/>
            </a:pPr>
            <a:r>
              <a:rPr lang="he-IL" sz="2400" dirty="0" smtClean="0"/>
              <a:t>חובת פקיד השומה/ זכות הנישום - כלל הגילוי (הלכת </a:t>
            </a:r>
            <a:r>
              <a:rPr lang="he-IL" sz="2400" b="1" dirty="0" err="1" smtClean="0"/>
              <a:t>ד.נ.ד</a:t>
            </a:r>
            <a:r>
              <a:rPr lang="he-IL" sz="2400" b="1" dirty="0" smtClean="0"/>
              <a:t> – רע"א 291/99): </a:t>
            </a:r>
            <a:r>
              <a:rPr lang="he-IL" sz="2400" dirty="0"/>
              <a:t>הנחת המוצא, היא כי כלל הגילוי החל על רשות מנהלית מכוח מושכלות היסוד של המשטר הדמוקרטי חל גם על רשות המסים. לפיכך, על מנהל רשות המסים מוטלת החובה לגלות לנישום את החומר ששימש להחלטה בעניינו כבר בשלב ההשגה (השלב הטרום משפטי), היינו, עוד טרם התקבלה ההחלטה בהשגה שהגיש </a:t>
            </a:r>
            <a:r>
              <a:rPr lang="he-IL" sz="2400" dirty="0" smtClean="0"/>
              <a:t>הנישום (וזאת </a:t>
            </a:r>
            <a:r>
              <a:rPr lang="he-IL" sz="2400" dirty="0"/>
              <a:t>למעט תרשומות והתכתבויות פנימיות של רשות המסים ובכפוף לחובת סודיות, אשר אמורה לחול במקרים חריגים בלבד</a:t>
            </a:r>
            <a:r>
              <a:rPr lang="he-IL" sz="2400" dirty="0" smtClean="0"/>
              <a:t>).</a:t>
            </a: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200" b="1" u="sng" dirty="0" smtClean="0"/>
              <a:t>חובת הגילוי והעיון של הנישום ושל רשות המסים:</a:t>
            </a:r>
          </a:p>
          <a:p>
            <a:pPr marL="0" indent="0" eaLnBrk="1" hangingPunct="1">
              <a:buFont typeface="Arial" pitchFamily="34" charset="0"/>
              <a:buNone/>
              <a:defRPr/>
            </a:pPr>
            <a:r>
              <a:rPr lang="he-IL" sz="2200" b="1" u="sng" dirty="0" smtClean="0"/>
              <a:t>במסגרת ההליך המשפטי</a:t>
            </a:r>
          </a:p>
          <a:p>
            <a:pPr algn="just">
              <a:lnSpc>
                <a:spcPct val="90000"/>
              </a:lnSpc>
              <a:defRPr/>
            </a:pPr>
            <a:r>
              <a:rPr lang="he-IL" sz="2400" dirty="0" smtClean="0"/>
              <a:t>חובת פקיד השומה/ זכות הנישום - כלל הגילוי (הלכת </a:t>
            </a:r>
            <a:r>
              <a:rPr lang="he-IL" sz="2400" b="1" dirty="0" err="1" smtClean="0"/>
              <a:t>ד.נ.ד</a:t>
            </a:r>
            <a:r>
              <a:rPr lang="he-IL" sz="2400" b="1" dirty="0" smtClean="0"/>
              <a:t> – רע"א 291/99): </a:t>
            </a:r>
            <a:r>
              <a:rPr lang="he-IL" sz="2400" dirty="0" smtClean="0"/>
              <a:t>חלה ביתר שאת.  </a:t>
            </a:r>
          </a:p>
          <a:p>
            <a:pPr algn="just">
              <a:lnSpc>
                <a:spcPct val="90000"/>
              </a:lnSpc>
              <a:defRPr/>
            </a:pPr>
            <a:r>
              <a:rPr lang="he-IL" sz="2400" dirty="0" smtClean="0"/>
              <a:t>זכות </a:t>
            </a:r>
            <a:r>
              <a:rPr lang="he-IL" sz="2400" dirty="0"/>
              <a:t>פקיד השומה(מנהל) /חובת </a:t>
            </a:r>
            <a:r>
              <a:rPr lang="he-IL" sz="2400" dirty="0" smtClean="0"/>
              <a:t>הנישום(מוגבלת):</a:t>
            </a:r>
          </a:p>
          <a:p>
            <a:pPr marL="0" indent="0" algn="just">
              <a:lnSpc>
                <a:spcPct val="90000"/>
              </a:lnSpc>
              <a:buFont typeface="Arial" pitchFamily="34" charset="0"/>
              <a:buNone/>
              <a:defRPr/>
            </a:pPr>
            <a:r>
              <a:rPr lang="he-IL" sz="2400" b="1" dirty="0" smtClean="0"/>
              <a:t>    עניין </a:t>
            </a:r>
            <a:r>
              <a:rPr lang="he-IL" sz="2400" b="1" dirty="0" err="1" smtClean="0"/>
              <a:t>טמרס</a:t>
            </a:r>
            <a:r>
              <a:rPr lang="he-IL" sz="2400" dirty="0" smtClean="0"/>
              <a:t> </a:t>
            </a:r>
            <a:r>
              <a:rPr lang="he-IL" sz="2400" dirty="0"/>
              <a:t>(</a:t>
            </a:r>
            <a:r>
              <a:rPr lang="en-US" sz="2400" dirty="0" err="1"/>
              <a:t>Tamares</a:t>
            </a:r>
            <a:r>
              <a:rPr lang="he-IL" sz="2400" dirty="0"/>
              <a:t>) (</a:t>
            </a:r>
            <a:r>
              <a:rPr lang="he-IL" sz="2400" dirty="0" err="1"/>
              <a:t>ו"ע</a:t>
            </a:r>
            <a:r>
              <a:rPr lang="he-IL" sz="2400" dirty="0"/>
              <a:t> 46256-08-11</a:t>
            </a:r>
            <a:r>
              <a:rPr lang="he-IL" sz="2400" dirty="0" smtClean="0"/>
              <a:t>) – 1.10.2013:</a:t>
            </a:r>
          </a:p>
          <a:p>
            <a:pPr marL="0" indent="0" algn="just">
              <a:lnSpc>
                <a:spcPct val="90000"/>
              </a:lnSpc>
              <a:buFont typeface="Arial" pitchFamily="34" charset="0"/>
              <a:buNone/>
              <a:defRPr/>
            </a:pPr>
            <a:r>
              <a:rPr lang="he-IL" sz="2400" dirty="0"/>
              <a:t>"</a:t>
            </a:r>
            <a:r>
              <a:rPr lang="he-IL" sz="2400" b="1" dirty="0"/>
              <a:t>כל המסמכים והמידע צפוי שיהיו בידי הרשות בטרם מתן החלטתה וביסוסה בדיעבד על מידע ומסמכים שלא עמדו בפניה, חותרת תחת חובתה </a:t>
            </a:r>
            <a:r>
              <a:rPr lang="he-IL" sz="2400" b="1" dirty="0" err="1"/>
              <a:t>ליתן</a:t>
            </a:r>
            <a:r>
              <a:rPr lang="he-IL" sz="2400" b="1" dirty="0"/>
              <a:t> החלטה על בסיס חומר ומידע שבפניה. קשה להניח מצב שבו הרשות תיתן החלטה בלא שעמדה בפניה תשתית ראייתית מספקת ורק לאחר הגשת הליך הערעור היא תבקש לבסס את החלטתה על ראיות ומסמכים חדשים אותם הינה דורשת מהנישום". </a:t>
            </a: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חובת הגילוי והעיון של הנישום ושל רשות המסים:</a:t>
            </a:r>
          </a:p>
          <a:p>
            <a:pPr marL="0" indent="0" eaLnBrk="1" hangingPunct="1">
              <a:buFont typeface="Arial" pitchFamily="34" charset="0"/>
              <a:buNone/>
              <a:defRPr/>
            </a:pPr>
            <a:r>
              <a:rPr lang="he-IL" sz="2400" b="1" u="sng" dirty="0" smtClean="0"/>
              <a:t>במסגרת ההליך המשפטי</a:t>
            </a:r>
          </a:p>
          <a:p>
            <a:pPr algn="just">
              <a:lnSpc>
                <a:spcPct val="90000"/>
              </a:lnSpc>
              <a:defRPr/>
            </a:pPr>
            <a:r>
              <a:rPr lang="he-IL" sz="2400" dirty="0" smtClean="0"/>
              <a:t>זכות </a:t>
            </a:r>
            <a:r>
              <a:rPr lang="he-IL" sz="2400" dirty="0"/>
              <a:t>פקיד השומה(מנהל) /חובת </a:t>
            </a:r>
            <a:r>
              <a:rPr lang="he-IL" sz="2400" dirty="0" smtClean="0"/>
              <a:t>הנישום(מוגבלת):</a:t>
            </a:r>
          </a:p>
          <a:p>
            <a:pPr marL="0" indent="0" algn="just">
              <a:lnSpc>
                <a:spcPct val="90000"/>
              </a:lnSpc>
              <a:buFont typeface="Arial" pitchFamily="34" charset="0"/>
              <a:buNone/>
              <a:defRPr/>
            </a:pPr>
            <a:r>
              <a:rPr lang="he-IL" sz="2400" b="1" dirty="0" smtClean="0"/>
              <a:t>    עניין </a:t>
            </a:r>
            <a:r>
              <a:rPr lang="he-IL" sz="2400" b="1" dirty="0" err="1" smtClean="0"/>
              <a:t>טמרס</a:t>
            </a:r>
            <a:r>
              <a:rPr lang="he-IL" sz="2400" dirty="0" smtClean="0"/>
              <a:t> </a:t>
            </a:r>
            <a:r>
              <a:rPr lang="he-IL" sz="2400" dirty="0"/>
              <a:t>(</a:t>
            </a:r>
            <a:r>
              <a:rPr lang="en-US" sz="2400" dirty="0" err="1"/>
              <a:t>Tamares</a:t>
            </a:r>
            <a:r>
              <a:rPr lang="he-IL" sz="2400" dirty="0"/>
              <a:t>) (</a:t>
            </a:r>
            <a:r>
              <a:rPr lang="he-IL" sz="2400" dirty="0" err="1"/>
              <a:t>ו"ע</a:t>
            </a:r>
            <a:r>
              <a:rPr lang="he-IL" sz="2400" dirty="0"/>
              <a:t> 46256-08-11</a:t>
            </a:r>
            <a:r>
              <a:rPr lang="he-IL" sz="2400" dirty="0" smtClean="0"/>
              <a:t>) – 1.10.2013:</a:t>
            </a:r>
          </a:p>
          <a:p>
            <a:pPr marL="0" indent="0" algn="just">
              <a:lnSpc>
                <a:spcPct val="90000"/>
              </a:lnSpc>
              <a:buFont typeface="Arial" pitchFamily="34" charset="0"/>
              <a:buNone/>
              <a:defRPr/>
            </a:pPr>
            <a:r>
              <a:rPr lang="he-IL" sz="2400" dirty="0" smtClean="0"/>
              <a:t> החריג: "</a:t>
            </a:r>
            <a:r>
              <a:rPr lang="he-IL" sz="2400" b="1" dirty="0" smtClean="0"/>
              <a:t>רשאית </a:t>
            </a:r>
            <a:r>
              <a:rPr lang="he-IL" sz="2400" b="1" dirty="0"/>
              <a:t>רשות המס לבקש גילוי ועיון במסמכים אשר לא גולו לה למרות דרישותיה בשלב ההשגה. כן ניתן </a:t>
            </a:r>
            <a:r>
              <a:rPr lang="he-IL" sz="2400" b="1" dirty="0" err="1"/>
              <a:t>ליתן</a:t>
            </a:r>
            <a:r>
              <a:rPr lang="he-IL" sz="2400" b="1" dirty="0"/>
              <a:t> צו לגילוי ועיון מקום שבו הנישום הוסיף בערעורו טענות שלא נטענו בפני רשות המס בשלבים המוקדמים, לרבות בשלב ההשגה. ניתן לאפשר הליכי גילוי ועיון מקום שבו הרשות נסמכה על ראיות מנהליות שאינן קבילות בבית המשפט והיא מבקשת למצוא להן חיזוקים קבילים... כמובן שניתן להתיר הליכי גילוי ועיון מקום שהצדדים הסכימו לכך".</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600" b="1" u="sng" dirty="0" smtClean="0"/>
              <a:t>חובת הגילוי והעיון של הנישום ושל רשות המסים:</a:t>
            </a:r>
          </a:p>
          <a:p>
            <a:pPr marL="0" indent="0" eaLnBrk="1" hangingPunct="1">
              <a:buFont typeface="Arial" pitchFamily="34" charset="0"/>
              <a:buNone/>
              <a:defRPr/>
            </a:pPr>
            <a:r>
              <a:rPr lang="he-IL" sz="2600" b="1" u="sng" dirty="0" smtClean="0"/>
              <a:t>במסגרת ההליך המשפטי</a:t>
            </a:r>
          </a:p>
          <a:p>
            <a:pPr algn="just">
              <a:lnSpc>
                <a:spcPct val="90000"/>
              </a:lnSpc>
              <a:defRPr/>
            </a:pPr>
            <a:r>
              <a:rPr lang="he-IL" sz="2400" dirty="0" smtClean="0"/>
              <a:t>זכות </a:t>
            </a:r>
            <a:r>
              <a:rPr lang="he-IL" sz="2400" dirty="0"/>
              <a:t>פקיד השומה(מנהל) /חובת </a:t>
            </a:r>
            <a:r>
              <a:rPr lang="he-IL" sz="2400" dirty="0" smtClean="0"/>
              <a:t>הנישום(מוגבלת):</a:t>
            </a:r>
          </a:p>
          <a:p>
            <a:pPr marL="0" indent="0" algn="just">
              <a:lnSpc>
                <a:spcPct val="90000"/>
              </a:lnSpc>
              <a:buFont typeface="Arial" pitchFamily="34" charset="0"/>
              <a:buNone/>
              <a:defRPr/>
            </a:pPr>
            <a:r>
              <a:rPr lang="he-IL" sz="2400" b="1" dirty="0" smtClean="0"/>
              <a:t>    עניין </a:t>
            </a:r>
            <a:r>
              <a:rPr lang="he-IL" sz="2400" b="1" dirty="0" err="1" smtClean="0"/>
              <a:t>טמרס</a:t>
            </a:r>
            <a:r>
              <a:rPr lang="he-IL" sz="2400" dirty="0" smtClean="0"/>
              <a:t> </a:t>
            </a:r>
            <a:r>
              <a:rPr lang="he-IL" sz="2400" dirty="0"/>
              <a:t>(</a:t>
            </a:r>
            <a:r>
              <a:rPr lang="en-US" sz="2400" dirty="0" err="1"/>
              <a:t>Tamares</a:t>
            </a:r>
            <a:r>
              <a:rPr lang="he-IL" sz="2400" dirty="0"/>
              <a:t>) (</a:t>
            </a:r>
            <a:r>
              <a:rPr lang="he-IL" sz="2400" dirty="0" err="1"/>
              <a:t>ו"ע</a:t>
            </a:r>
            <a:r>
              <a:rPr lang="he-IL" sz="2400" dirty="0"/>
              <a:t> 46256-08-11</a:t>
            </a:r>
            <a:r>
              <a:rPr lang="he-IL" sz="2400" dirty="0" smtClean="0"/>
              <a:t>) – 1.10.2013: </a:t>
            </a:r>
          </a:p>
          <a:p>
            <a:pPr algn="just">
              <a:lnSpc>
                <a:spcPct val="90000"/>
              </a:lnSpc>
              <a:buFont typeface="Wingdings" panose="05000000000000000000" pitchFamily="2" charset="2"/>
              <a:buChar char="Ø"/>
              <a:defRPr/>
            </a:pPr>
            <a:r>
              <a:rPr lang="he-IL" sz="2400" dirty="0" smtClean="0"/>
              <a:t>החריג: "</a:t>
            </a:r>
            <a:r>
              <a:rPr lang="he-IL" sz="2400" b="1" dirty="0" smtClean="0"/>
              <a:t>רשאית </a:t>
            </a:r>
            <a:r>
              <a:rPr lang="he-IL" sz="2400" b="1" dirty="0"/>
              <a:t>רשות המס לבקש גילוי ועיון במסמכים אשר לא גולו לה למרות דרישותיה בשלב ההשגה. כן ניתן </a:t>
            </a:r>
            <a:r>
              <a:rPr lang="he-IL" sz="2400" b="1" dirty="0" err="1"/>
              <a:t>ליתן</a:t>
            </a:r>
            <a:r>
              <a:rPr lang="he-IL" sz="2400" b="1" dirty="0"/>
              <a:t> צו לגילוי ועיון מקום שבו הנישום הוסיף בערעורו טענות שלא נטענו בפני רשות המס בשלבים המוקדמים, לרבות בשלב ההשגה. ניתן לאפשר הליכי גילוי ועיון מקום שבו הרשות נסמכה על ראיות מנהליות שאינן קבילות בבית המשפט והיא מבקשת למצוא להן חיזוקים קבילים... כמובן שניתן להתיר הליכי גילוי ועיון מקום שהצדדים הסכימו לכך</a:t>
            </a:r>
            <a:r>
              <a:rPr lang="he-IL" sz="2400" b="1" dirty="0" smtClean="0"/>
              <a:t>".</a:t>
            </a:r>
          </a:p>
          <a:p>
            <a:pPr algn="just">
              <a:lnSpc>
                <a:spcPct val="90000"/>
              </a:lnSpc>
              <a:buFont typeface="Wingdings" panose="05000000000000000000" pitchFamily="2" charset="2"/>
              <a:buChar char="Ø"/>
              <a:defRPr/>
            </a:pPr>
            <a:r>
              <a:rPr lang="he-IL" sz="2400" b="1" dirty="0" smtClean="0"/>
              <a:t>היקף הגילוי: </a:t>
            </a:r>
          </a:p>
          <a:p>
            <a:pPr marL="0" indent="0" algn="just">
              <a:lnSpc>
                <a:spcPct val="90000"/>
              </a:lnSpc>
              <a:buFont typeface="Arial" pitchFamily="34" charset="0"/>
              <a:buNone/>
              <a:defRPr/>
            </a:pPr>
            <a:r>
              <a:rPr lang="he-IL" sz="2400" dirty="0" smtClean="0"/>
              <a:t>גבולות </a:t>
            </a:r>
            <a:r>
              <a:rPr lang="he-IL" sz="2400" dirty="0"/>
              <a:t>הליך גילוי המסמכים שניתן לרשות המסים במסגרת ההליך השיפוטי תחומים בשלושה: 1) עקרון הרלוונטיות; 2) בזמינות ובהחזקת המסמכים בידי הנישום; 3) באיסור על רשות המסים לבצע "מסע דיג" (</a:t>
            </a:r>
            <a:r>
              <a:rPr lang="en-US" sz="2400" dirty="0"/>
              <a:t>fishing</a:t>
            </a:r>
            <a:r>
              <a:rPr lang="he-IL" sz="2400" dirty="0"/>
              <a:t>) בניסיון לשפר את עמדתה מול הנישום לאחר תום ההליך </a:t>
            </a:r>
            <a:r>
              <a:rPr lang="he-IL" sz="2400" dirty="0" err="1"/>
              <a:t>השומתי</a:t>
            </a:r>
            <a:r>
              <a:rPr lang="he-IL" sz="2400" dirty="0"/>
              <a:t>.</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70000" lnSpcReduction="20000"/>
          </a:bodyPr>
          <a:lstStyle/>
          <a:p>
            <a:pPr marL="0" indent="0" eaLnBrk="1" hangingPunct="1">
              <a:buFont typeface="Arial" pitchFamily="34" charset="0"/>
              <a:buNone/>
              <a:defRPr/>
            </a:pPr>
            <a:r>
              <a:rPr lang="he-IL" sz="3100" b="1" u="sng" dirty="0" smtClean="0"/>
              <a:t>חובת הגילוי והעיון של הנישום ושל רשות המסים:</a:t>
            </a:r>
          </a:p>
          <a:p>
            <a:pPr marL="0" indent="0" eaLnBrk="1" hangingPunct="1">
              <a:buFont typeface="Arial" pitchFamily="34" charset="0"/>
              <a:buNone/>
              <a:defRPr/>
            </a:pPr>
            <a:r>
              <a:rPr lang="he-IL" sz="3100" b="1" u="sng" dirty="0" smtClean="0"/>
              <a:t>במסגרת ההליך המשפטי – </a:t>
            </a:r>
            <a:r>
              <a:rPr lang="he-IL" sz="3100" b="1" dirty="0" smtClean="0"/>
              <a:t>בקשות הדדיות </a:t>
            </a:r>
            <a:r>
              <a:rPr lang="he-IL" sz="3100" b="1" dirty="0"/>
              <a:t>לצו גילוי ועיון במסמכים </a:t>
            </a:r>
            <a:r>
              <a:rPr lang="he-IL" sz="3100" dirty="0" smtClean="0"/>
              <a:t>- עניין </a:t>
            </a:r>
            <a:r>
              <a:rPr lang="he-IL" sz="3100" b="1" dirty="0" smtClean="0"/>
              <a:t>בנימין </a:t>
            </a:r>
            <a:r>
              <a:rPr lang="he-IL" sz="3100" b="1" dirty="0" err="1" smtClean="0"/>
              <a:t>שטינמץ</a:t>
            </a:r>
            <a:r>
              <a:rPr lang="he-IL" sz="3100" b="1" dirty="0" smtClean="0"/>
              <a:t> </a:t>
            </a:r>
            <a:r>
              <a:rPr lang="he-IL" sz="3100" dirty="0" smtClean="0"/>
              <a:t>(</a:t>
            </a:r>
            <a:r>
              <a:rPr lang="he-IL" sz="3100" dirty="0" err="1" smtClean="0"/>
              <a:t>עמ"ה</a:t>
            </a:r>
            <a:r>
              <a:rPr lang="he-IL" sz="3100" dirty="0" smtClean="0"/>
              <a:t> 55419-01-12) – 31.10.2013 </a:t>
            </a:r>
          </a:p>
          <a:p>
            <a:pPr marL="0" indent="0" algn="just">
              <a:lnSpc>
                <a:spcPct val="90000"/>
              </a:lnSpc>
              <a:buFont typeface="Arial" pitchFamily="34" charset="0"/>
              <a:buNone/>
              <a:defRPr/>
            </a:pPr>
            <a:r>
              <a:rPr lang="he-IL" sz="3100" b="1" u="sng" dirty="0" smtClean="0"/>
              <a:t>רקע עובדתי</a:t>
            </a:r>
            <a:r>
              <a:rPr lang="he-IL" sz="3100" dirty="0"/>
              <a:t>:</a:t>
            </a:r>
            <a:endParaRPr lang="he-IL" sz="3100" dirty="0" smtClean="0"/>
          </a:p>
          <a:p>
            <a:pPr algn="just">
              <a:lnSpc>
                <a:spcPct val="90000"/>
              </a:lnSpc>
              <a:buFont typeface="Wingdings" panose="05000000000000000000" pitchFamily="2" charset="2"/>
              <a:buChar char="Ø"/>
              <a:defRPr/>
            </a:pPr>
            <a:r>
              <a:rPr lang="he-IL" sz="2900" dirty="0" smtClean="0"/>
              <a:t>המבקש פנה למשיב (פקיד שומה גוש דן) במספר בקשות לגילוי כל המסמכים הרלוונטיים למחלוקות המס בין המבקש למשיב בסוגיית הנאמנויות הקשורות למבקש. הבקשה כללה גם פרטים על צווים והסכמי שומה שנערכו בנסיבות דומות, לרבות בקשר </a:t>
            </a:r>
            <a:r>
              <a:rPr lang="he-IL" sz="2900" dirty="0"/>
              <a:t>עם </a:t>
            </a:r>
            <a:r>
              <a:rPr lang="he-IL" sz="2900" dirty="0" smtClean="0"/>
              <a:t>מיסוי נאמנויות </a:t>
            </a:r>
            <a:r>
              <a:rPr lang="he-IL" sz="2900" dirty="0"/>
              <a:t>זרות וייחוס הכנסות נאמנויות זרות לנהנים תושבי ישראל.  </a:t>
            </a:r>
            <a:endParaRPr lang="he-IL" sz="2900" dirty="0" smtClean="0"/>
          </a:p>
          <a:p>
            <a:pPr algn="just">
              <a:lnSpc>
                <a:spcPct val="90000"/>
              </a:lnSpc>
              <a:buFont typeface="Wingdings" panose="05000000000000000000" pitchFamily="2" charset="2"/>
              <a:buChar char="Ø"/>
              <a:defRPr/>
            </a:pPr>
            <a:r>
              <a:rPr lang="he-IL" sz="2900" dirty="0" smtClean="0"/>
              <a:t>המשיב סרב וטען, כי לאורך השנים פנה אל המערער בדרישות להמצאת מסמכים הנוגעים לתאגידים ונאמנויות הקשורים למבקש, אולם נענה באופן חלקי בלבד. נוכח העדר שיתוף הפעולה קיים חשש, כי גילוי המסמכים יסייע למבקש להתאים את גרסתו למסמכי המשיב.  </a:t>
            </a:r>
          </a:p>
          <a:p>
            <a:pPr algn="just">
              <a:lnSpc>
                <a:spcPct val="90000"/>
              </a:lnSpc>
              <a:buFont typeface="Wingdings" panose="05000000000000000000" pitchFamily="2" charset="2"/>
              <a:buChar char="Ø"/>
              <a:defRPr/>
            </a:pPr>
            <a:r>
              <a:rPr lang="he-IL" sz="2900" dirty="0" smtClean="0"/>
              <a:t>המשיב טוען, כי גם אם אין בידי המבקש מסמכים ומידע מעבר למסמכים שנמסרו לו עד כה למשיב, המבקש או מי  מטעמו נדרש להגיש תצהיר ולפרט את הסיבות המונעות המצאת כל אחד מן המסמכים המבוקשים.</a:t>
            </a:r>
          </a:p>
          <a:p>
            <a:pPr algn="just">
              <a:lnSpc>
                <a:spcPct val="90000"/>
              </a:lnSpc>
              <a:buFont typeface="Wingdings" panose="05000000000000000000" pitchFamily="2" charset="2"/>
              <a:buChar char="Ø"/>
              <a:defRPr/>
            </a:pPr>
            <a:r>
              <a:rPr lang="he-IL" sz="2900" dirty="0" smtClean="0"/>
              <a:t>המבקש טוען, כי חלק מן המסמכים המבוקשים נוגעים לאישיות משפטיות זרות הפועלות על פי דיני ליכטנשטיין (</a:t>
            </a:r>
            <a:r>
              <a:rPr lang="en-US" sz="2900" dirty="0" smtClean="0"/>
              <a:t>Foundations</a:t>
            </a:r>
            <a:r>
              <a:rPr lang="he-IL" sz="2900" dirty="0" smtClean="0"/>
              <a:t>) ועל כן כפופות לחובת סודיות מוגברת, אשר איננה מאפשרת את חשיפת המסמכים על ידי מנהלי </a:t>
            </a:r>
            <a:r>
              <a:rPr lang="he-IL" sz="2900" dirty="0" err="1" smtClean="0"/>
              <a:t>האישויות</a:t>
            </a:r>
            <a:r>
              <a:rPr lang="he-IL" sz="2900" dirty="0" smtClean="0"/>
              <a:t>. </a:t>
            </a:r>
          </a:p>
          <a:p>
            <a:pPr marL="0" indent="0" algn="just">
              <a:lnSpc>
                <a:spcPct val="90000"/>
              </a:lnSpc>
              <a:buFont typeface="Arial" pitchFamily="34" charset="0"/>
              <a:buNone/>
              <a:defRPr/>
            </a:pPr>
            <a:r>
              <a:rPr lang="he-IL" sz="2400" dirty="0" smtClean="0"/>
              <a:t> </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נושאי המצגת</a:t>
            </a:r>
            <a:br>
              <a:rPr lang="he-IL" dirty="0" smtClean="0"/>
            </a:br>
            <a:r>
              <a:rPr lang="he-IL" dirty="0" smtClean="0"/>
              <a:t> </a:t>
            </a:r>
          </a:p>
        </p:txBody>
      </p:sp>
      <p:sp>
        <p:nvSpPr>
          <p:cNvPr id="37891" name="Content Placeholder 2"/>
          <p:cNvSpPr>
            <a:spLocks noGrp="1"/>
          </p:cNvSpPr>
          <p:nvPr>
            <p:ph idx="1"/>
          </p:nvPr>
        </p:nvSpPr>
        <p:spPr>
          <a:xfrm>
            <a:off x="468313" y="981075"/>
            <a:ext cx="8229600" cy="5000625"/>
          </a:xfrm>
        </p:spPr>
        <p:txBody>
          <a:bodyPr>
            <a:normAutofit fontScale="92500" lnSpcReduction="20000"/>
          </a:bodyPr>
          <a:lstStyle/>
          <a:p>
            <a:pPr marL="0" indent="0" eaLnBrk="1" hangingPunct="1">
              <a:buFont typeface="Arial" pitchFamily="34" charset="0"/>
              <a:buNone/>
              <a:defRPr/>
            </a:pPr>
            <a:endParaRPr lang="he-IL" sz="2200" b="1" u="sng" dirty="0" smtClean="0"/>
          </a:p>
          <a:p>
            <a:pPr marL="0" indent="0" algn="just">
              <a:buFont typeface="Arial" pitchFamily="34" charset="0"/>
              <a:buNone/>
              <a:defRPr/>
            </a:pPr>
            <a:r>
              <a:rPr lang="he-IL" sz="2200" b="1" dirty="0" smtClean="0"/>
              <a:t>השלב המנהלי</a:t>
            </a:r>
            <a:r>
              <a:rPr lang="he-IL" sz="2200" dirty="0" smtClean="0"/>
              <a:t>:</a:t>
            </a:r>
          </a:p>
          <a:p>
            <a:pPr algn="just">
              <a:defRPr/>
            </a:pPr>
            <a:r>
              <a:rPr lang="he-IL" sz="2200" dirty="0" smtClean="0"/>
              <a:t>חשיבות העלאת טענות עובדתיות בשלב השגה</a:t>
            </a:r>
          </a:p>
          <a:p>
            <a:pPr algn="just">
              <a:defRPr/>
            </a:pPr>
            <a:r>
              <a:rPr lang="he-IL" sz="2200" dirty="0" smtClean="0"/>
              <a:t>חובת הגילוי והעיון של רשות המסים</a:t>
            </a:r>
          </a:p>
          <a:p>
            <a:pPr algn="just">
              <a:defRPr/>
            </a:pPr>
            <a:r>
              <a:rPr lang="he-IL" sz="2200" dirty="0" smtClean="0"/>
              <a:t>הפרשים בין שומות שלב א' לשומות שלב ב'</a:t>
            </a:r>
          </a:p>
          <a:p>
            <a:pPr marL="0" indent="0" algn="just">
              <a:buFont typeface="Arial" pitchFamily="34" charset="0"/>
              <a:buNone/>
              <a:defRPr/>
            </a:pPr>
            <a:endParaRPr lang="he-IL" sz="2200" dirty="0"/>
          </a:p>
          <a:p>
            <a:pPr marL="0" indent="0" algn="just">
              <a:buFont typeface="Arial" pitchFamily="34" charset="0"/>
              <a:buNone/>
              <a:defRPr/>
            </a:pPr>
            <a:r>
              <a:rPr lang="he-IL" sz="2200" b="1" dirty="0" smtClean="0"/>
              <a:t>פסילת ספרים</a:t>
            </a:r>
            <a:r>
              <a:rPr lang="he-IL" sz="2200" dirty="0" smtClean="0"/>
              <a:t>:</a:t>
            </a:r>
          </a:p>
          <a:p>
            <a:pPr algn="just">
              <a:defRPr/>
            </a:pPr>
            <a:r>
              <a:rPr lang="he-IL" sz="2200" dirty="0" smtClean="0"/>
              <a:t>שינוי בנטל ההצדקה והראיה</a:t>
            </a:r>
          </a:p>
          <a:p>
            <a:pPr algn="just">
              <a:defRPr/>
            </a:pPr>
            <a:r>
              <a:rPr lang="he-IL" sz="2200" dirty="0" smtClean="0"/>
              <a:t>חשיבותה של הודעת הפסילה. </a:t>
            </a:r>
          </a:p>
          <a:p>
            <a:pPr algn="just">
              <a:defRPr/>
            </a:pPr>
            <a:r>
              <a:rPr lang="he-IL" sz="2200" dirty="0" smtClean="0"/>
              <a:t>פסילת ספרים לפי סעיף 145ב(ב) לפקודה – האומנם סעיף על/אל חוקי.</a:t>
            </a:r>
          </a:p>
          <a:p>
            <a:pPr marL="0" indent="0" algn="just">
              <a:buFont typeface="Arial" pitchFamily="34" charset="0"/>
              <a:buNone/>
              <a:defRPr/>
            </a:pPr>
            <a:endParaRPr lang="he-IL" sz="2200" dirty="0"/>
          </a:p>
          <a:p>
            <a:pPr marL="0" indent="0" algn="just">
              <a:buFont typeface="Arial" pitchFamily="34" charset="0"/>
              <a:buNone/>
              <a:defRPr/>
            </a:pPr>
            <a:r>
              <a:rPr lang="he-IL" sz="2200" b="1" dirty="0" smtClean="0"/>
              <a:t>ההליך המשפטי</a:t>
            </a:r>
            <a:r>
              <a:rPr lang="he-IL" sz="2200" dirty="0" smtClean="0"/>
              <a:t>:</a:t>
            </a:r>
          </a:p>
          <a:p>
            <a:pPr algn="just">
              <a:defRPr/>
            </a:pPr>
            <a:r>
              <a:rPr lang="he-IL" sz="2200" dirty="0" smtClean="0"/>
              <a:t>שלבים בהליך המשפטי בערעור מס הכנסה ומע"מ.</a:t>
            </a:r>
          </a:p>
          <a:p>
            <a:pPr algn="just">
              <a:defRPr/>
            </a:pPr>
            <a:r>
              <a:rPr lang="he-IL" sz="2200" dirty="0" smtClean="0"/>
              <a:t>חשיבות שיתוף הפעולה בין המייצג בשלב המנהלי לעורך הדין בהליך המשפטי.</a:t>
            </a:r>
          </a:p>
          <a:p>
            <a:pPr marL="0" indent="0" algn="just">
              <a:buFont typeface="Arial" pitchFamily="34" charset="0"/>
              <a:buNone/>
              <a:defRPr/>
            </a:pPr>
            <a:r>
              <a:rPr lang="he-IL" sz="2200" dirty="0" smtClean="0"/>
              <a:t> </a:t>
            </a:r>
          </a:p>
          <a:p>
            <a:pPr marL="0" indent="0" algn="just">
              <a:buFont typeface="Arial" charset="0"/>
              <a:buNone/>
              <a:defRPr/>
            </a:pPr>
            <a:endParaRPr lang="he-IL"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85000" lnSpcReduction="10000"/>
          </a:bodyPr>
          <a:lstStyle/>
          <a:p>
            <a:pPr marL="0" indent="0" eaLnBrk="1" hangingPunct="1">
              <a:buFont typeface="Arial" pitchFamily="34" charset="0"/>
              <a:buNone/>
              <a:defRPr/>
            </a:pPr>
            <a:r>
              <a:rPr lang="he-IL" sz="2800" b="1" u="sng" dirty="0" smtClean="0"/>
              <a:t>חובת הגילוי והעיון של הנישום ושל רשות המסים (עניין </a:t>
            </a:r>
            <a:r>
              <a:rPr lang="he-IL" sz="2800" b="1" u="sng" dirty="0" err="1" smtClean="0"/>
              <a:t>שטינמץ</a:t>
            </a:r>
            <a:r>
              <a:rPr lang="he-IL" sz="2800" b="1" u="sng" dirty="0" smtClean="0"/>
              <a:t>):</a:t>
            </a:r>
          </a:p>
          <a:p>
            <a:pPr marL="0" indent="0" algn="just">
              <a:lnSpc>
                <a:spcPct val="90000"/>
              </a:lnSpc>
              <a:buFont typeface="Arial" pitchFamily="34" charset="0"/>
              <a:buNone/>
              <a:defRPr/>
            </a:pPr>
            <a:r>
              <a:rPr lang="he-IL" sz="2400" b="1" u="sng" dirty="0" smtClean="0"/>
              <a:t>הכרעת בית המשפט (ניתוח תיאורטי)</a:t>
            </a:r>
            <a:r>
              <a:rPr lang="he-IL" sz="2400" dirty="0" smtClean="0"/>
              <a:t>:</a:t>
            </a:r>
          </a:p>
          <a:p>
            <a:pPr algn="just">
              <a:lnSpc>
                <a:spcPct val="90000"/>
              </a:lnSpc>
              <a:buFont typeface="Wingdings" panose="05000000000000000000" pitchFamily="2" charset="2"/>
              <a:buChar char="Ø"/>
              <a:defRPr/>
            </a:pPr>
            <a:r>
              <a:rPr lang="he-IL" sz="2400" dirty="0" smtClean="0"/>
              <a:t>"</a:t>
            </a:r>
            <a:r>
              <a:rPr lang="he-IL" sz="2400" b="1" dirty="0" smtClean="0"/>
              <a:t>הדין </a:t>
            </a:r>
            <a:r>
              <a:rPr lang="he-IL" sz="2400" b="1" dirty="0"/>
              <a:t>מחייב את האזרחים לפעול בעצמם, ולספק לשלטון מידע מלא על היקף הכנסותיהם ופעילויותיהם העסקיות לשם הבטחת שומת אמת...הליך המס מיוסד על שיתוף פעולה בין המדינה </a:t>
            </a:r>
            <a:r>
              <a:rPr lang="he-IL" sz="2400" b="1" dirty="0" smtClean="0"/>
              <a:t>לפרט... מטרת </a:t>
            </a:r>
            <a:r>
              <a:rPr lang="he-IL" sz="2400" b="1" dirty="0"/>
              <a:t>שיתוף הפעולה הינה השגת שומת אמת, שתחייב את הנישום בדיוק בשיעור אותו עליו לשלם בדין. שיתוף הפעולה מניח, מן הצד האחד, שהנישום מחויב לדווח דיווח מלא ומדויק על הכנסותיו ועסקאותיו. מן הצד השני שיתוף הפעולה מניח, שרשויות המס חייבות לשום את האזרחים באופן נכון, יעיל, הוגן ושוויוני</a:t>
            </a:r>
            <a:r>
              <a:rPr lang="he-IL" sz="2400" dirty="0" smtClean="0"/>
              <a:t>..." (פסקה 13 לעניין </a:t>
            </a:r>
            <a:r>
              <a:rPr lang="he-IL" sz="2400" dirty="0" err="1" smtClean="0"/>
              <a:t>ד.נ.ד</a:t>
            </a:r>
            <a:r>
              <a:rPr lang="he-IL" sz="2400" dirty="0" smtClean="0"/>
              <a:t>).</a:t>
            </a:r>
          </a:p>
          <a:p>
            <a:pPr algn="just">
              <a:lnSpc>
                <a:spcPct val="90000"/>
              </a:lnSpc>
              <a:buFont typeface="Wingdings" panose="05000000000000000000" pitchFamily="2" charset="2"/>
              <a:buChar char="Ø"/>
              <a:defRPr/>
            </a:pPr>
            <a:r>
              <a:rPr lang="he-IL" sz="2400" dirty="0" smtClean="0"/>
              <a:t>"</a:t>
            </a:r>
            <a:r>
              <a:rPr lang="he-IL" sz="2400" b="1" dirty="0" smtClean="0"/>
              <a:t>הרשות </a:t>
            </a:r>
            <a:r>
              <a:rPr lang="he-IL" sz="2400" b="1" dirty="0"/>
              <a:t>רשאית לסרב למסור חומר מסוים, אך זאת רק אם ביססה סירובה בנימוקים סבירים </a:t>
            </a:r>
            <a:r>
              <a:rPr lang="he-IL" sz="2400" b="1" dirty="0" smtClean="0"/>
              <a:t>ומשכנעים</a:t>
            </a:r>
            <a:r>
              <a:rPr lang="he-IL" sz="2400" dirty="0" smtClean="0"/>
              <a:t>... </a:t>
            </a:r>
            <a:r>
              <a:rPr lang="he-IL" sz="2400" b="1" dirty="0" smtClean="0"/>
              <a:t>ככלל</a:t>
            </a:r>
            <a:r>
              <a:rPr lang="he-IL" sz="2400" b="1" dirty="0"/>
              <a:t>, המדובר במצבים, בהם חובת מסירת החומר מקימה חשש לשיבוש קשה בעבודת הרשות...או פוגעת בזכויות גוברות של פרט אחר. גם קודם </a:t>
            </a:r>
            <a:r>
              <a:rPr lang="he-IL" sz="2400" b="1" dirty="0" err="1"/>
              <a:t>שנתקבעו</a:t>
            </a:r>
            <a:r>
              <a:rPr lang="he-IL" sz="2400" b="1" dirty="0"/>
              <a:t> הדברים בחוק חופש המידע, הכירה הפסיקה בכך ש"שיקולים של יעילות, תקנת הציבור, מילוי תפקיד הרשות באופן תקין וכיוצא באלה שיקולים, ראויים להישקל על-ידי בית המשפט הדן בבקשה לעיון במסמכי הרשות" </a:t>
            </a:r>
            <a:r>
              <a:rPr lang="he-IL" sz="2400" b="1" dirty="0" smtClean="0"/>
              <a:t>.</a:t>
            </a:r>
          </a:p>
          <a:p>
            <a:pPr marL="0" indent="0" algn="just">
              <a:lnSpc>
                <a:spcPct val="90000"/>
              </a:lnSpc>
              <a:buFont typeface="Arial" pitchFamily="34" charset="0"/>
              <a:buNone/>
              <a:defRPr/>
            </a:pPr>
            <a:r>
              <a:rPr lang="he-IL" sz="2400" dirty="0" smtClean="0"/>
              <a:t> </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85000" lnSpcReduction="10000"/>
          </a:bodyPr>
          <a:lstStyle/>
          <a:p>
            <a:pPr marL="0" indent="0" eaLnBrk="1" hangingPunct="1">
              <a:buFont typeface="Arial" pitchFamily="34" charset="0"/>
              <a:buNone/>
              <a:defRPr/>
            </a:pPr>
            <a:r>
              <a:rPr lang="he-IL" sz="2800" b="1" u="sng" dirty="0" smtClean="0"/>
              <a:t>חובת הגילוי והעיון של הנישום ושל רשות המסים (עניין </a:t>
            </a:r>
            <a:r>
              <a:rPr lang="he-IL" sz="2800" b="1" u="sng" dirty="0" err="1" smtClean="0"/>
              <a:t>שטינמץ</a:t>
            </a:r>
            <a:r>
              <a:rPr lang="he-IL" sz="2800" b="1" u="sng" dirty="0" smtClean="0"/>
              <a:t>):</a:t>
            </a:r>
          </a:p>
          <a:p>
            <a:pPr marL="0" indent="0" algn="just">
              <a:lnSpc>
                <a:spcPct val="90000"/>
              </a:lnSpc>
              <a:buFont typeface="Arial" pitchFamily="34" charset="0"/>
              <a:buNone/>
              <a:defRPr/>
            </a:pPr>
            <a:r>
              <a:rPr lang="he-IL" sz="2400" b="1" u="sng" dirty="0" smtClean="0"/>
              <a:t>הכרעת בית המשפט – לגופם של דברים</a:t>
            </a:r>
            <a:r>
              <a:rPr lang="he-IL" sz="2400" dirty="0" smtClean="0"/>
              <a:t>:</a:t>
            </a:r>
          </a:p>
          <a:p>
            <a:pPr algn="just">
              <a:lnSpc>
                <a:spcPct val="90000"/>
              </a:lnSpc>
              <a:buFont typeface="Wingdings" panose="05000000000000000000" pitchFamily="2" charset="2"/>
              <a:buChar char="Ø"/>
              <a:defRPr/>
            </a:pPr>
            <a:r>
              <a:rPr lang="he-IL" sz="2400" dirty="0" smtClean="0"/>
              <a:t>דרישת המשיב להמצאת מסמכים קדמה לדרישת הגילוי של המבקש.</a:t>
            </a:r>
          </a:p>
          <a:p>
            <a:pPr algn="just">
              <a:lnSpc>
                <a:spcPct val="90000"/>
              </a:lnSpc>
              <a:buFont typeface="Wingdings" panose="05000000000000000000" pitchFamily="2" charset="2"/>
              <a:buChar char="Ø"/>
              <a:defRPr/>
            </a:pPr>
            <a:r>
              <a:rPr lang="he-IL" sz="2400" dirty="0" smtClean="0"/>
              <a:t>נציגי הנאמנויות הגיעו לדיון אצל המשיב והמציאו </a:t>
            </a:r>
            <a:r>
              <a:rPr lang="he-IL" sz="2400" dirty="0"/>
              <a:t>מסמכים והסברים חלקיים ועל כן </a:t>
            </a:r>
            <a:r>
              <a:rPr lang="he-IL" sz="2400" dirty="0" smtClean="0"/>
              <a:t>"</a:t>
            </a:r>
            <a:r>
              <a:rPr lang="he-IL" sz="2400" b="1" dirty="0" smtClean="0"/>
              <a:t>איני רואה </a:t>
            </a:r>
            <a:r>
              <a:rPr lang="he-IL" sz="2400" b="1" dirty="0"/>
              <a:t>לייחס משקל לטענת המבקש כאילו הוא או מנהלי הנאמנויות הזרות מנועים מלמסור למשיב מסמכים ונתונים </a:t>
            </a:r>
            <a:r>
              <a:rPr lang="he-IL" sz="2400" b="1" dirty="0" smtClean="0"/>
              <a:t>שדרש</a:t>
            </a:r>
            <a:r>
              <a:rPr lang="he-IL" sz="2400" dirty="0" smtClean="0"/>
              <a:t>".</a:t>
            </a:r>
          </a:p>
          <a:p>
            <a:pPr algn="just">
              <a:lnSpc>
                <a:spcPct val="90000"/>
              </a:lnSpc>
              <a:buFont typeface="Wingdings" panose="05000000000000000000" pitchFamily="2" charset="2"/>
              <a:buChar char="Ø"/>
              <a:defRPr/>
            </a:pPr>
            <a:r>
              <a:rPr lang="he-IL" sz="2400" dirty="0" smtClean="0"/>
              <a:t>לאחר עיון בדרישות הגילוי של המשיב כמפורט בנימוקי המשיב (פירוט מבנה העסקים של המבקש, מסמכי הנאמנויות, פירוט נאמנויות של קרובי המבקש, פירוט השקעות והלוואות בחברות זרות ובחברות ישראליות, המצאת דוחות מס זרים, תצהיר לגבי תהליך הקמת הנאמנויות, מעורבות המבקש ובני משפחתו בנאמנויות, קשרי המבקש עם יוצר הנאמנויות וכיו"ב) קובע בית המשפט , </a:t>
            </a:r>
            <a:r>
              <a:rPr lang="he-IL" sz="2400" dirty="0"/>
              <a:t>כי </a:t>
            </a:r>
            <a:r>
              <a:rPr lang="he-IL" sz="2400" dirty="0" smtClean="0"/>
              <a:t>"</a:t>
            </a:r>
            <a:r>
              <a:rPr lang="he-IL" sz="2400" b="1" dirty="0" smtClean="0"/>
              <a:t>כל </a:t>
            </a:r>
            <a:r>
              <a:rPr lang="he-IL" sz="2400" b="1" dirty="0"/>
              <a:t>הנתונים והמסמכים שדרש המשיב מהמבקש דרושים לבירור העניינים הקשורים בשומות שהוציא המשיב, ועל כן, הימנעות המבקש מלהמציא נתונים ו/או מסמכים שנדרשו על ידי המשיב הינה בגדר הפרת חובת הגילוי של המבקש ופגיעה בתכלית הליך השומה שנועד לקביעת מס אמת, כאמור בעניין </a:t>
            </a:r>
            <a:r>
              <a:rPr lang="he-IL" sz="2400" b="1" dirty="0" err="1"/>
              <a:t>ד.נ.ד</a:t>
            </a:r>
            <a:r>
              <a:rPr lang="he-IL" sz="2400" dirty="0" smtClean="0"/>
              <a:t>."</a:t>
            </a:r>
            <a:r>
              <a:rPr lang="he-IL" sz="2400" b="1" dirty="0" smtClean="0"/>
              <a:t> </a:t>
            </a:r>
          </a:p>
          <a:p>
            <a:pPr marL="0" indent="0" algn="just">
              <a:lnSpc>
                <a:spcPct val="90000"/>
              </a:lnSpc>
              <a:buFont typeface="Arial" pitchFamily="34" charset="0"/>
              <a:buNone/>
              <a:defRPr/>
            </a:pPr>
            <a:r>
              <a:rPr lang="he-IL" sz="2400" dirty="0" smtClean="0"/>
              <a:t> </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600" b="1" u="sng" dirty="0" smtClean="0"/>
              <a:t>חובת הגילוי והעיון של הנישום ושל רשות המסים (עניין </a:t>
            </a:r>
            <a:r>
              <a:rPr lang="he-IL" sz="2600" b="1" u="sng" dirty="0" err="1" smtClean="0"/>
              <a:t>שטינמץ</a:t>
            </a:r>
            <a:r>
              <a:rPr lang="he-IL" sz="2600" b="1" u="sng" dirty="0" smtClean="0"/>
              <a:t>):</a:t>
            </a:r>
          </a:p>
          <a:p>
            <a:pPr marL="0" indent="0" algn="just">
              <a:lnSpc>
                <a:spcPct val="90000"/>
              </a:lnSpc>
              <a:buFont typeface="Arial" pitchFamily="34" charset="0"/>
              <a:buNone/>
              <a:defRPr/>
            </a:pPr>
            <a:r>
              <a:rPr lang="he-IL" sz="2400" b="1" u="sng" dirty="0" smtClean="0"/>
              <a:t>הכרעת בית המשפט – לגופם של דברים (המשך)</a:t>
            </a:r>
            <a:r>
              <a:rPr lang="he-IL" sz="2400" dirty="0" smtClean="0"/>
              <a:t>:</a:t>
            </a:r>
          </a:p>
          <a:p>
            <a:pPr algn="just">
              <a:lnSpc>
                <a:spcPct val="90000"/>
              </a:lnSpc>
              <a:buFont typeface="Wingdings" panose="05000000000000000000" pitchFamily="2" charset="2"/>
              <a:buChar char="Ø"/>
              <a:defRPr/>
            </a:pPr>
            <a:r>
              <a:rPr lang="he-IL" sz="2400" dirty="0" smtClean="0"/>
              <a:t>"</a:t>
            </a:r>
            <a:r>
              <a:rPr lang="he-IL" sz="2400" b="1" dirty="0" smtClean="0"/>
              <a:t>אי קיום </a:t>
            </a:r>
            <a:r>
              <a:rPr lang="he-IL" sz="2400" b="1" dirty="0"/>
              <a:t>דרישת הגילוי של המשיב במלואה, תוך היתלות במניעה חוקית לכאורה במסירת נתונים ומסמכים של הנאמנויות כאשר בפועל המציאו המבקש ומנהלי הנאמנויות נתונים ומסמכים של הנאמנויות כמפורט לעיל, מאששת את חששו של המשיב שהמבקש יתאים את גרסתו לחומר המצוי בידי המשיב אם יגולו לו המסמכים שבידי המשיב קודם להמצאת המסמכים, הנתונים וההסברים שדרש ממנו המשיב, באופן העלול לשבש באופן קשה את עבודת </a:t>
            </a:r>
            <a:r>
              <a:rPr lang="he-IL" sz="2400" b="1" dirty="0" smtClean="0"/>
              <a:t>המשיב"</a:t>
            </a:r>
            <a:r>
              <a:rPr lang="he-IL" sz="2400" dirty="0" smtClean="0"/>
              <a:t>. </a:t>
            </a:r>
          </a:p>
          <a:p>
            <a:pPr algn="just">
              <a:lnSpc>
                <a:spcPct val="90000"/>
              </a:lnSpc>
              <a:buFont typeface="Wingdings" panose="05000000000000000000" pitchFamily="2" charset="2"/>
              <a:buChar char="Ø"/>
              <a:defRPr/>
            </a:pPr>
            <a:r>
              <a:rPr lang="he-IL" sz="2400" b="1" dirty="0" smtClean="0"/>
              <a:t>"כאשר </a:t>
            </a:r>
            <a:r>
              <a:rPr lang="he-IL" sz="2400" b="1" dirty="0"/>
              <a:t>נישום אינו ממציא מידע מלא ויהיו טעמיו אשר יהיו, ואינו מאפשר בכך למשיב להפעיל סמכותו לקבלת מידע מכוח הדין, נסוגה חובתו של המשיב לגלות שבידיו בפני החשש ל"תפירת" גרסאות</a:t>
            </a:r>
            <a:r>
              <a:rPr lang="he-IL" sz="2400" b="1" dirty="0" smtClean="0"/>
              <a:t>."</a:t>
            </a:r>
          </a:p>
          <a:p>
            <a:pPr algn="just">
              <a:lnSpc>
                <a:spcPct val="90000"/>
              </a:lnSpc>
              <a:buFont typeface="Wingdings" panose="05000000000000000000" pitchFamily="2" charset="2"/>
              <a:buChar char="Ø"/>
              <a:defRPr/>
            </a:pPr>
            <a:r>
              <a:rPr lang="he-IL" sz="2400" b="1" dirty="0" smtClean="0"/>
              <a:t>בית המשפט: </a:t>
            </a:r>
            <a:r>
              <a:rPr lang="he-IL" sz="2400" dirty="0" smtClean="0"/>
              <a:t>בנסיבות אלו נכון לעכב את גילוי המסמכים שבידי המשיב עד להשלמת גילוי המסמכים והנתונים שדרש המשיב (ניתן צו תוך 60 יום).</a:t>
            </a:r>
          </a:p>
          <a:p>
            <a:pPr marL="0" indent="0" algn="just">
              <a:lnSpc>
                <a:spcPct val="90000"/>
              </a:lnSpc>
              <a:buFont typeface="Arial" pitchFamily="34" charset="0"/>
              <a:buNone/>
              <a:defRPr/>
            </a:pPr>
            <a:r>
              <a:rPr lang="he-IL" sz="2400" dirty="0" smtClean="0"/>
              <a:t> </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92500"/>
          </a:bodyPr>
          <a:lstStyle/>
          <a:p>
            <a:pPr marL="0" indent="0" eaLnBrk="1" hangingPunct="1">
              <a:buFont typeface="Arial" pitchFamily="34" charset="0"/>
              <a:buNone/>
              <a:defRPr/>
            </a:pPr>
            <a:r>
              <a:rPr lang="he-IL" sz="2400" b="1" u="sng" dirty="0" smtClean="0"/>
              <a:t>הפרשים בין שומות שלב א' לשומות שלב ב':</a:t>
            </a:r>
          </a:p>
          <a:p>
            <a:pPr marL="0" indent="0" eaLnBrk="1" hangingPunct="1">
              <a:buFont typeface="Arial" pitchFamily="34" charset="0"/>
              <a:buNone/>
              <a:defRPr/>
            </a:pPr>
            <a:r>
              <a:rPr lang="he-IL" sz="2200" b="1" u="sng" dirty="0" smtClean="0"/>
              <a:t>עניין </a:t>
            </a:r>
            <a:r>
              <a:rPr lang="he-IL" sz="2200" b="1" u="sng" dirty="0" err="1" smtClean="0"/>
              <a:t>עותמאן</a:t>
            </a:r>
            <a:r>
              <a:rPr lang="he-IL" sz="2200" b="1" u="sng" dirty="0" smtClean="0"/>
              <a:t> (</a:t>
            </a:r>
            <a:r>
              <a:rPr lang="he-IL" sz="2400" dirty="0"/>
              <a:t>ע"מ 8602-12-08 + ע"מ </a:t>
            </a:r>
            <a:r>
              <a:rPr lang="he-IL" sz="2400" dirty="0" smtClean="0"/>
              <a:t>10199-02-09) – 2011</a:t>
            </a:r>
          </a:p>
          <a:p>
            <a:pPr marL="0" indent="0" eaLnBrk="1" hangingPunct="1">
              <a:buFont typeface="Arial" pitchFamily="34" charset="0"/>
              <a:buNone/>
              <a:defRPr/>
            </a:pPr>
            <a:r>
              <a:rPr lang="he-IL" sz="2400" b="1" u="sng" dirty="0" smtClean="0"/>
              <a:t>רקע עובדתי :</a:t>
            </a:r>
          </a:p>
          <a:p>
            <a:pPr marL="0" indent="0" eaLnBrk="1" hangingPunct="1">
              <a:buFont typeface="Arial" pitchFamily="34" charset="0"/>
              <a:buNone/>
              <a:defRPr/>
            </a:pPr>
            <a:r>
              <a:rPr lang="he-IL" sz="2400" dirty="0" smtClean="0"/>
              <a:t>למערער, שספריו נפסלו, הוצעה פשרה לפיה ישלם סכום מס של 200,000 ש"ח בגין הפרשי ההון הבלתי מוסברים שנמצאו. המערער סירב, נערך דיון בשלב ב' ובו טען המשיב כי בדק את נכסי המערער לעומק וביסודיות ולכן העמיד את השומה על סכום העולה על 2,000,000 ש"ח. </a:t>
            </a:r>
          </a:p>
          <a:p>
            <a:pPr marL="0" indent="0" eaLnBrk="1" hangingPunct="1">
              <a:buFont typeface="Arial" pitchFamily="34" charset="0"/>
              <a:buNone/>
              <a:defRPr/>
            </a:pPr>
            <a:r>
              <a:rPr lang="he-IL" sz="2400" dirty="0" smtClean="0"/>
              <a:t>בית המשפט:</a:t>
            </a:r>
          </a:p>
          <a:p>
            <a:pPr marL="0" indent="0" eaLnBrk="1" hangingPunct="1">
              <a:buFont typeface="Arial" pitchFamily="34" charset="0"/>
              <a:buNone/>
              <a:defRPr/>
            </a:pPr>
            <a:r>
              <a:rPr lang="he-IL" sz="2400" b="1" dirty="0"/>
              <a:t>"התנהלות לפיה עולה הצעה בשלב א' של הדיונים על ידי רשות מס הנמוכה באופן משמעותי מן השומה המוצאת בשלב ב' של ההליך </a:t>
            </a:r>
            <a:r>
              <a:rPr lang="he-IL" sz="2400" b="1" dirty="0" err="1"/>
              <a:t>השומתי</a:t>
            </a:r>
            <a:r>
              <a:rPr lang="he-IL" sz="2400" b="1" dirty="0"/>
              <a:t>, אינה ראויה, ובמידה רבה מבססת טענה כי התנהלות של אותה רשות, אינה רצינית... עדיין יש לעמוד על פער סביר בין שני השלבים".</a:t>
            </a:r>
            <a:endParaRPr lang="en-US" sz="2400" b="1" dirty="0"/>
          </a:p>
          <a:p>
            <a:pPr marL="0" indent="0" eaLnBrk="1" hangingPunct="1">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הפרשים בין שומות שלב א' לשומות שלב ב':</a:t>
            </a:r>
          </a:p>
          <a:p>
            <a:pPr marL="0" indent="0" eaLnBrk="1" hangingPunct="1">
              <a:buFont typeface="Arial" pitchFamily="34" charset="0"/>
              <a:buNone/>
              <a:defRPr/>
            </a:pPr>
            <a:r>
              <a:rPr lang="he-IL" sz="2200" b="1" u="sng" dirty="0" smtClean="0"/>
              <a:t>עניין </a:t>
            </a:r>
            <a:r>
              <a:rPr lang="he-IL" sz="2200" b="1" u="sng" dirty="0" err="1" smtClean="0"/>
              <a:t>עותמאן</a:t>
            </a:r>
            <a:r>
              <a:rPr lang="he-IL" sz="2200" b="1" u="sng" dirty="0" smtClean="0"/>
              <a:t> (</a:t>
            </a:r>
            <a:r>
              <a:rPr lang="he-IL" sz="2400" dirty="0"/>
              <a:t>ע"מ 8602-12-08 + ע"מ </a:t>
            </a:r>
            <a:r>
              <a:rPr lang="he-IL" sz="2400" dirty="0" smtClean="0"/>
              <a:t>10199-02-09) – 2011</a:t>
            </a:r>
          </a:p>
          <a:p>
            <a:pPr>
              <a:defRPr/>
            </a:pPr>
            <a:r>
              <a:rPr lang="he-IL" sz="2400" b="1" dirty="0"/>
              <a:t>"כאשר מדובר בפער משמעותי, צריכה הרשות לתת הסברים מפורטים לקיומו של פער כאמור. ועוד, גם אם התגלו ראיות נוספות, על המשיב לפרט מתי נתגלו וכן, בין היתר, לנמק, מדוע לא ניתן היה לעשות שימוש באותן ראיות כבר בשלב א' של ההתדיינות.</a:t>
            </a:r>
            <a:endParaRPr lang="en-US" sz="2400" b="1" dirty="0"/>
          </a:p>
          <a:p>
            <a:pPr>
              <a:defRPr/>
            </a:pPr>
            <a:r>
              <a:rPr lang="he-IL" sz="2400" b="1" u="sng" dirty="0"/>
              <a:t>אם קיימת "מדיניות" - והדבר לא הוכח - של העלאת הצעה נמוכה להסדר בשלב א', ללא ביסוס ומבלי שבאותו שלב נעשתה בדיקת נתונים נדרשת, ובשלב ב' ישנה "מדיניות" של הפרזה בשומה בצו, הרי שאין לקבלה</a:t>
            </a:r>
            <a:r>
              <a:rPr lang="he-IL" sz="2400" b="1" dirty="0" smtClean="0"/>
              <a:t>."</a:t>
            </a:r>
          </a:p>
          <a:p>
            <a:pPr>
              <a:defRPr/>
            </a:pPr>
            <a:r>
              <a:rPr lang="he-IL" sz="2400" dirty="0" smtClean="0"/>
              <a:t>ראו גם </a:t>
            </a:r>
            <a:r>
              <a:rPr lang="he-IL" sz="2400" dirty="0" err="1" smtClean="0"/>
              <a:t>עמ"ה</a:t>
            </a:r>
            <a:r>
              <a:rPr lang="he-IL" sz="2400" dirty="0" smtClean="0"/>
              <a:t> </a:t>
            </a:r>
            <a:r>
              <a:rPr lang="he-IL" sz="2400" dirty="0"/>
              <a:t>187/00 </a:t>
            </a:r>
            <a:r>
              <a:rPr lang="he-IL" sz="2400" b="1" dirty="0"/>
              <a:t>בשיר </a:t>
            </a:r>
            <a:r>
              <a:rPr lang="he-IL" sz="2400" b="1" dirty="0" err="1"/>
              <a:t>נבהאן</a:t>
            </a:r>
            <a:r>
              <a:rPr lang="he-IL" sz="2400" b="1" dirty="0"/>
              <a:t> </a:t>
            </a:r>
            <a:r>
              <a:rPr lang="he-IL" sz="2400" b="1" dirty="0" err="1" smtClean="0"/>
              <a:t>שחאדה</a:t>
            </a:r>
            <a:r>
              <a:rPr lang="he-IL" sz="2400" b="1" dirty="0" smtClean="0"/>
              <a:t>. </a:t>
            </a:r>
            <a:endParaRPr lang="en-US" sz="2400" b="1" dirty="0"/>
          </a:p>
          <a:p>
            <a:pPr marL="0" indent="0" eaLnBrk="1" hangingPunct="1">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200" b="1" u="sng" dirty="0" smtClean="0"/>
              <a:t>נקודות למחשבה (חשיבות ההליך המנהלי):</a:t>
            </a:r>
          </a:p>
          <a:p>
            <a:pPr algn="just">
              <a:lnSpc>
                <a:spcPct val="90000"/>
              </a:lnSpc>
              <a:defRPr/>
            </a:pPr>
            <a:r>
              <a:rPr lang="he-IL" sz="2400" dirty="0"/>
              <a:t>טרם הגשת ההשגה יש לעשות בחינה מדוקדקת של כל עובדות </a:t>
            </a:r>
            <a:r>
              <a:rPr lang="he-IL" sz="2400" dirty="0" smtClean="0"/>
              <a:t>המקרה</a:t>
            </a:r>
            <a:r>
              <a:rPr lang="en-US" sz="2400" dirty="0" smtClean="0"/>
              <a:t>;</a:t>
            </a:r>
          </a:p>
          <a:p>
            <a:pPr algn="just">
              <a:lnSpc>
                <a:spcPct val="90000"/>
              </a:lnSpc>
              <a:defRPr/>
            </a:pPr>
            <a:r>
              <a:rPr lang="he-IL" sz="2400" dirty="0"/>
              <a:t>אין להסתפק ברשימת המסמכים המבוקשת על ידי פקיד </a:t>
            </a:r>
            <a:r>
              <a:rPr lang="he-IL" sz="2400" dirty="0" smtClean="0"/>
              <a:t>המס</a:t>
            </a:r>
            <a:r>
              <a:rPr lang="en-US" sz="2400" dirty="0" smtClean="0"/>
              <a:t>;</a:t>
            </a:r>
            <a:endParaRPr lang="he-IL" sz="2400" dirty="0" smtClean="0"/>
          </a:p>
          <a:p>
            <a:pPr algn="just">
              <a:lnSpc>
                <a:spcPct val="90000"/>
              </a:lnSpc>
              <a:defRPr/>
            </a:pPr>
            <a:r>
              <a:rPr lang="he-IL" sz="2400" dirty="0" smtClean="0"/>
              <a:t>ביסוס התשתית העובדתית – מסמכים, עדים פוטנציאלים, תכתובות עם רשות המסים.</a:t>
            </a:r>
            <a:endParaRPr lang="en-US" sz="2400" dirty="0" smtClean="0"/>
          </a:p>
          <a:p>
            <a:pPr algn="just">
              <a:lnSpc>
                <a:spcPct val="90000"/>
              </a:lnSpc>
              <a:defRPr/>
            </a:pPr>
            <a:r>
              <a:rPr lang="he-IL" sz="2400" dirty="0" smtClean="0"/>
              <a:t>בניית </a:t>
            </a:r>
            <a:r>
              <a:rPr lang="he-IL" sz="2400" dirty="0"/>
              <a:t>שלד משפטי ראוי לנימוקי ההשגה, אשר יהווה את </a:t>
            </a:r>
            <a:r>
              <a:rPr lang="he-IL" sz="2400" dirty="0" smtClean="0"/>
              <a:t>התשתית של </a:t>
            </a:r>
            <a:r>
              <a:rPr lang="he-IL" sz="2400" dirty="0"/>
              <a:t>הערעור המשפטי </a:t>
            </a:r>
            <a:r>
              <a:rPr lang="he-IL" sz="2400" dirty="0" smtClean="0"/>
              <a:t>(התייעצות בעו"ד מיסים)</a:t>
            </a:r>
            <a:r>
              <a:rPr lang="en-US" sz="2400" dirty="0" smtClean="0"/>
              <a:t>;</a:t>
            </a:r>
          </a:p>
          <a:p>
            <a:pPr algn="just">
              <a:lnSpc>
                <a:spcPct val="90000"/>
              </a:lnSpc>
              <a:defRPr/>
            </a:pPr>
            <a:r>
              <a:rPr lang="he-IL" sz="2400" dirty="0" smtClean="0"/>
              <a:t>ביצוע הליך יזום של גילוי </a:t>
            </a:r>
            <a:r>
              <a:rPr lang="he-IL" sz="2400" dirty="0"/>
              <a:t>מסמכים </a:t>
            </a:r>
            <a:r>
              <a:rPr lang="he-IL" sz="2400" dirty="0" smtClean="0"/>
              <a:t>כבר בשלב ההשגה (בהתאם </a:t>
            </a:r>
            <a:r>
              <a:rPr lang="he-IL" sz="2400" dirty="0"/>
              <a:t>להלכת בית המשפט העליון בעניין</a:t>
            </a:r>
            <a:r>
              <a:rPr lang="he-IL" sz="2400" b="1" dirty="0"/>
              <a:t> </a:t>
            </a:r>
            <a:r>
              <a:rPr lang="he-IL" sz="2400" b="1" dirty="0" err="1"/>
              <a:t>ד.נ.ד</a:t>
            </a:r>
            <a:r>
              <a:rPr lang="he-IL" sz="2400" dirty="0"/>
              <a:t> (רע"א 291/99</a:t>
            </a:r>
            <a:r>
              <a:rPr lang="he-IL" sz="2400" dirty="0" smtClean="0"/>
              <a:t>)).</a:t>
            </a:r>
          </a:p>
          <a:p>
            <a:pPr algn="just">
              <a:lnSpc>
                <a:spcPct val="90000"/>
              </a:lnSpc>
              <a:defRPr/>
            </a:pPr>
            <a:r>
              <a:rPr lang="he-IL" sz="2400" dirty="0" smtClean="0"/>
              <a:t>הכנה והגשה של השגות מנומקות הן במישור העובדתי והן במישור המשפטי.</a:t>
            </a:r>
            <a:endParaRPr lang="he-IL" sz="22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857250"/>
          </a:xfrm>
        </p:spPr>
        <p:txBody>
          <a:bodyPr/>
          <a:lstStyle/>
          <a:p>
            <a:pPr marL="457200" indent="-457200" eaLnBrk="1" hangingPunct="1"/>
            <a:r>
              <a:rPr lang="he-IL" altLang="he-IL" smtClean="0"/>
              <a:t>פסילת ספרים</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שינוי בנטל הראיה</a:t>
            </a:r>
          </a:p>
          <a:p>
            <a:pPr eaLnBrk="1" hangingPunct="1">
              <a:defRPr/>
            </a:pPr>
            <a:r>
              <a:rPr lang="he-IL" sz="2200" b="1" dirty="0" smtClean="0"/>
              <a:t>סעיף 155 לפקודה – </a:t>
            </a:r>
            <a:r>
              <a:rPr lang="he-IL" sz="2400" dirty="0" smtClean="0"/>
              <a:t>"</a:t>
            </a:r>
            <a:r>
              <a:rPr lang="he-IL" sz="2400" dirty="0"/>
              <a:t>חובת הראיה כי השומה היא מופרזת תהיה על המערער; </a:t>
            </a:r>
            <a:r>
              <a:rPr lang="he-IL" sz="2400" u="sng" dirty="0"/>
              <a:t>אולם אם המערער ניהל פנקסים קבילים</a:t>
            </a:r>
            <a:r>
              <a:rPr lang="he-IL" sz="2400" dirty="0"/>
              <a:t>, ובערעור על פי סעיף 130(ח) כאשר פנקסי החשבונות בוקרו על ידי רואה חשבון וחוות דעתו על הדו"חות הכספיים על פיהם </a:t>
            </a:r>
            <a:r>
              <a:rPr lang="he-IL" sz="2400" dirty="0" err="1"/>
              <a:t>היתה</a:t>
            </a:r>
            <a:r>
              <a:rPr lang="he-IL" sz="2400" dirty="0"/>
              <a:t> ללא הסתייגות או בהסתייגות שלדעת בית המשפט אין לה נפקות </a:t>
            </a:r>
            <a:r>
              <a:rPr lang="he-IL" sz="2400" dirty="0" err="1"/>
              <a:t>לענין</a:t>
            </a:r>
            <a:r>
              <a:rPr lang="he-IL" sz="2400" dirty="0"/>
              <a:t> קבילות הפנקסים, </a:t>
            </a:r>
            <a:r>
              <a:rPr lang="he-IL" sz="2400" u="sng" dirty="0"/>
              <a:t>חייבים פקיד השומה או המנהל, לפי </a:t>
            </a:r>
            <a:r>
              <a:rPr lang="he-IL" sz="2400" u="sng" dirty="0" err="1"/>
              <a:t>הענין</a:t>
            </a:r>
            <a:r>
              <a:rPr lang="he-IL" sz="2400" u="sng" dirty="0"/>
              <a:t>, להצדיק את החלטתם</a:t>
            </a:r>
            <a:r>
              <a:rPr lang="he-IL" sz="2400" u="sng" dirty="0" smtClean="0"/>
              <a:t>."</a:t>
            </a:r>
          </a:p>
          <a:p>
            <a:pPr eaLnBrk="1" hangingPunct="1">
              <a:defRPr/>
            </a:pPr>
            <a:r>
              <a:rPr lang="he-IL" sz="2400" b="1" dirty="0" smtClean="0"/>
              <a:t>תקנה 10 לתקנות הערעור – "</a:t>
            </a:r>
            <a:r>
              <a:rPr lang="he-IL" sz="2400" dirty="0"/>
              <a:t>מקום שהמשיב חייב, על פי הפקודה, להצדיק את השומה, חייב הוא להתחיל בהבאת ראיותיו; בכל מקרה אחר חייב המערער להתחיל בהבאת ראיותיו</a:t>
            </a:r>
            <a:r>
              <a:rPr lang="he-IL" sz="2400" b="1" dirty="0"/>
              <a:t>."</a:t>
            </a:r>
            <a:endParaRPr lang="en-US" sz="2400" b="1" dirty="0"/>
          </a:p>
          <a:p>
            <a:pPr eaLnBrk="1" hangingPunct="1">
              <a:defRPr/>
            </a:pPr>
            <a:endParaRPr lang="he-IL" sz="22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857250"/>
          </a:xfrm>
        </p:spPr>
        <p:txBody>
          <a:bodyPr/>
          <a:lstStyle/>
          <a:p>
            <a:pPr marL="457200" indent="-457200" eaLnBrk="1" hangingPunct="1"/>
            <a:r>
              <a:rPr lang="he-IL" altLang="he-IL" smtClean="0"/>
              <a:t>פסילת ספרים</a:t>
            </a:r>
          </a:p>
        </p:txBody>
      </p:sp>
      <p:sp>
        <p:nvSpPr>
          <p:cNvPr id="37891" name="Content Placeholder 2"/>
          <p:cNvSpPr>
            <a:spLocks noGrp="1"/>
          </p:cNvSpPr>
          <p:nvPr>
            <p:ph idx="1"/>
          </p:nvPr>
        </p:nvSpPr>
        <p:spPr>
          <a:xfrm>
            <a:off x="468313" y="981075"/>
            <a:ext cx="8229600" cy="5000625"/>
          </a:xfrm>
        </p:spPr>
        <p:txBody>
          <a:bodyPr>
            <a:normAutofit fontScale="92500"/>
          </a:bodyPr>
          <a:lstStyle/>
          <a:p>
            <a:pPr marL="0" indent="0" eaLnBrk="1" hangingPunct="1">
              <a:buFont typeface="Arial" pitchFamily="34" charset="0"/>
              <a:buNone/>
              <a:defRPr/>
            </a:pPr>
            <a:r>
              <a:rPr lang="he-IL" sz="2800" b="1" u="sng" dirty="0" smtClean="0"/>
              <a:t>שינוי בנטל הראיה</a:t>
            </a:r>
          </a:p>
          <a:p>
            <a:pPr marL="457200" lvl="1" indent="0">
              <a:buFont typeface="Arial" pitchFamily="34" charset="0"/>
              <a:buNone/>
              <a:defRPr/>
            </a:pPr>
            <a:r>
              <a:rPr lang="he-IL" b="1" dirty="0" smtClean="0">
                <a:effectLst>
                  <a:outerShdw sx="0" sy="0">
                    <a:srgbClr val="000000"/>
                  </a:outerShdw>
                </a:effectLst>
              </a:rPr>
              <a:t>בעניין </a:t>
            </a:r>
            <a:r>
              <a:rPr lang="he-IL" b="1" dirty="0" err="1" smtClean="0">
                <a:effectLst>
                  <a:outerShdw sx="0" sy="0">
                    <a:srgbClr val="000000"/>
                  </a:outerShdw>
                </a:effectLst>
              </a:rPr>
              <a:t>מקלאדה</a:t>
            </a:r>
            <a:r>
              <a:rPr lang="he-IL" b="1" dirty="0" smtClean="0">
                <a:effectLst>
                  <a:outerShdw sx="0" sy="0">
                    <a:srgbClr val="000000"/>
                  </a:outerShdw>
                </a:effectLst>
              </a:rPr>
              <a:t> סלאח (ועדה לקבילות פנקסים), </a:t>
            </a:r>
            <a:r>
              <a:rPr lang="he-IL" dirty="0" smtClean="0">
                <a:effectLst>
                  <a:outerShdw sx="0" sy="0">
                    <a:srgbClr val="000000"/>
                  </a:outerShdw>
                </a:effectLst>
              </a:rPr>
              <a:t>נקבע, כדלקמן:</a:t>
            </a:r>
            <a:endParaRPr lang="en-US" sz="2400" dirty="0" smtClean="0">
              <a:effectLst>
                <a:outerShdw sx="0" sy="0">
                  <a:srgbClr val="000000"/>
                </a:outerShdw>
              </a:effectLst>
            </a:endParaRPr>
          </a:p>
          <a:p>
            <a:pPr>
              <a:defRPr/>
            </a:pPr>
            <a:r>
              <a:rPr lang="he-IL" b="1" dirty="0" smtClean="0"/>
              <a:t>"</a:t>
            </a:r>
            <a:r>
              <a:rPr lang="he-IL" sz="2600" b="1" dirty="0"/>
              <a:t>בא כוח המשיב בהופיעו בפני הוועדה יצר את הרושם כי ציפיותיו מהוועדה הינם שתשמש לו </a:t>
            </a:r>
            <a:r>
              <a:rPr lang="he-IL" sz="2600" b="1" u="sng" dirty="0"/>
              <a:t>חותמת גומי וכמעין אוטומט להנפקת פסילת ספרים</a:t>
            </a:r>
            <a:r>
              <a:rPr lang="he-IL" sz="2600" b="1" u="sng" dirty="0" smtClean="0"/>
              <a:t>... </a:t>
            </a:r>
            <a:r>
              <a:rPr lang="he-IL" sz="2600" b="1" dirty="0" smtClean="0"/>
              <a:t> </a:t>
            </a:r>
            <a:r>
              <a:rPr lang="he-IL" sz="2600" b="1" dirty="0"/>
              <a:t>זאת ועוד, בא כוח המשיב גילה דעתו בדיון, כי פסילת הספרים נחוצה לו רק כדי להעביר את נטל הראיה בשומה לפי סעיף 77 שכבר הפיק, על שכם העורר... </a:t>
            </a:r>
            <a:r>
              <a:rPr lang="he-IL" sz="2600" b="1" dirty="0" smtClean="0"/>
              <a:t>ע"י </a:t>
            </a:r>
            <a:r>
              <a:rPr lang="he-IL" sz="2600" b="1" dirty="0"/>
              <a:t>פסילה ללא מאמץ, באבחת גליוטינה אחת רוצה לקבל המשיב הכרעה מראש ב"נוק-אאוט", ולהפיק בנחת כל שומה שירצה בה כשידיו של העורר כפותות בסך של ספרים פסולים".</a:t>
            </a:r>
            <a:endParaRPr lang="en-US" sz="2600" b="1" dirty="0"/>
          </a:p>
          <a:p>
            <a:pPr>
              <a:defRPr/>
            </a:pPr>
            <a:r>
              <a:rPr lang="he-IL" sz="2600" b="1" dirty="0" smtClean="0"/>
              <a:t> </a:t>
            </a:r>
            <a:endParaRPr lang="en-US" sz="26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0"/>
            <a:ext cx="8229600" cy="857250"/>
          </a:xfrm>
        </p:spPr>
        <p:txBody>
          <a:bodyPr/>
          <a:lstStyle/>
          <a:p>
            <a:pPr marL="457200" indent="-457200" eaLnBrk="1" hangingPunct="1"/>
            <a:r>
              <a:rPr lang="he-IL" altLang="he-IL" smtClean="0"/>
              <a:t>פסילת ספרים</a:t>
            </a:r>
          </a:p>
        </p:txBody>
      </p:sp>
      <p:sp>
        <p:nvSpPr>
          <p:cNvPr id="37891" name="Content Placeholder 2"/>
          <p:cNvSpPr>
            <a:spLocks noGrp="1"/>
          </p:cNvSpPr>
          <p:nvPr>
            <p:ph idx="1"/>
          </p:nvPr>
        </p:nvSpPr>
        <p:spPr>
          <a:xfrm>
            <a:off x="468313" y="981075"/>
            <a:ext cx="8229600" cy="5000625"/>
          </a:xfrm>
        </p:spPr>
        <p:txBody>
          <a:bodyPr>
            <a:normAutofit fontScale="70000" lnSpcReduction="20000"/>
          </a:bodyPr>
          <a:lstStyle/>
          <a:p>
            <a:pPr marL="0" indent="0" eaLnBrk="1" hangingPunct="1">
              <a:buFont typeface="Arial" pitchFamily="34" charset="0"/>
              <a:buNone/>
              <a:defRPr/>
            </a:pPr>
            <a:r>
              <a:rPr lang="he-IL" sz="3400" b="1" u="sng" dirty="0" smtClean="0"/>
              <a:t>חשיבות הודעת הפסילה:</a:t>
            </a:r>
          </a:p>
          <a:p>
            <a:pPr marL="0" indent="0" eaLnBrk="1" hangingPunct="1">
              <a:buFont typeface="Arial" pitchFamily="34" charset="0"/>
              <a:buNone/>
              <a:defRPr/>
            </a:pPr>
            <a:r>
              <a:rPr lang="he-IL" dirty="0" smtClean="0">
                <a:effectLst>
                  <a:outerShdw sx="0" sy="0">
                    <a:srgbClr val="000000"/>
                  </a:outerShdw>
                </a:effectLst>
              </a:rPr>
              <a:t>סעיף </a:t>
            </a:r>
            <a:r>
              <a:rPr lang="he-IL" dirty="0">
                <a:effectLst>
                  <a:outerShdw sx="0" sy="0">
                    <a:srgbClr val="000000"/>
                  </a:outerShdw>
                </a:effectLst>
              </a:rPr>
              <a:t>130(ג) לפקודה </a:t>
            </a:r>
            <a:r>
              <a:rPr lang="he-IL" u="sng" dirty="0">
                <a:effectLst>
                  <a:outerShdw sx="0" sy="0">
                    <a:srgbClr val="000000"/>
                  </a:outerShdw>
                </a:effectLst>
              </a:rPr>
              <a:t>מחייב</a:t>
            </a:r>
            <a:r>
              <a:rPr lang="he-IL" dirty="0">
                <a:effectLst>
                  <a:outerShdw sx="0" sy="0">
                    <a:srgbClr val="000000"/>
                  </a:outerShdw>
                </a:effectLst>
              </a:rPr>
              <a:t> את פקיד השומה לשלוח "הודעת פסילה", במידה והחליט לפסול את ספריו של הנישום, ובלשון הסעיף:</a:t>
            </a:r>
            <a:endParaRPr lang="en-US" sz="2400" dirty="0">
              <a:effectLst>
                <a:outerShdw sx="0" sy="0">
                  <a:srgbClr val="000000"/>
                </a:outerShdw>
              </a:effectLst>
            </a:endParaRPr>
          </a:p>
          <a:p>
            <a:pPr>
              <a:defRPr/>
            </a:pPr>
            <a:r>
              <a:rPr lang="he-IL" b="1" dirty="0"/>
              <a:t>"סירב פקיד השומה לקבל חשבונות כאמור בסעיף קטן (ב), או פסל פנקסי חשבונות בשל ליקויים כאמור שנמצאו בהם - ישלח לנישום או למוסד הודעה על כך ויפרט בה את נימוקי החלטתו</a:t>
            </a:r>
            <a:r>
              <a:rPr lang="he-IL" b="1" dirty="0" smtClean="0"/>
              <a:t>."</a:t>
            </a:r>
          </a:p>
          <a:p>
            <a:pPr marL="0" indent="0">
              <a:buFont typeface="Arial" pitchFamily="34" charset="0"/>
              <a:buNone/>
              <a:defRPr/>
            </a:pPr>
            <a:r>
              <a:rPr lang="he-IL" b="1" dirty="0" smtClean="0"/>
              <a:t>סעיף 145ב(ב) לפקודה:</a:t>
            </a:r>
          </a:p>
          <a:p>
            <a:pPr>
              <a:defRPr/>
            </a:pPr>
            <a:r>
              <a:rPr lang="he-IL" b="1" dirty="0" smtClean="0"/>
              <a:t>"נישום החייב בניהול סרט קופה רושמת על פי הוראות המנהל מכוח סעיף 130 ולא ניהלו, יראו את פנקסיו כבלתי קבילים"</a:t>
            </a:r>
          </a:p>
          <a:p>
            <a:pPr>
              <a:defRPr/>
            </a:pPr>
            <a:endParaRPr lang="en-US" b="1" dirty="0"/>
          </a:p>
          <a:p>
            <a:pPr marL="0" indent="0" eaLnBrk="1" hangingPunct="1">
              <a:buFont typeface="Arial" pitchFamily="34" charset="0"/>
              <a:buNone/>
              <a:defRPr/>
            </a:pPr>
            <a:endParaRPr lang="he-IL" sz="2800" b="1" u="sng" dirty="0" smtClean="0"/>
          </a:p>
          <a:p>
            <a:pPr marL="457200" lvl="1" indent="0">
              <a:buFont typeface="Arial" pitchFamily="34" charset="0"/>
              <a:buNone/>
              <a:defRPr/>
            </a:pPr>
            <a:r>
              <a:rPr lang="he-IL" b="1" dirty="0" smtClean="0">
                <a:effectLst>
                  <a:outerShdw sx="0" sy="0">
                    <a:srgbClr val="000000"/>
                  </a:outerShdw>
                </a:effectLst>
              </a:rPr>
              <a:t> </a:t>
            </a:r>
            <a:endParaRPr lang="en-US" sz="26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857250"/>
          </a:xfrm>
        </p:spPr>
        <p:txBody>
          <a:bodyPr/>
          <a:lstStyle/>
          <a:p>
            <a:pPr marL="457200" indent="-457200" eaLnBrk="1" hangingPunct="1"/>
            <a:r>
              <a:rPr lang="he-IL" altLang="he-IL" smtClean="0"/>
              <a:t>פסילת ספרים</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דרכי פעולה:</a:t>
            </a:r>
            <a:r>
              <a:rPr lang="he-IL" dirty="0" smtClean="0">
                <a:effectLst>
                  <a:outerShdw sx="0" sy="0">
                    <a:srgbClr val="000000"/>
                  </a:outerShdw>
                </a:effectLst>
              </a:rPr>
              <a:t> </a:t>
            </a:r>
            <a:endParaRPr lang="en-US" sz="2400" dirty="0" smtClean="0">
              <a:effectLst>
                <a:outerShdw sx="0" sy="0">
                  <a:srgbClr val="000000"/>
                </a:outerShdw>
              </a:effectLst>
            </a:endParaRPr>
          </a:p>
          <a:p>
            <a:pPr>
              <a:defRPr/>
            </a:pPr>
            <a:r>
              <a:rPr lang="he-IL" sz="2200" b="1" dirty="0" smtClean="0"/>
              <a:t>דגש על פסילת ספרים.</a:t>
            </a:r>
          </a:p>
          <a:p>
            <a:pPr>
              <a:defRPr/>
            </a:pPr>
            <a:r>
              <a:rPr lang="he-IL" sz="2200" b="1" dirty="0" smtClean="0"/>
              <a:t>עקרון המהותיות  - סטייה מהותית. </a:t>
            </a:r>
          </a:p>
          <a:p>
            <a:pPr>
              <a:defRPr/>
            </a:pPr>
            <a:r>
              <a:rPr lang="he-IL" sz="2200" b="1" dirty="0" smtClean="0"/>
              <a:t>הגשת ערעור כולל.  </a:t>
            </a:r>
          </a:p>
          <a:p>
            <a:pPr>
              <a:defRPr/>
            </a:pPr>
            <a:endParaRPr lang="en-US" b="1" dirty="0"/>
          </a:p>
          <a:p>
            <a:pPr marL="0" indent="0" eaLnBrk="1" hangingPunct="1">
              <a:buFont typeface="Arial" pitchFamily="34" charset="0"/>
              <a:buNone/>
              <a:defRPr/>
            </a:pPr>
            <a:endParaRPr lang="he-IL" sz="2800" b="1" u="sng" dirty="0" smtClean="0"/>
          </a:p>
          <a:p>
            <a:pPr marL="457200" lvl="1" indent="0">
              <a:buFont typeface="Arial" pitchFamily="34" charset="0"/>
              <a:buNone/>
              <a:defRPr/>
            </a:pPr>
            <a:r>
              <a:rPr lang="he-IL" b="1" dirty="0" smtClean="0">
                <a:effectLst>
                  <a:outerShdw sx="0" sy="0">
                    <a:srgbClr val="000000"/>
                  </a:outerShdw>
                </a:effectLst>
              </a:rPr>
              <a:t> </a:t>
            </a:r>
            <a:endParaRPr lang="en-US" sz="2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smtClean="0"/>
              <a:t> שלבי ההליך המנהלי</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200" b="1" u="sng" dirty="0" smtClean="0"/>
              <a:t>רקע </a:t>
            </a:r>
          </a:p>
          <a:p>
            <a:pPr algn="just">
              <a:defRPr/>
            </a:pPr>
            <a:r>
              <a:rPr lang="he-IL" sz="2200" dirty="0" smtClean="0"/>
              <a:t>שלב א': שומה עצמית + ביקורת על שומה עצמית (סעיף 145(א) לפקודה, סעיף 74 לחוק מע"מ).</a:t>
            </a:r>
          </a:p>
          <a:p>
            <a:pPr algn="just">
              <a:defRPr/>
            </a:pPr>
            <a:r>
              <a:rPr lang="he-IL" sz="2200" dirty="0" smtClean="0"/>
              <a:t>סעיף 150(א) לפקודת מס הכנסה (נוסח חדש), </a:t>
            </a:r>
            <a:r>
              <a:rPr lang="he-IL" sz="2200" dirty="0" err="1" smtClean="0"/>
              <a:t>השתכ"א</a:t>
            </a:r>
            <a:r>
              <a:rPr lang="he-IL" sz="2200" dirty="0" smtClean="0"/>
              <a:t>- 1961: </a:t>
            </a:r>
            <a:r>
              <a:rPr lang="he-IL" sz="2200" b="1" dirty="0" smtClean="0"/>
              <a:t>"היה אדם חולק על השומה, רשאי הוא לבקש מאת פקיד השומה, בהודעת השגה, בכתב, לחזור ולעיין ולשנות את השומה</a:t>
            </a:r>
            <a:r>
              <a:rPr lang="en-US" sz="2200" b="1" dirty="0" smtClean="0"/>
              <a:t>;</a:t>
            </a:r>
            <a:r>
              <a:rPr lang="he-IL" sz="2200" b="1" dirty="0" smtClean="0"/>
              <a:t> בקשה כאמור תפרש בדיוק את הנימוקים להשגה על השומה...". </a:t>
            </a:r>
          </a:p>
          <a:p>
            <a:pPr algn="just">
              <a:defRPr/>
            </a:pPr>
            <a:r>
              <a:rPr lang="he-IL" sz="2200" dirty="0" smtClean="0"/>
              <a:t>סעיף 82(א) לחוק מס ערך מוסף, </a:t>
            </a:r>
            <a:r>
              <a:rPr lang="he-IL" sz="2200" dirty="0" err="1" smtClean="0"/>
              <a:t>התשל"ו</a:t>
            </a:r>
            <a:r>
              <a:rPr lang="he-IL" sz="2200" dirty="0" smtClean="0"/>
              <a:t>- 1975</a:t>
            </a:r>
          </a:p>
          <a:p>
            <a:pPr algn="just">
              <a:defRPr/>
            </a:pPr>
            <a:r>
              <a:rPr lang="he-IL" sz="2200" dirty="0" smtClean="0"/>
              <a:t>סעיף 87(א) לחוק מיסוי מקרקעין (שבח ורכישה), </a:t>
            </a:r>
            <a:r>
              <a:rPr lang="he-IL" sz="2200" dirty="0" err="1" smtClean="0"/>
              <a:t>התשכ"ג</a:t>
            </a:r>
            <a:r>
              <a:rPr lang="he-IL" sz="2200" dirty="0" smtClean="0"/>
              <a:t>- 1963.</a:t>
            </a:r>
          </a:p>
          <a:p>
            <a:pPr algn="just">
              <a:defRPr/>
            </a:pPr>
            <a:r>
              <a:rPr lang="he-IL" sz="2200" dirty="0" smtClean="0"/>
              <a:t>שלב ב': הדיון בהשגה - סעיפים 150א/151 לפקודה. סעיף 82 לחוק מע"מ.</a:t>
            </a:r>
          </a:p>
          <a:p>
            <a:pPr marL="0" indent="0" algn="just">
              <a:buFont typeface="Arial" charset="0"/>
              <a:buNone/>
              <a:defRPr/>
            </a:pPr>
            <a:endParaRPr lang="he-IL" sz="2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0"/>
            <a:ext cx="8229600" cy="857250"/>
          </a:xfrm>
        </p:spPr>
        <p:txBody>
          <a:bodyPr/>
          <a:lstStyle/>
          <a:p>
            <a:pPr marL="457200" indent="-457200" eaLnBrk="1" hangingPunct="1"/>
            <a:r>
              <a:rPr lang="he-IL" altLang="he-IL" smtClean="0"/>
              <a:t>שלבים בהליך המשפטי</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ערעורי מס הכנסה (בית משפט מחוזי)</a:t>
            </a:r>
          </a:p>
          <a:p>
            <a:pPr eaLnBrk="1" hangingPunct="1">
              <a:defRPr/>
            </a:pPr>
            <a:r>
              <a:rPr lang="he-IL" sz="2200" b="1" dirty="0" smtClean="0"/>
              <a:t>סעיף 153(א) לפקודה – </a:t>
            </a:r>
            <a:r>
              <a:rPr lang="he-IL" sz="2200" dirty="0" smtClean="0"/>
              <a:t>"מי שרואה עצמו מקופח על ידי החלטת פקיד השומה על פי סעיף 152(ב), רשאי לערער לפני בית המשפט המחוזי, </a:t>
            </a:r>
            <a:r>
              <a:rPr lang="he-IL" sz="2200" dirty="0" err="1" smtClean="0"/>
              <a:t>שבאיזור</a:t>
            </a:r>
            <a:r>
              <a:rPr lang="he-IL" sz="2200" dirty="0" smtClean="0"/>
              <a:t> שיפוטו פעל פקיד השומה".</a:t>
            </a:r>
            <a:endParaRPr lang="he-IL" sz="2200" dirty="0"/>
          </a:p>
          <a:p>
            <a:pPr eaLnBrk="1" hangingPunct="1">
              <a:defRPr/>
            </a:pPr>
            <a:r>
              <a:rPr lang="he-IL" sz="2200" b="1" dirty="0" smtClean="0"/>
              <a:t>תקנות בית המשפט (ערעורים בענייני מס הכנסה), </a:t>
            </a:r>
            <a:r>
              <a:rPr lang="he-IL" sz="2200" b="1" dirty="0" err="1" smtClean="0"/>
              <a:t>התשל"ט</a:t>
            </a:r>
            <a:r>
              <a:rPr lang="he-IL" sz="2200" b="1" dirty="0" smtClean="0"/>
              <a:t>- 1978</a:t>
            </a:r>
          </a:p>
          <a:p>
            <a:pPr algn="just">
              <a:lnSpc>
                <a:spcPct val="90000"/>
              </a:lnSpc>
              <a:buFont typeface="Wingdings" panose="05000000000000000000" pitchFamily="2" charset="2"/>
              <a:buChar char="Ø"/>
              <a:defRPr/>
            </a:pPr>
            <a:r>
              <a:rPr lang="he-IL" sz="2200" dirty="0" smtClean="0"/>
              <a:t>הודעת ערעור (תקנה 4) – דגש לציין גם פסילת ספרים.</a:t>
            </a:r>
          </a:p>
          <a:p>
            <a:pPr algn="just">
              <a:lnSpc>
                <a:spcPct val="90000"/>
              </a:lnSpc>
              <a:buFont typeface="Wingdings" panose="05000000000000000000" pitchFamily="2" charset="2"/>
              <a:buChar char="Ø"/>
              <a:defRPr/>
            </a:pPr>
            <a:r>
              <a:rPr lang="he-IL" sz="2200" dirty="0" smtClean="0"/>
              <a:t>הודעה בכתב המפרשת את נימוקי השומה (תקנה 5(א)).</a:t>
            </a:r>
          </a:p>
          <a:p>
            <a:pPr algn="just">
              <a:lnSpc>
                <a:spcPct val="90000"/>
              </a:lnSpc>
              <a:buFont typeface="Wingdings" panose="05000000000000000000" pitchFamily="2" charset="2"/>
              <a:buChar char="Ø"/>
              <a:defRPr/>
            </a:pPr>
            <a:r>
              <a:rPr lang="he-IL" sz="2200" dirty="0" smtClean="0"/>
              <a:t>הודעה בכתב המפרשת את נימוקי הערעור ( תקנה 5(ג)).</a:t>
            </a:r>
          </a:p>
          <a:p>
            <a:pPr algn="just">
              <a:lnSpc>
                <a:spcPct val="90000"/>
              </a:lnSpc>
              <a:defRPr/>
            </a:pPr>
            <a:r>
              <a:rPr lang="he-IL" sz="2200" b="1" dirty="0" smtClean="0"/>
              <a:t>קדם משפט - העלאת טענות מקדמיות: התיישנות, הרחבת חזית, גילוי מסמכים </a:t>
            </a:r>
            <a:r>
              <a:rPr lang="he-IL" sz="2200" b="1" dirty="0" err="1" smtClean="0"/>
              <a:t>וכו</a:t>
            </a:r>
            <a:r>
              <a:rPr lang="he-IL" sz="2200" b="1" dirty="0" smtClean="0"/>
              <a:t>'.</a:t>
            </a:r>
          </a:p>
          <a:p>
            <a:pPr algn="just">
              <a:lnSpc>
                <a:spcPct val="90000"/>
              </a:lnSpc>
              <a:defRPr/>
            </a:pPr>
            <a:r>
              <a:rPr lang="he-IL" sz="2200" b="1" dirty="0" smtClean="0"/>
              <a:t>הכנת תצהירים + הוכחות</a:t>
            </a:r>
          </a:p>
          <a:p>
            <a:pPr algn="just">
              <a:lnSpc>
                <a:spcPct val="90000"/>
              </a:lnSpc>
              <a:defRPr/>
            </a:pPr>
            <a:r>
              <a:rPr lang="he-IL" sz="2200" b="1" dirty="0" smtClean="0"/>
              <a:t>סיכומים.</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0"/>
            <a:ext cx="8229600" cy="857250"/>
          </a:xfrm>
        </p:spPr>
        <p:txBody>
          <a:bodyPr/>
          <a:lstStyle/>
          <a:p>
            <a:pPr marL="457200" indent="-457200" eaLnBrk="1" hangingPunct="1"/>
            <a:r>
              <a:rPr lang="he-IL" altLang="he-IL" smtClean="0"/>
              <a:t>שלבים בהליך המשפטי</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ערעורי מס ערך מוסף (בית משפט מחוזי)</a:t>
            </a:r>
          </a:p>
          <a:p>
            <a:pPr eaLnBrk="1" hangingPunct="1">
              <a:defRPr/>
            </a:pPr>
            <a:r>
              <a:rPr lang="he-IL" sz="2200" b="1" dirty="0" smtClean="0"/>
              <a:t>סעיף 83 לחוק מע"מ – "הרואה עצמו מקופח בהחלטת המנהל בהשגה רשאי לערער עליה לפני בית המשפט המחוזי.  </a:t>
            </a:r>
            <a:endParaRPr lang="he-IL" sz="2200" b="1" dirty="0"/>
          </a:p>
          <a:p>
            <a:pPr eaLnBrk="1" hangingPunct="1">
              <a:defRPr/>
            </a:pPr>
            <a:r>
              <a:rPr lang="he-IL" sz="2200" b="1" dirty="0" smtClean="0"/>
              <a:t>(תקנות מס ערך מוסף ומס קנייה (סדרי הדין בערעור), </a:t>
            </a:r>
            <a:r>
              <a:rPr lang="he-IL" sz="2200" b="1" dirty="0" err="1" smtClean="0"/>
              <a:t>התשל"ו</a:t>
            </a:r>
            <a:r>
              <a:rPr lang="he-IL" sz="2200" b="1" dirty="0" smtClean="0"/>
              <a:t>- 1976.</a:t>
            </a:r>
          </a:p>
          <a:p>
            <a:pPr algn="just">
              <a:lnSpc>
                <a:spcPct val="90000"/>
              </a:lnSpc>
              <a:buFont typeface="Wingdings" panose="05000000000000000000" pitchFamily="2" charset="2"/>
              <a:buChar char="Ø"/>
              <a:defRPr/>
            </a:pPr>
            <a:r>
              <a:rPr lang="he-IL" sz="2200" dirty="0" smtClean="0"/>
              <a:t>ערעור (תקנה 3) – דגש לציין גם פסילת ספרים.</a:t>
            </a:r>
          </a:p>
          <a:p>
            <a:pPr algn="just">
              <a:lnSpc>
                <a:spcPct val="90000"/>
              </a:lnSpc>
              <a:buFont typeface="Wingdings" panose="05000000000000000000" pitchFamily="2" charset="2"/>
              <a:buChar char="Ø"/>
              <a:defRPr/>
            </a:pPr>
            <a:r>
              <a:rPr lang="he-IL" sz="2200" dirty="0" smtClean="0"/>
              <a:t>הגשת תצהירי מערער.</a:t>
            </a:r>
          </a:p>
          <a:p>
            <a:pPr algn="just">
              <a:lnSpc>
                <a:spcPct val="90000"/>
              </a:lnSpc>
              <a:buFont typeface="Wingdings" panose="05000000000000000000" pitchFamily="2" charset="2"/>
              <a:buChar char="Ø"/>
              <a:defRPr/>
            </a:pPr>
            <a:r>
              <a:rPr lang="he-IL" sz="2200" dirty="0" smtClean="0"/>
              <a:t>כתב תשובה משיב.</a:t>
            </a:r>
          </a:p>
          <a:p>
            <a:pPr algn="just">
              <a:lnSpc>
                <a:spcPct val="90000"/>
              </a:lnSpc>
              <a:defRPr/>
            </a:pPr>
            <a:r>
              <a:rPr lang="he-IL" sz="2200" dirty="0" smtClean="0"/>
              <a:t>קדם משפט.</a:t>
            </a:r>
          </a:p>
          <a:p>
            <a:pPr algn="just">
              <a:lnSpc>
                <a:spcPct val="90000"/>
              </a:lnSpc>
              <a:defRPr/>
            </a:pPr>
            <a:r>
              <a:rPr lang="he-IL" sz="2200" dirty="0" smtClean="0"/>
              <a:t>הוכחות</a:t>
            </a:r>
          </a:p>
          <a:p>
            <a:pPr algn="just">
              <a:lnSpc>
                <a:spcPct val="90000"/>
              </a:lnSpc>
              <a:defRPr/>
            </a:pPr>
            <a:r>
              <a:rPr lang="he-IL" sz="2200" dirty="0" smtClean="0"/>
              <a:t>סיכומים/סיכומי המשיב/סיכומי תשובה.</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0"/>
            <a:ext cx="8229600" cy="857250"/>
          </a:xfrm>
        </p:spPr>
        <p:txBody>
          <a:bodyPr/>
          <a:lstStyle/>
          <a:p>
            <a:pPr marL="457200" indent="-457200" eaLnBrk="1" hangingPunct="1"/>
            <a:r>
              <a:rPr lang="he-IL" altLang="he-IL" smtClean="0"/>
              <a:t>שלבים בהליך המשפטי</a:t>
            </a:r>
          </a:p>
        </p:txBody>
      </p:sp>
      <p:sp>
        <p:nvSpPr>
          <p:cNvPr id="37891" name="Content Placeholder 2"/>
          <p:cNvSpPr>
            <a:spLocks noGrp="1"/>
          </p:cNvSpPr>
          <p:nvPr>
            <p:ph idx="1"/>
          </p:nvPr>
        </p:nvSpPr>
        <p:spPr>
          <a:xfrm>
            <a:off x="468313" y="981075"/>
            <a:ext cx="8229600" cy="5000625"/>
          </a:xfrm>
        </p:spPr>
        <p:txBody>
          <a:bodyPr>
            <a:normAutofit lnSpcReduction="10000"/>
          </a:bodyPr>
          <a:lstStyle/>
          <a:p>
            <a:pPr eaLnBrk="1" hangingPunct="1">
              <a:defRPr/>
            </a:pPr>
            <a:r>
              <a:rPr lang="he-IL" sz="2400" b="1" u="sng" dirty="0" smtClean="0"/>
              <a:t>סוגי ערעורים</a:t>
            </a:r>
          </a:p>
          <a:p>
            <a:pPr eaLnBrk="1" hangingPunct="1">
              <a:buFont typeface="Wingdings" panose="05000000000000000000" pitchFamily="2" charset="2"/>
              <a:buChar char="Ø"/>
              <a:defRPr/>
            </a:pPr>
            <a:r>
              <a:rPr lang="he-IL" sz="2400" dirty="0" smtClean="0"/>
              <a:t>ערעור עובדתי. </a:t>
            </a:r>
          </a:p>
          <a:p>
            <a:pPr eaLnBrk="1" hangingPunct="1">
              <a:buFont typeface="Wingdings" panose="05000000000000000000" pitchFamily="2" charset="2"/>
              <a:buChar char="Ø"/>
              <a:defRPr/>
            </a:pPr>
            <a:r>
              <a:rPr lang="he-IL" sz="2400" dirty="0" smtClean="0"/>
              <a:t>ערעור עובדתי + פסילת ספרים.</a:t>
            </a:r>
          </a:p>
          <a:p>
            <a:pPr eaLnBrk="1" hangingPunct="1">
              <a:buFont typeface="Wingdings" panose="05000000000000000000" pitchFamily="2" charset="2"/>
              <a:buChar char="Ø"/>
              <a:defRPr/>
            </a:pPr>
            <a:r>
              <a:rPr lang="he-IL" sz="2400" dirty="0" smtClean="0"/>
              <a:t>ערעור משפטי.  </a:t>
            </a:r>
          </a:p>
          <a:p>
            <a:pPr eaLnBrk="1" hangingPunct="1">
              <a:buFont typeface="Wingdings" panose="05000000000000000000" pitchFamily="2" charset="2"/>
              <a:buChar char="Ø"/>
              <a:defRPr/>
            </a:pPr>
            <a:r>
              <a:rPr lang="he-IL" sz="2400" dirty="0" smtClean="0"/>
              <a:t>ערעור עובדתי + פסילת ספרים + הליך פלילי.</a:t>
            </a:r>
          </a:p>
          <a:p>
            <a:pPr eaLnBrk="1" hangingPunct="1">
              <a:buFont typeface="Wingdings" panose="05000000000000000000" pitchFamily="2" charset="2"/>
              <a:buChar char="Ø"/>
              <a:defRPr/>
            </a:pPr>
            <a:endParaRPr lang="he-IL" sz="2400" dirty="0"/>
          </a:p>
          <a:p>
            <a:pPr eaLnBrk="1" hangingPunct="1">
              <a:defRPr/>
            </a:pPr>
            <a:r>
              <a:rPr lang="he-IL" sz="2400" b="1" u="sng" dirty="0" smtClean="0"/>
              <a:t>נימוקי ערעור/ערעור</a:t>
            </a:r>
          </a:p>
          <a:p>
            <a:pPr eaLnBrk="1" hangingPunct="1">
              <a:buFont typeface="Wingdings" panose="05000000000000000000" pitchFamily="2" charset="2"/>
              <a:buChar char="Ø"/>
              <a:defRPr/>
            </a:pPr>
            <a:r>
              <a:rPr lang="he-IL" sz="2400" dirty="0" smtClean="0"/>
              <a:t>רקע עובדתי – מתכתב עם התצהירים.</a:t>
            </a:r>
          </a:p>
          <a:p>
            <a:pPr eaLnBrk="1" hangingPunct="1">
              <a:buFont typeface="Wingdings" panose="05000000000000000000" pitchFamily="2" charset="2"/>
              <a:buChar char="Ø"/>
              <a:defRPr/>
            </a:pPr>
            <a:r>
              <a:rPr lang="he-IL" sz="2400" dirty="0" smtClean="0"/>
              <a:t>מסגרת נורמטיבית – חקיקה, פסיקה, מלומדים.</a:t>
            </a:r>
          </a:p>
          <a:p>
            <a:pPr eaLnBrk="1" hangingPunct="1">
              <a:buFont typeface="Wingdings" panose="05000000000000000000" pitchFamily="2" charset="2"/>
              <a:buChar char="Ø"/>
              <a:defRPr/>
            </a:pPr>
            <a:r>
              <a:rPr lang="he-IL" sz="2400" dirty="0" smtClean="0"/>
              <a:t>כלים פרשניים – לשון החקיקה, פרשנות תכליתית, מס אמת, פרשנות לטובת הנישום (ע"א 9559/11 שעלים).</a:t>
            </a:r>
          </a:p>
          <a:p>
            <a:pPr eaLnBrk="1" hangingPunct="1">
              <a:buFont typeface="Wingdings" panose="05000000000000000000" pitchFamily="2" charset="2"/>
              <a:buChar char="Ø"/>
              <a:defRPr/>
            </a:pPr>
            <a:r>
              <a:rPr lang="he-IL" sz="2400" dirty="0" smtClean="0"/>
              <a:t>אורך רצוי.</a:t>
            </a:r>
          </a:p>
          <a:p>
            <a:pPr eaLnBrk="1" hangingPunct="1">
              <a:defRPr/>
            </a:pPr>
            <a:endParaRPr lang="he-IL" sz="2400" b="1" u="sng" dirty="0" smtClean="0"/>
          </a:p>
          <a:p>
            <a:pPr eaLnBrk="1" hangingPunct="1">
              <a:defRPr/>
            </a:pPr>
            <a:endParaRPr lang="he-IL" sz="2400" b="1" u="sng" dirty="0" smtClean="0"/>
          </a:p>
          <a:p>
            <a:pPr eaLnBrk="1" hangingPunct="1">
              <a:buFont typeface="Wingdings" panose="05000000000000000000" pitchFamily="2" charset="2"/>
              <a:buChar char="Ø"/>
              <a:defRPr/>
            </a:pPr>
            <a:endParaRPr lang="he-IL" sz="2200" b="1" u="sng"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0"/>
            <a:ext cx="8229600" cy="857250"/>
          </a:xfrm>
        </p:spPr>
        <p:txBody>
          <a:bodyPr/>
          <a:lstStyle/>
          <a:p>
            <a:pPr marL="457200" indent="-457200" eaLnBrk="1" hangingPunct="1"/>
            <a:r>
              <a:rPr lang="he-IL" altLang="he-IL" smtClean="0"/>
              <a:t>שלבים בהליך המשפטי</a:t>
            </a:r>
          </a:p>
        </p:txBody>
      </p:sp>
      <p:sp>
        <p:nvSpPr>
          <p:cNvPr id="40963" name="Content Placeholder 2"/>
          <p:cNvSpPr>
            <a:spLocks noGrp="1"/>
          </p:cNvSpPr>
          <p:nvPr>
            <p:ph idx="1"/>
          </p:nvPr>
        </p:nvSpPr>
        <p:spPr>
          <a:xfrm>
            <a:off x="468313" y="981075"/>
            <a:ext cx="8229600" cy="5000625"/>
          </a:xfrm>
        </p:spPr>
        <p:txBody>
          <a:bodyPr/>
          <a:lstStyle/>
          <a:p>
            <a:pPr eaLnBrk="1" hangingPunct="1"/>
            <a:r>
              <a:rPr lang="he-IL" altLang="he-IL" sz="2400" b="1" u="sng" smtClean="0"/>
              <a:t>תצהירים + הוכחות</a:t>
            </a:r>
          </a:p>
          <a:p>
            <a:pPr eaLnBrk="1" hangingPunct="1">
              <a:buFont typeface="Wingdings" pitchFamily="2" charset="2"/>
              <a:buChar char="Ø"/>
            </a:pPr>
            <a:r>
              <a:rPr lang="he-IL" altLang="he-IL" sz="2400" u="sng" smtClean="0"/>
              <a:t>לב המשפט</a:t>
            </a:r>
            <a:r>
              <a:rPr lang="he-IL" altLang="he-IL" sz="2400" smtClean="0"/>
              <a:t>. </a:t>
            </a:r>
          </a:p>
          <a:p>
            <a:pPr eaLnBrk="1" hangingPunct="1">
              <a:buFont typeface="Wingdings" pitchFamily="2" charset="2"/>
              <a:buChar char="Ø"/>
            </a:pPr>
            <a:r>
              <a:rPr lang="he-IL" altLang="he-IL" sz="2400" smtClean="0"/>
              <a:t>הכנת העדים לחקירה נגדית על תצהירי העדות הראשית.</a:t>
            </a:r>
          </a:p>
          <a:p>
            <a:pPr eaLnBrk="1" hangingPunct="1">
              <a:buFont typeface="Wingdings" pitchFamily="2" charset="2"/>
              <a:buChar char="Ø"/>
            </a:pPr>
            <a:r>
              <a:rPr lang="he-IL" altLang="he-IL" sz="2400" smtClean="0"/>
              <a:t>חקירת עדי המשיב (פקיד שומה, פקידי מע"מ, כלכלכנים).  </a:t>
            </a:r>
          </a:p>
          <a:p>
            <a:pPr eaLnBrk="1" hangingPunct="1">
              <a:buFont typeface="Wingdings" pitchFamily="2" charset="2"/>
              <a:buChar char="Ø"/>
            </a:pPr>
            <a:endParaRPr lang="he-IL" altLang="he-IL" sz="2400" smtClean="0"/>
          </a:p>
          <a:p>
            <a:pPr eaLnBrk="1" hangingPunct="1"/>
            <a:r>
              <a:rPr lang="he-IL" altLang="he-IL" sz="2400" b="1" u="sng" smtClean="0"/>
              <a:t>סיכומים</a:t>
            </a:r>
          </a:p>
          <a:p>
            <a:pPr eaLnBrk="1" hangingPunct="1">
              <a:buFont typeface="Wingdings" pitchFamily="2" charset="2"/>
              <a:buChar char="Ø"/>
            </a:pPr>
            <a:r>
              <a:rPr lang="he-IL" altLang="he-IL" sz="2400" smtClean="0"/>
              <a:t>שלב הסינכרון.</a:t>
            </a:r>
          </a:p>
          <a:p>
            <a:pPr eaLnBrk="1" hangingPunct="1">
              <a:buFont typeface="Wingdings" pitchFamily="2" charset="2"/>
              <a:buChar char="Ø"/>
            </a:pPr>
            <a:r>
              <a:rPr lang="he-IL" altLang="he-IL" sz="2400" smtClean="0"/>
              <a:t> הגבלת מקום.</a:t>
            </a:r>
          </a:p>
          <a:p>
            <a:pPr eaLnBrk="1" hangingPunct="1">
              <a:buFont typeface="Wingdings" pitchFamily="2" charset="2"/>
              <a:buChar char="Ø"/>
            </a:pPr>
            <a:endParaRPr lang="he-IL" altLang="he-IL" sz="2400" smtClean="0"/>
          </a:p>
          <a:p>
            <a:pPr eaLnBrk="1" hangingPunct="1"/>
            <a:endParaRPr lang="he-IL" altLang="he-IL" sz="2400" b="1" u="sng" smtClean="0"/>
          </a:p>
          <a:p>
            <a:pPr eaLnBrk="1" hangingPunct="1"/>
            <a:endParaRPr lang="he-IL" altLang="he-IL" sz="2400" b="1" u="sng" smtClean="0"/>
          </a:p>
          <a:p>
            <a:pPr eaLnBrk="1" hangingPunct="1">
              <a:buFont typeface="Wingdings" pitchFamily="2" charset="2"/>
              <a:buChar char="Ø"/>
            </a:pPr>
            <a:endParaRPr lang="he-IL" altLang="he-IL" sz="2200" b="1" u="sng"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0"/>
            <a:ext cx="8229600" cy="857250"/>
          </a:xfrm>
        </p:spPr>
        <p:txBody>
          <a:bodyPr/>
          <a:lstStyle/>
          <a:p>
            <a:pPr marL="457200" indent="-457200" eaLnBrk="1" hangingPunct="1"/>
            <a:r>
              <a:rPr lang="he-IL" altLang="he-IL" smtClean="0"/>
              <a:t>חשיבות שיתוף הפעולה בין המייצג לעורך הדין</a:t>
            </a:r>
          </a:p>
        </p:txBody>
      </p:sp>
      <p:sp>
        <p:nvSpPr>
          <p:cNvPr id="41987" name="Content Placeholder 2"/>
          <p:cNvSpPr>
            <a:spLocks noGrp="1"/>
          </p:cNvSpPr>
          <p:nvPr>
            <p:ph idx="1"/>
          </p:nvPr>
        </p:nvSpPr>
        <p:spPr>
          <a:xfrm>
            <a:off x="468313" y="981075"/>
            <a:ext cx="8229600" cy="5000625"/>
          </a:xfrm>
        </p:spPr>
        <p:txBody>
          <a:bodyPr/>
          <a:lstStyle/>
          <a:p>
            <a:pPr eaLnBrk="1" hangingPunct="1"/>
            <a:r>
              <a:rPr lang="he-IL" altLang="he-IL" sz="2400" b="1" smtClean="0"/>
              <a:t>הכרת התיק.</a:t>
            </a:r>
          </a:p>
          <a:p>
            <a:pPr eaLnBrk="1" hangingPunct="1"/>
            <a:r>
              <a:rPr lang="he-IL" altLang="he-IL" sz="2400" b="1" smtClean="0"/>
              <a:t>העברת המסמכים בתיק.</a:t>
            </a:r>
          </a:p>
          <a:p>
            <a:pPr eaLnBrk="1" hangingPunct="1"/>
            <a:r>
              <a:rPr lang="he-IL" altLang="he-IL" sz="2400" b="1" smtClean="0"/>
              <a:t>תוצאות מו"מ, ככל שהתקיים. </a:t>
            </a:r>
          </a:p>
          <a:p>
            <a:pPr eaLnBrk="1" hangingPunct="1"/>
            <a:r>
              <a:rPr lang="he-IL" altLang="he-IL" sz="2400" b="1" smtClean="0"/>
              <a:t>מילוי תצהיר.</a:t>
            </a:r>
          </a:p>
          <a:p>
            <a:pPr eaLnBrk="1" hangingPunct="1"/>
            <a:r>
              <a:rPr lang="he-IL" altLang="he-IL" sz="2400" b="1" smtClean="0"/>
              <a:t>הגעה לעדות. </a:t>
            </a:r>
          </a:p>
          <a:p>
            <a:pPr eaLnBrk="1" hangingPunct="1">
              <a:buFont typeface="Wingdings" pitchFamily="2" charset="2"/>
              <a:buChar char="Ø"/>
            </a:pPr>
            <a:endParaRPr lang="he-IL" altLang="he-IL" sz="2400" smtClean="0"/>
          </a:p>
          <a:p>
            <a:pPr eaLnBrk="1" hangingPunct="1"/>
            <a:endParaRPr lang="he-IL" altLang="he-IL" sz="2400" b="1" u="sng" smtClean="0"/>
          </a:p>
          <a:p>
            <a:pPr eaLnBrk="1" hangingPunct="1"/>
            <a:endParaRPr lang="he-IL" altLang="he-IL" sz="2400" b="1" u="sng" smtClean="0"/>
          </a:p>
          <a:p>
            <a:pPr eaLnBrk="1" hangingPunct="1">
              <a:buFont typeface="Wingdings" pitchFamily="2" charset="2"/>
              <a:buChar char="Ø"/>
            </a:pPr>
            <a:endParaRPr lang="he-IL" altLang="he-IL" sz="2200" b="1" u="sng"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כותרת 1"/>
          <p:cNvSpPr>
            <a:spLocks noGrp="1"/>
          </p:cNvSpPr>
          <p:nvPr>
            <p:ph type="ctrTitle" idx="4294967295"/>
          </p:nvPr>
        </p:nvSpPr>
        <p:spPr>
          <a:xfrm>
            <a:off x="685800" y="2130425"/>
            <a:ext cx="7772400" cy="1470025"/>
          </a:xfrm>
        </p:spPr>
        <p:txBody>
          <a:bodyPr/>
          <a:lstStyle/>
          <a:p>
            <a:pPr eaLnBrk="1" hangingPunct="1"/>
            <a:r>
              <a:rPr lang="he-IL" altLang="he-IL" smtClean="0"/>
              <a:t>שאלות ?</a:t>
            </a:r>
            <a:br>
              <a:rPr lang="he-IL" altLang="he-IL" smtClean="0"/>
            </a:br>
            <a:r>
              <a:rPr lang="he-IL" altLang="he-IL" smtClean="0"/>
              <a:t>תודה !</a:t>
            </a:r>
          </a:p>
        </p:txBody>
      </p:sp>
      <p:sp>
        <p:nvSpPr>
          <p:cNvPr id="43011" name="כותרת משנה 2"/>
          <p:cNvSpPr>
            <a:spLocks noGrp="1"/>
          </p:cNvSpPr>
          <p:nvPr>
            <p:ph type="subTitle" idx="4294967295"/>
          </p:nvPr>
        </p:nvSpPr>
        <p:spPr>
          <a:xfrm>
            <a:off x="1371600" y="3886200"/>
            <a:ext cx="6400800" cy="1752600"/>
          </a:xfrm>
        </p:spPr>
        <p:txBody>
          <a:bodyPr/>
          <a:lstStyle/>
          <a:p>
            <a:pPr algn="ctr" eaLnBrk="1" hangingPunct="1">
              <a:buFont typeface="Arial" pitchFamily="34" charset="0"/>
              <a:buNone/>
            </a:pPr>
            <a:r>
              <a:rPr lang="en-US" altLang="he-IL" smtClean="0">
                <a:hlinkClick r:id="rId3"/>
              </a:rPr>
              <a:t>054-2651516</a:t>
            </a:r>
          </a:p>
          <a:p>
            <a:pPr algn="ctr" eaLnBrk="1" hangingPunct="1">
              <a:buFont typeface="Arial" pitchFamily="34" charset="0"/>
              <a:buNone/>
            </a:pPr>
            <a:r>
              <a:rPr lang="en-US" altLang="he-IL" smtClean="0">
                <a:hlinkClick r:id="rId3"/>
              </a:rPr>
              <a:t>meori@ampeli-tax.co.il</a:t>
            </a:r>
            <a:endParaRPr lang="en-US" altLang="he-IL" smtClean="0"/>
          </a:p>
          <a:p>
            <a:pPr algn="ctr" eaLnBrk="1" hangingPunct="1">
              <a:buFont typeface="Arial" pitchFamily="34" charset="0"/>
              <a:buNone/>
            </a:pPr>
            <a:r>
              <a:rPr lang="en-US" altLang="he-IL" smtClean="0">
                <a:hlinkClick r:id="rId4"/>
              </a:rPr>
              <a:t>http://www.ampeli-tax.co.il/</a:t>
            </a:r>
            <a:endParaRPr lang="en-US" altLang="he-IL" smtClean="0"/>
          </a:p>
          <a:p>
            <a:pPr algn="ctr" eaLnBrk="1" hangingPunct="1">
              <a:buFont typeface="Arial" pitchFamily="34" charset="0"/>
              <a:buNone/>
            </a:pPr>
            <a:endParaRPr lang="he-IL" altLang="he-IL" smtClean="0"/>
          </a:p>
          <a:p>
            <a:pPr algn="ctr" eaLnBrk="1" hangingPunct="1">
              <a:buFont typeface="Arial" pitchFamily="34" charset="0"/>
              <a:buNone/>
            </a:pPr>
            <a:endParaRPr lang="he-IL" altLang="he-IL"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חשיבותו </a:t>
            </a:r>
            <a:r>
              <a:rPr lang="he-IL" dirty="0"/>
              <a:t>של השלב המנהלי לצרכי ההליך המשפטי </a:t>
            </a:r>
            <a:r>
              <a:rPr lang="he-IL" dirty="0" smtClean="0"/>
              <a:t>עניין שרגאי</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400" b="1" u="sng" dirty="0" smtClean="0"/>
              <a:t>פסק הדין בעניין שרגאי </a:t>
            </a:r>
            <a:r>
              <a:rPr lang="he-IL" sz="2400" b="1" u="sng" dirty="0"/>
              <a:t>(ע"מ 1222/03) </a:t>
            </a:r>
            <a:r>
              <a:rPr lang="he-IL" sz="2400" b="1" u="sng" dirty="0" smtClean="0"/>
              <a:t>(2012)</a:t>
            </a:r>
          </a:p>
          <a:p>
            <a:pPr marL="0" indent="0" eaLnBrk="1" hangingPunct="1">
              <a:buFont typeface="Arial" pitchFamily="34" charset="0"/>
              <a:buNone/>
              <a:defRPr/>
            </a:pPr>
            <a:r>
              <a:rPr lang="he-IL" sz="2200" b="1" u="sng" dirty="0" smtClean="0"/>
              <a:t>העובדות</a:t>
            </a:r>
          </a:p>
          <a:p>
            <a:pPr algn="just">
              <a:lnSpc>
                <a:spcPct val="90000"/>
              </a:lnSpc>
              <a:defRPr/>
            </a:pPr>
            <a:r>
              <a:rPr lang="he-IL" sz="2200" dirty="0"/>
              <a:t>באותו עניין המערער ורעייתו היו בעלי המניות היחידים בחברה קבלנית, אשר ביצעה פרויקטים ברחבי הארץ.</a:t>
            </a:r>
            <a:endParaRPr lang="he-IL" sz="2200" dirty="0" smtClean="0"/>
          </a:p>
          <a:p>
            <a:pPr algn="just">
              <a:defRPr/>
            </a:pPr>
            <a:r>
              <a:rPr lang="he-IL" sz="2200" dirty="0"/>
              <a:t>בין החברה לבין </a:t>
            </a:r>
            <a:r>
              <a:rPr lang="he-IL" sz="2200" dirty="0" smtClean="0"/>
              <a:t>הבנק, </a:t>
            </a:r>
            <a:r>
              <a:rPr lang="he-IL" sz="2200" dirty="0"/>
              <a:t>אשר נתן ליווי פיננסי לחלק מהפרויקטים, נתגלעו חילוקי דעות, אשר בסופן סוכם על מימוש חלק מנכסי החברה לצורך החזר חלק מחובות החברה לבנק הפועלים, ומחיקת יתרת החובות. </a:t>
            </a:r>
          </a:p>
          <a:p>
            <a:pPr algn="just">
              <a:defRPr/>
            </a:pPr>
            <a:r>
              <a:rPr lang="he-IL" sz="2200" dirty="0"/>
              <a:t>ביום 21.5.2001 הגיש המערער דין וחשבון על הכנסותיו לשנת המס 2000, בו דיווח על הכנסה ממשכורת בסכום של 39,354 ש"ח בלבד.</a:t>
            </a:r>
          </a:p>
          <a:p>
            <a:pPr algn="just">
              <a:defRPr/>
            </a:pPr>
            <a:r>
              <a:rPr lang="he-IL" sz="2400" dirty="0"/>
              <a:t>ביום 18.1.2002 נרשמה בספרי החברה על ידי רואה החשבון של החברה פקודת יומן המחייבת את חשבון בנק הפועלים ומזכה מנגד את המערער, בסך 4 מיליון ש"ח. באותו יום ניסח רואה החשבון של החברה מכתב, בו ביקש לתקן את הדיווח על הכנסותיו של המערער לשנת 2000, ולכלול במסגרת הכנסותיו הכנסה פטורה בסך 4 מיליון ש"ח, פיצוי בגין פגיעה גופנית.</a:t>
            </a:r>
            <a:endParaRPr lang="en-US" sz="2400" dirty="0"/>
          </a:p>
          <a:p>
            <a:pPr algn="just">
              <a:defRPr/>
            </a:pPr>
            <a:endParaRPr lang="he-IL"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חשיבותו </a:t>
            </a:r>
            <a:r>
              <a:rPr lang="he-IL" dirty="0"/>
              <a:t>של השלב המנהלי לצרכי ההליך המשפטי</a:t>
            </a:r>
            <a:r>
              <a:rPr lang="he-IL" dirty="0" smtClean="0"/>
              <a:t/>
            </a:r>
            <a:br>
              <a:rPr lang="he-IL" dirty="0" smtClean="0"/>
            </a:br>
            <a:r>
              <a:rPr lang="he-IL" dirty="0" smtClean="0"/>
              <a:t>עניין שרגאי</a:t>
            </a:r>
          </a:p>
        </p:txBody>
      </p:sp>
      <p:sp>
        <p:nvSpPr>
          <p:cNvPr id="37891" name="Content Placeholder 2"/>
          <p:cNvSpPr>
            <a:spLocks noGrp="1"/>
          </p:cNvSpPr>
          <p:nvPr>
            <p:ph idx="1"/>
          </p:nvPr>
        </p:nvSpPr>
        <p:spPr>
          <a:xfrm>
            <a:off x="468313" y="981075"/>
            <a:ext cx="8229600" cy="5000625"/>
          </a:xfrm>
        </p:spPr>
        <p:txBody>
          <a:bodyPr>
            <a:normAutofit lnSpcReduction="10000"/>
          </a:bodyPr>
          <a:lstStyle/>
          <a:p>
            <a:pPr marL="0" indent="0" eaLnBrk="1" hangingPunct="1">
              <a:buFont typeface="Arial" charset="0"/>
              <a:buNone/>
              <a:defRPr/>
            </a:pPr>
            <a:r>
              <a:rPr lang="he-IL" sz="2000" b="1" u="sng" dirty="0"/>
              <a:t>פסק הדין בעניין שרגאי (ע"מ 1222/03) </a:t>
            </a:r>
            <a:r>
              <a:rPr lang="he-IL" sz="2000" b="1" u="sng" dirty="0" smtClean="0"/>
              <a:t>(2012)</a:t>
            </a:r>
            <a:endParaRPr lang="he-IL" sz="2000" b="1" u="sng" dirty="0"/>
          </a:p>
          <a:p>
            <a:pPr marL="0" indent="0" eaLnBrk="1" hangingPunct="1">
              <a:buFont typeface="Arial" pitchFamily="34" charset="0"/>
              <a:buNone/>
              <a:defRPr/>
            </a:pPr>
            <a:r>
              <a:rPr lang="he-IL" sz="2200" b="1" u="sng" dirty="0" smtClean="0"/>
              <a:t>ההליכים מול המשיב:</a:t>
            </a:r>
          </a:p>
          <a:p>
            <a:pPr algn="just">
              <a:lnSpc>
                <a:spcPct val="90000"/>
              </a:lnSpc>
              <a:defRPr/>
            </a:pPr>
            <a:r>
              <a:rPr lang="he-IL" sz="2400" dirty="0"/>
              <a:t>המערער, </a:t>
            </a:r>
            <a:r>
              <a:rPr lang="he-IL" sz="2400" dirty="0" smtClean="0"/>
              <a:t>טען, כי </a:t>
            </a:r>
            <a:r>
              <a:rPr lang="he-IL" sz="2400" dirty="0"/>
              <a:t>מתוך הסכום שעליו מחל הבנק לחברה, יש לייחס 4 מיליון ש"ח כפיצוי אישי עבורו, בגין נזק פיזי ופגיעה במוניטין ובשמו הטוב של </a:t>
            </a:r>
            <a:r>
              <a:rPr lang="he-IL" sz="2400" dirty="0" smtClean="0"/>
              <a:t>המערער שנגרמו על ידי הבנק. </a:t>
            </a:r>
          </a:p>
          <a:p>
            <a:pPr algn="just">
              <a:lnSpc>
                <a:spcPct val="90000"/>
              </a:lnSpc>
              <a:defRPr/>
            </a:pPr>
            <a:r>
              <a:rPr lang="he-IL" sz="2400" dirty="0"/>
              <a:t>בצו, </a:t>
            </a:r>
            <a:r>
              <a:rPr lang="he-IL" sz="2400" dirty="0" smtClean="0"/>
              <a:t>נקבע, כי </a:t>
            </a:r>
            <a:r>
              <a:rPr lang="he-IL" sz="2400" dirty="0"/>
              <a:t>הסכום של 4 מיליון ש"ח ניתן למערער על ידי החברה, ועל כן חייב אותו במס בגין הכנסת עבודה, לפי סעיף 2(2) לפקודה ולחילופין במס בהתאם לסעיפים 2(1) או 2(10) לפקודה.</a:t>
            </a:r>
            <a:endParaRPr lang="en-US" sz="2400" dirty="0"/>
          </a:p>
          <a:p>
            <a:pPr algn="just">
              <a:lnSpc>
                <a:spcPct val="90000"/>
              </a:lnSpc>
              <a:defRPr/>
            </a:pPr>
            <a:r>
              <a:rPr lang="he-IL" sz="2200" dirty="0" smtClean="0"/>
              <a:t> </a:t>
            </a:r>
            <a:r>
              <a:rPr lang="he-IL" sz="2400" dirty="0"/>
              <a:t>בנימוקי הערעור העלה המערער לראשונה את הטענה, כי כלל לא צמחה לו הכנסה</a:t>
            </a:r>
            <a:r>
              <a:rPr lang="he-IL" sz="2400" dirty="0" smtClean="0"/>
              <a:t>. </a:t>
            </a:r>
          </a:p>
          <a:p>
            <a:pPr algn="just">
              <a:lnSpc>
                <a:spcPct val="90000"/>
              </a:lnSpc>
              <a:defRPr/>
            </a:pPr>
            <a:r>
              <a:rPr lang="he-IL" sz="2400" dirty="0" smtClean="0"/>
              <a:t>המערער טען, כי רואה </a:t>
            </a:r>
            <a:r>
              <a:rPr lang="he-IL" sz="2400" dirty="0"/>
              <a:t>החשבון החליט על דעת עצמו </a:t>
            </a:r>
            <a:r>
              <a:rPr lang="he-IL" sz="2400" dirty="0" smtClean="0"/>
              <a:t>ומבלי להיוועץ עם המערער לרשום את פקודת היומן.</a:t>
            </a:r>
          </a:p>
          <a:p>
            <a:pPr algn="just">
              <a:lnSpc>
                <a:spcPct val="90000"/>
              </a:lnSpc>
              <a:defRPr/>
            </a:pPr>
            <a:r>
              <a:rPr lang="he-IL" sz="2400" dirty="0" smtClean="0"/>
              <a:t>לחילופין המערער טען, </a:t>
            </a:r>
            <a:r>
              <a:rPr lang="he-IL" sz="2400" dirty="0"/>
              <a:t>כי אף אם נצמחה לו הכנסה טרם הגיע המועד להכיר בה. </a:t>
            </a:r>
            <a:endParaRPr lang="en-US" sz="2400" dirty="0" smtClean="0"/>
          </a:p>
          <a:p>
            <a:pPr algn="just">
              <a:defRPr/>
            </a:pPr>
            <a:endParaRPr lang="he-IL"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חשיבותו </a:t>
            </a:r>
            <a:r>
              <a:rPr lang="he-IL" dirty="0"/>
              <a:t>של השלב המנהלי לצרכי ההליך המשפטי</a:t>
            </a:r>
            <a:r>
              <a:rPr lang="he-IL" dirty="0" smtClean="0"/>
              <a:t/>
            </a:r>
            <a:br>
              <a:rPr lang="he-IL" dirty="0" smtClean="0"/>
            </a:br>
            <a:r>
              <a:rPr lang="he-IL" dirty="0" smtClean="0"/>
              <a:t>עניין שרגאי</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200" b="1" u="sng" dirty="0" smtClean="0"/>
              <a:t>הכרעת בית המשפט (דחיית הערעור):</a:t>
            </a:r>
          </a:p>
          <a:p>
            <a:pPr algn="just">
              <a:lnSpc>
                <a:spcPct val="90000"/>
              </a:lnSpc>
              <a:defRPr/>
            </a:pPr>
            <a:r>
              <a:rPr lang="he-IL" sz="2400" dirty="0" smtClean="0"/>
              <a:t>הרחבת חזית אסורה: </a:t>
            </a:r>
          </a:p>
          <a:p>
            <a:pPr marL="365760" indent="0" algn="just">
              <a:buFont typeface="Arial" charset="0"/>
              <a:buNone/>
              <a:defRPr/>
            </a:pPr>
            <a:r>
              <a:rPr lang="he-IL" sz="2400" b="1" dirty="0" smtClean="0"/>
              <a:t>בעניין </a:t>
            </a:r>
            <a:r>
              <a:rPr lang="he-IL" sz="2400" b="1" dirty="0" err="1" smtClean="0"/>
              <a:t>מיקרוקול</a:t>
            </a:r>
            <a:r>
              <a:rPr lang="he-IL" sz="2400" b="1" dirty="0" smtClean="0"/>
              <a:t> </a:t>
            </a:r>
            <a:r>
              <a:rPr lang="he-IL" sz="2400" b="1" dirty="0"/>
              <a:t>(</a:t>
            </a:r>
            <a:r>
              <a:rPr lang="he-IL" sz="2400" dirty="0" err="1"/>
              <a:t>עמ"ה</a:t>
            </a:r>
            <a:r>
              <a:rPr lang="he-IL" sz="2400" dirty="0"/>
              <a:t> 68/93) קבע בית המשפט, כי "</a:t>
            </a:r>
            <a:r>
              <a:rPr lang="he-IL" sz="2400" b="1" dirty="0"/>
              <a:t>בית המשפט היושב לדין בערעור מס הכנסה, כמו ועדת הערר הנ"ל, אינו אמור לשמש "ערכאה אלטרנטיבית" לפקיד השומה. תפקידו כאמור לבחון את טיב השומה, ואת הבסיס עליו הוצבה לאור הטיעונים שהובאו על ידי הנישום, ולהחליט מה ייעשה בה, קרי, אם "יאשר, יפחית, יגדיל או יבטל את השומה </a:t>
            </a:r>
            <a:r>
              <a:rPr lang="he-IL" sz="2400" b="1" dirty="0" err="1"/>
              <a:t>וכו</a:t>
            </a:r>
            <a:r>
              <a:rPr lang="he-IL" sz="2400" b="1" dirty="0"/>
              <a:t>'". </a:t>
            </a:r>
            <a:r>
              <a:rPr lang="he-IL" sz="2400" b="1" dirty="0" err="1"/>
              <a:t>הכל</a:t>
            </a:r>
            <a:r>
              <a:rPr lang="he-IL" sz="2400" b="1" dirty="0"/>
              <a:t>, על בסיס הדיונים שנתקיימו בפניו ובפני פקיד השומה, ועל בסיס הטיעונים שהוצגו לו במהלך דיון זה. </a:t>
            </a:r>
            <a:r>
              <a:rPr lang="he-IL" sz="2400" b="1" u="sng" dirty="0"/>
              <a:t>הצגת טיעונים עובדתיים חדשים, שלא עמדו בפני פקיד השומה עובר להוצאת השומה, אינה מתיישבת עם מטרת ההליך כולו."</a:t>
            </a:r>
            <a:endParaRPr lang="en-US" sz="2400" u="sng" dirty="0"/>
          </a:p>
          <a:p>
            <a:pPr algn="just">
              <a:defRPr/>
            </a:pPr>
            <a:endParaRPr lang="he-IL"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חשיבותו של השגה לצרכי ההליך המשפטי</a:t>
            </a:r>
            <a:br>
              <a:rPr lang="he-IL" dirty="0" smtClean="0"/>
            </a:br>
            <a:r>
              <a:rPr lang="he-IL" dirty="0" smtClean="0"/>
              <a:t>עניין שרגאי</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200" b="1" u="sng" dirty="0" smtClean="0"/>
              <a:t>הכרעת בית המשפט (דחיית הערעור):</a:t>
            </a:r>
          </a:p>
          <a:p>
            <a:pPr algn="just">
              <a:lnSpc>
                <a:spcPct val="90000"/>
              </a:lnSpc>
              <a:defRPr/>
            </a:pPr>
            <a:r>
              <a:rPr lang="he-IL" sz="2400" dirty="0" smtClean="0"/>
              <a:t>הרחבת חזית אסורה: </a:t>
            </a:r>
          </a:p>
          <a:p>
            <a:pPr marL="365760" indent="0" algn="just">
              <a:buFont typeface="Arial" charset="0"/>
              <a:buNone/>
              <a:defRPr/>
            </a:pPr>
            <a:r>
              <a:rPr lang="he-IL" sz="2200" b="1" dirty="0" smtClean="0"/>
              <a:t>"דברים </a:t>
            </a:r>
            <a:r>
              <a:rPr lang="he-IL" sz="2200" b="1" dirty="0"/>
              <a:t>אלו יפים גם לענייננו. </a:t>
            </a:r>
            <a:r>
              <a:rPr lang="he-IL" sz="2200" b="1" u="sng" dirty="0"/>
              <a:t>בית משפט זה אינו משמש כערכאה אלטרנטיבית וההליך המשפטי אינו מקצה שיפורים לטיעונים שהעלה המערער בשלב ההשגה.</a:t>
            </a:r>
            <a:r>
              <a:rPr lang="he-IL" sz="2200" b="1" dirty="0"/>
              <a:t> לו ייעשה כן, עשוי להיווצר תמריץ לנישומים לפעול בדיוניהם מול פקיד השומה בידיעה שככל שתידחה גרסה עובדתית אחת, יוכלו להעלות גרסה עובדתית חדשה לפני בית המשפט. זאת ועוד, טענת המערער כי הדיווח על ההכנסה הפטורה היא מהלך פרי יוזמתו של </a:t>
            </a:r>
            <a:r>
              <a:rPr lang="he-IL" sz="2200" b="1" dirty="0" err="1"/>
              <a:t>פנירי</a:t>
            </a:r>
            <a:r>
              <a:rPr lang="he-IL" sz="2200" b="1" dirty="0"/>
              <a:t> בלבד, ללא מעורבותו של המערער, אינה סבירה. בהודעת הערעור, החתומה על ידי המערער, חזר שוב על טענות אלו. כמו כן, השתתף המערער בדיוני השומה אצל המשיב"</a:t>
            </a:r>
            <a:endParaRPr lang="he-IL" sz="2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r>
              <a:rPr lang="he-IL" dirty="0" smtClean="0"/>
              <a:t/>
            </a:r>
            <a:br>
              <a:rPr lang="he-IL" dirty="0" smtClean="0"/>
            </a:br>
            <a:r>
              <a:rPr lang="he-IL" dirty="0" smtClean="0"/>
              <a:t>עניין תהודה</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400" b="1" u="sng" dirty="0" smtClean="0"/>
              <a:t>פסק הדין בעניין תהודה השקעות וניהול בע"מ  נ' פקיד השומה גוש דן (ע"מ 1130-07) (ניתן ביום 21.03.2013)</a:t>
            </a:r>
          </a:p>
          <a:p>
            <a:pPr marL="0" indent="0" eaLnBrk="1" hangingPunct="1">
              <a:buFont typeface="Arial" pitchFamily="34" charset="0"/>
              <a:buNone/>
              <a:defRPr/>
            </a:pPr>
            <a:r>
              <a:rPr lang="he-IL" sz="2200" b="1" u="sng" dirty="0" smtClean="0"/>
              <a:t>העובדות</a:t>
            </a:r>
          </a:p>
          <a:p>
            <a:pPr algn="just">
              <a:lnSpc>
                <a:spcPct val="90000"/>
              </a:lnSpc>
              <a:defRPr/>
            </a:pPr>
            <a:r>
              <a:rPr lang="he-IL" sz="2200" dirty="0"/>
              <a:t>באותו עניין </a:t>
            </a:r>
            <a:r>
              <a:rPr lang="he-IL" sz="2200" dirty="0" smtClean="0"/>
              <a:t>המערערת חתמה ביום 23.11.2003 על הסכם למכירת מניותיה (34.3%) בשתי חברות מוחזקות לבעלת הרוב בתמורה לסך של כ- 5 מיליון ₪.</a:t>
            </a:r>
          </a:p>
          <a:p>
            <a:pPr algn="just">
              <a:lnSpc>
                <a:spcPct val="90000"/>
              </a:lnSpc>
              <a:defRPr/>
            </a:pPr>
            <a:r>
              <a:rPr lang="he-IL" sz="2200" dirty="0" smtClean="0"/>
              <a:t>עוד באותו היום הוחלט באסיפה הכללית של אחת מן החברות המוחזקות להקצות לבעלי המניות בחברה המוחזקת 1,000 מניות בכורה.</a:t>
            </a:r>
          </a:p>
          <a:p>
            <a:pPr algn="just">
              <a:lnSpc>
                <a:spcPct val="90000"/>
              </a:lnSpc>
              <a:defRPr/>
            </a:pPr>
            <a:r>
              <a:rPr lang="he-IL" sz="2200" dirty="0" smtClean="0"/>
              <a:t>בתקנון החברה נקבע, כי מניות הבכורה יקנו למחזיקים בהן זכות לקבלת דיבידנד בכורה בסך מצטבר של 37,172 ₪ בגין כל מניה צמוד למדד ונושא ריבית שנתית בשיעור של 6%, כך שהמערערת הייתה זכאית לסך של ע- 12.75 מיליון ₪. </a:t>
            </a:r>
          </a:p>
          <a:p>
            <a:pPr algn="just">
              <a:defRPr/>
            </a:pPr>
            <a:r>
              <a:rPr lang="he-IL" sz="2200" dirty="0" smtClean="0"/>
              <a:t>עוד באותו היום נחתם הסכם </a:t>
            </a:r>
            <a:r>
              <a:rPr lang="he-IL" sz="2200" dirty="0" err="1" smtClean="0"/>
              <a:t>אופצית</a:t>
            </a:r>
            <a:r>
              <a:rPr lang="he-IL" sz="2200" dirty="0" smtClean="0"/>
              <a:t> </a:t>
            </a:r>
            <a:r>
              <a:rPr lang="en-US" sz="2200" dirty="0" smtClean="0"/>
              <a:t>PUT</a:t>
            </a:r>
            <a:r>
              <a:rPr lang="he-IL" sz="2200" dirty="0" smtClean="0"/>
              <a:t>, לפיה המערערת תוכל לחייב את הרוכש לרכוש ממנה את מניות הבכורה </a:t>
            </a:r>
            <a:r>
              <a:rPr lang="he-IL" sz="2200" dirty="0"/>
              <a:t>בתמורה </a:t>
            </a:r>
            <a:r>
              <a:rPr lang="he-IL" sz="2200" dirty="0" smtClean="0"/>
              <a:t>ל- 90%-80% מ"יתרת </a:t>
            </a:r>
            <a:r>
              <a:rPr lang="he-IL" sz="2200" dirty="0"/>
              <a:t>הסך המצטבר" - </a:t>
            </a:r>
            <a:r>
              <a:rPr lang="he-IL" sz="2200" dirty="0" smtClean="0"/>
              <a:t>12,750,000 </a:t>
            </a:r>
            <a:r>
              <a:rPr lang="he-IL" sz="2200" dirty="0"/>
              <a:t>ש"ח, סך הזכאות של המערערת לדיבידנדים בגין מניות הבכורה ביום הנפקתן, בתוספת הפרשי הצמדה וריבית של 6% לשנה, בהפחתת כל סכומי דיבידנד ודיבידנד בכורה ששולמו למערערת, בתוספת הפרשי הצמדה וריבית, מיום תשלום הדיבידנדים ועד למועד מימוש </a:t>
            </a:r>
            <a:r>
              <a:rPr lang="he-IL" sz="2200" dirty="0" smtClean="0"/>
              <a:t>האופציה.</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r>
              <a:rPr lang="he-IL" dirty="0" smtClean="0"/>
              <a:t/>
            </a:r>
            <a:br>
              <a:rPr lang="he-IL" dirty="0" smtClean="0"/>
            </a:br>
            <a:r>
              <a:rPr lang="he-IL" dirty="0" smtClean="0"/>
              <a:t>עניין תהודה (ע"מ 1130-07)</a:t>
            </a:r>
          </a:p>
        </p:txBody>
      </p:sp>
      <p:sp>
        <p:nvSpPr>
          <p:cNvPr id="37891" name="Content Placeholder 2"/>
          <p:cNvSpPr>
            <a:spLocks noGrp="1"/>
          </p:cNvSpPr>
          <p:nvPr>
            <p:ph idx="1"/>
          </p:nvPr>
        </p:nvSpPr>
        <p:spPr>
          <a:xfrm>
            <a:off x="468313" y="981075"/>
            <a:ext cx="8229600" cy="5000625"/>
          </a:xfrm>
        </p:spPr>
        <p:txBody>
          <a:bodyPr>
            <a:normAutofit fontScale="77500" lnSpcReduction="20000"/>
          </a:bodyPr>
          <a:lstStyle/>
          <a:p>
            <a:pPr marL="0" indent="0" eaLnBrk="1" hangingPunct="1">
              <a:buFont typeface="Arial" pitchFamily="34" charset="0"/>
              <a:buNone/>
              <a:defRPr/>
            </a:pPr>
            <a:r>
              <a:rPr lang="he-IL" sz="3400" b="1" u="sng" dirty="0" smtClean="0"/>
              <a:t>המחלוקת לענייננו – סוגיה ראשונה:</a:t>
            </a:r>
          </a:p>
          <a:p>
            <a:pPr algn="just">
              <a:lnSpc>
                <a:spcPct val="90000"/>
              </a:lnSpc>
              <a:defRPr/>
            </a:pPr>
            <a:r>
              <a:rPr lang="he-IL" sz="2800" dirty="0" smtClean="0"/>
              <a:t>האם מניות הבכורה מהוות תמורה בגין מכירת המניות הרגילות: המשיב טען, כי יש להוסיף לתמורת המניות את סכום הדיבידנד המובטח. </a:t>
            </a:r>
          </a:p>
          <a:p>
            <a:pPr marL="0" indent="0" eaLnBrk="1" hangingPunct="1">
              <a:buFont typeface="Arial" charset="0"/>
              <a:buNone/>
              <a:defRPr/>
            </a:pPr>
            <a:r>
              <a:rPr lang="he-IL" sz="3400" b="1" u="sng" dirty="0" smtClean="0"/>
              <a:t>הכרעת בית המשפט – הערעור נדחה: </a:t>
            </a:r>
          </a:p>
          <a:p>
            <a:pPr marL="0" indent="0" eaLnBrk="1" hangingPunct="1">
              <a:lnSpc>
                <a:spcPct val="120000"/>
              </a:lnSpc>
              <a:buFont typeface="Arial" charset="0"/>
              <a:buNone/>
              <a:defRPr/>
            </a:pPr>
            <a:r>
              <a:rPr lang="he-IL" sz="2800" b="1" dirty="0" smtClean="0"/>
              <a:t>"ברגיל</a:t>
            </a:r>
            <a:r>
              <a:rPr lang="he-IL" sz="2800" b="1" dirty="0"/>
              <a:t>, </a:t>
            </a:r>
            <a:r>
              <a:rPr lang="he-IL" sz="2800" b="1" dirty="0" smtClean="0"/>
              <a:t>...מניה </a:t>
            </a:r>
            <a:r>
              <a:rPr lang="he-IL" sz="2800" b="1" dirty="0"/>
              <a:t>היא מכשיר שמטיבו מחייב את המשקיע בו "להמר" על כך שהחברה תנחל הצלחה עסקית וכך תצמח לו תשואה על השקעתו. במקרה דנן, הסכם האופציות איין סיכון זה בכך שאפשר למערערת לקבל את מלוא הסכום המצטבר ישירות מחברת בטח, גם מבלי שתמורה סוכנות תצליח לחלק רווחיה. השקעה המניבה תשואה היא מטיבה השקעה אשר גלום בה סיכון מסוים, וקיים יחס ישיר בין הסיכון לבין התשואה. </a:t>
            </a:r>
            <a:r>
              <a:rPr lang="he-IL" sz="2800" b="1" u="sng" dirty="0"/>
              <a:t>מניות הבכורה המוחזקות על ידי המערערת אינן נושאות סיכון, בדומה להשקעה רגילה במניות, אלא מהוות הבטחה לקבלת סכום מוגדר מראש, היינו תמורה ולא תשואה על </a:t>
            </a:r>
            <a:r>
              <a:rPr lang="he-IL" sz="2800" b="1" u="sng" dirty="0" smtClean="0"/>
              <a:t>השקעה". </a:t>
            </a:r>
            <a:endParaRPr lang="he-IL" sz="28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14195</TotalTime>
  <Words>4242</Words>
  <Application>Microsoft Office PowerPoint</Application>
  <PresentationFormat>‫הצגה על המסך (4:3)</PresentationFormat>
  <Paragraphs>283</Paragraphs>
  <Slides>35</Slides>
  <Notes>2</Notes>
  <HiddenSlides>0</HiddenSlides>
  <MMClips>0</MMClips>
  <ScaleCrop>false</ScaleCrop>
  <HeadingPairs>
    <vt:vector size="6" baseType="variant">
      <vt:variant>
        <vt:lpstr>גופנים בשימוש</vt:lpstr>
      </vt:variant>
      <vt:variant>
        <vt:i4>3</vt:i4>
      </vt:variant>
      <vt:variant>
        <vt:lpstr>ערכת נושא</vt:lpstr>
      </vt:variant>
      <vt:variant>
        <vt:i4>2</vt:i4>
      </vt:variant>
      <vt:variant>
        <vt:lpstr>כותרות שקופיות</vt:lpstr>
      </vt:variant>
      <vt:variant>
        <vt:i4>35</vt:i4>
      </vt:variant>
    </vt:vector>
  </HeadingPairs>
  <TitlesOfParts>
    <vt:vector size="40" baseType="lpstr">
      <vt:lpstr>Arial</vt:lpstr>
      <vt:lpstr>Calibri</vt:lpstr>
      <vt:lpstr>Wingdings</vt:lpstr>
      <vt:lpstr>ערכת נושא Office</vt:lpstr>
      <vt:lpstr>1_ערכת נושא Office</vt:lpstr>
      <vt:lpstr>הליכי השגה וניהול ערעורי מס טיפים מהפרקטיקה </vt:lpstr>
      <vt:lpstr>נושאי המצגת  </vt:lpstr>
      <vt:lpstr> שלבי ההליך המנהלי</vt:lpstr>
      <vt:lpstr>חשיבותו של השלב המנהלי לצרכי ההליך המשפטי עניין שרגאי</vt:lpstr>
      <vt:lpstr>חשיבותו של השלב המנהלי לצרכי ההליך המשפטי עניין שרגאי</vt:lpstr>
      <vt:lpstr>חשיבותו של השלב המנהלי לצרכי ההליך המשפטי עניין שרגאי</vt:lpstr>
      <vt:lpstr>חשיבותו של השגה לצרכי ההליך המשפטי עניין שרגאי</vt:lpstr>
      <vt:lpstr>חשיבותו של השלב המנהלי לצרכי ההליך המשפטי עניין תהודה</vt:lpstr>
      <vt:lpstr>חשיבותו של השלב המנהלי לצרכי ההליך המשפטי עניין תהודה (ע"מ 1130-07)</vt:lpstr>
      <vt:lpstr>חשיבותו של השלב המנהלי לצרכי ההליך המשפטי עניין תהודה</vt:lpstr>
      <vt:lpstr>חשיבותה של השגה לצרכי ההליך המשפטי עניין פלג</vt:lpstr>
      <vt:lpstr>חשיבותו של השלב המנהלי לצרכי ההליך המשפטי עניין פלג</vt:lpstr>
      <vt:lpstr>חשיבותו של השלב המנהלי לצרכי ההליך המשפטי עניין פלג</vt:lpstr>
      <vt:lpstr>חשיבותו של השלב המנהלי לצרכי ההליך המשפטי עניין פלג</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פסילת ספרים</vt:lpstr>
      <vt:lpstr>פסילת ספרים</vt:lpstr>
      <vt:lpstr>פסילת ספרים</vt:lpstr>
      <vt:lpstr>פסילת ספרים</vt:lpstr>
      <vt:lpstr>שלבים בהליך המשפטי</vt:lpstr>
      <vt:lpstr>שלבים בהליך המשפטי</vt:lpstr>
      <vt:lpstr>שלבים בהליך המשפטי</vt:lpstr>
      <vt:lpstr>שלבים בהליך המשפטי</vt:lpstr>
      <vt:lpstr>חשיבות שיתוף הפעולה בין המייצג לעורך הדין</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meori</cp:lastModifiedBy>
  <cp:revision>372</cp:revision>
  <cp:lastPrinted>2013-12-24T12:31:57Z</cp:lastPrinted>
  <dcterms:created xsi:type="dcterms:W3CDTF">2011-12-13T15:06:51Z</dcterms:created>
  <dcterms:modified xsi:type="dcterms:W3CDTF">2014-02-01T14:48:16Z</dcterms:modified>
</cp:coreProperties>
</file>