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786" r:id="rId4"/>
  </p:sldMasterIdLst>
  <p:notesMasterIdLst>
    <p:notesMasterId r:id="rId98"/>
  </p:notesMasterIdLst>
  <p:handoutMasterIdLst>
    <p:handoutMasterId r:id="rId99"/>
  </p:handoutMasterIdLst>
  <p:sldIdLst>
    <p:sldId id="1258" r:id="rId5"/>
    <p:sldId id="1262" r:id="rId6"/>
    <p:sldId id="1269" r:id="rId7"/>
    <p:sldId id="1593" r:id="rId8"/>
    <p:sldId id="1522" r:id="rId9"/>
    <p:sldId id="1567" r:id="rId10"/>
    <p:sldId id="1562" r:id="rId11"/>
    <p:sldId id="1523" r:id="rId12"/>
    <p:sldId id="1610" r:id="rId13"/>
    <p:sldId id="1553" r:id="rId14"/>
    <p:sldId id="1632" r:id="rId15"/>
    <p:sldId id="1555" r:id="rId16"/>
    <p:sldId id="1634" r:id="rId17"/>
    <p:sldId id="1635" r:id="rId18"/>
    <p:sldId id="1636" r:id="rId19"/>
    <p:sldId id="1633" r:id="rId20"/>
    <p:sldId id="1637" r:id="rId21"/>
    <p:sldId id="1638" r:id="rId22"/>
    <p:sldId id="1640" r:id="rId23"/>
    <p:sldId id="1489" r:id="rId24"/>
    <p:sldId id="1495" r:id="rId25"/>
    <p:sldId id="1499" r:id="rId26"/>
    <p:sldId id="1500" r:id="rId27"/>
    <p:sldId id="1561" r:id="rId28"/>
    <p:sldId id="1563" r:id="rId29"/>
    <p:sldId id="1564" r:id="rId30"/>
    <p:sldId id="1565" r:id="rId31"/>
    <p:sldId id="1611" r:id="rId32"/>
    <p:sldId id="1612" r:id="rId33"/>
    <p:sldId id="1497" r:id="rId34"/>
    <p:sldId id="1504" r:id="rId35"/>
    <p:sldId id="1506" r:id="rId36"/>
    <p:sldId id="1507" r:id="rId37"/>
    <p:sldId id="1508" r:id="rId38"/>
    <p:sldId id="1592" r:id="rId39"/>
    <p:sldId id="1546" r:id="rId40"/>
    <p:sldId id="1439" r:id="rId41"/>
    <p:sldId id="1440" r:id="rId42"/>
    <p:sldId id="1590" r:id="rId43"/>
    <p:sldId id="1591" r:id="rId44"/>
    <p:sldId id="1441" r:id="rId45"/>
    <p:sldId id="1442" r:id="rId46"/>
    <p:sldId id="1588" r:id="rId47"/>
    <p:sldId id="1589" r:id="rId48"/>
    <p:sldId id="1502" r:id="rId49"/>
    <p:sldId id="1490" r:id="rId50"/>
    <p:sldId id="1477" r:id="rId51"/>
    <p:sldId id="1483" r:id="rId52"/>
    <p:sldId id="1566" r:id="rId53"/>
    <p:sldId id="1267" r:id="rId54"/>
    <p:sldId id="1268" r:id="rId55"/>
    <p:sldId id="1486" r:id="rId56"/>
    <p:sldId id="1488" r:id="rId57"/>
    <p:sldId id="1568" r:id="rId58"/>
    <p:sldId id="1524" r:id="rId59"/>
    <p:sldId id="1624" r:id="rId60"/>
    <p:sldId id="1625" r:id="rId61"/>
    <p:sldId id="1646" r:id="rId62"/>
    <p:sldId id="1627" r:id="rId63"/>
    <p:sldId id="1628" r:id="rId64"/>
    <p:sldId id="1630" r:id="rId65"/>
    <p:sldId id="1642" r:id="rId66"/>
    <p:sldId id="1643" r:id="rId67"/>
    <p:sldId id="1644" r:id="rId68"/>
    <p:sldId id="1645" r:id="rId69"/>
    <p:sldId id="1623" r:id="rId70"/>
    <p:sldId id="1542" r:id="rId71"/>
    <p:sldId id="1537" r:id="rId72"/>
    <p:sldId id="1538" r:id="rId73"/>
    <p:sldId id="1569" r:id="rId74"/>
    <p:sldId id="1613" r:id="rId75"/>
    <p:sldId id="1614" r:id="rId76"/>
    <p:sldId id="1615" r:id="rId77"/>
    <p:sldId id="1616" r:id="rId78"/>
    <p:sldId id="1617" r:id="rId79"/>
    <p:sldId id="1618" r:id="rId80"/>
    <p:sldId id="1619" r:id="rId81"/>
    <p:sldId id="1620" r:id="rId82"/>
    <p:sldId id="1621" r:id="rId83"/>
    <p:sldId id="1622" r:id="rId84"/>
    <p:sldId id="1647" r:id="rId85"/>
    <p:sldId id="1648" r:id="rId86"/>
    <p:sldId id="1649" r:id="rId87"/>
    <p:sldId id="1650" r:id="rId88"/>
    <p:sldId id="1651" r:id="rId89"/>
    <p:sldId id="1652" r:id="rId90"/>
    <p:sldId id="1543" r:id="rId91"/>
    <p:sldId id="1254" r:id="rId92"/>
    <p:sldId id="1606" r:id="rId93"/>
    <p:sldId id="1607" r:id="rId94"/>
    <p:sldId id="1571" r:id="rId95"/>
    <p:sldId id="1570" r:id="rId96"/>
    <p:sldId id="1260" r:id="rId97"/>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57"/>
    <a:srgbClr val="AAB2DA"/>
    <a:srgbClr val="5530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סגנון בהיר 3 - הדגשה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סגנון ביניים 1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56" autoAdjust="0"/>
    <p:restoredTop sz="96357" autoAdjust="0"/>
  </p:normalViewPr>
  <p:slideViewPr>
    <p:cSldViewPr snapToGrid="0">
      <p:cViewPr varScale="1">
        <p:scale>
          <a:sx n="68" d="100"/>
          <a:sy n="68" d="100"/>
        </p:scale>
        <p:origin x="732"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tzik Irim" userId="b50efaa4-048d-47c6-99be-c0890aa30510" providerId="ADAL" clId="{2A079E1B-0415-409A-BD2F-6B021EF37B98}"/>
    <pc:docChg chg="undo custSel delSld modSld">
      <pc:chgData name="Itzik Irim" userId="b50efaa4-048d-47c6-99be-c0890aa30510" providerId="ADAL" clId="{2A079E1B-0415-409A-BD2F-6B021EF37B98}" dt="2022-12-04T08:03:37.801" v="5" actId="255"/>
      <pc:docMkLst>
        <pc:docMk/>
      </pc:docMkLst>
      <pc:sldChg chg="modSp mod">
        <pc:chgData name="Itzik Irim" userId="b50efaa4-048d-47c6-99be-c0890aa30510" providerId="ADAL" clId="{2A079E1B-0415-409A-BD2F-6B021EF37B98}" dt="2022-12-04T08:03:37.801" v="5" actId="255"/>
        <pc:sldMkLst>
          <pc:docMk/>
          <pc:sldMk cId="368794660" sldId="1638"/>
        </pc:sldMkLst>
        <pc:spChg chg="mod">
          <ac:chgData name="Itzik Irim" userId="b50efaa4-048d-47c6-99be-c0890aa30510" providerId="ADAL" clId="{2A079E1B-0415-409A-BD2F-6B021EF37B98}" dt="2022-12-04T08:03:37.801" v="5" actId="255"/>
          <ac:spMkLst>
            <pc:docMk/>
            <pc:sldMk cId="368794660" sldId="1638"/>
            <ac:spMk id="11" creationId="{A0EB9F1D-1C08-4AB6-8A52-FB87799E8405}"/>
          </ac:spMkLst>
        </pc:spChg>
      </pc:sldChg>
      <pc:sldChg chg="del">
        <pc:chgData name="Itzik Irim" userId="b50efaa4-048d-47c6-99be-c0890aa30510" providerId="ADAL" clId="{2A079E1B-0415-409A-BD2F-6B021EF37B98}" dt="2022-12-04T08:03:09.362" v="0" actId="47"/>
        <pc:sldMkLst>
          <pc:docMk/>
          <pc:sldMk cId="2412894453" sldId="16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8056"/>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8056"/>
          </a:xfrm>
          <a:prstGeom prst="rect">
            <a:avLst/>
          </a:prstGeom>
        </p:spPr>
        <p:txBody>
          <a:bodyPr vert="horz" lIns="91440" tIns="45720" rIns="91440" bIns="45720" rtlCol="1"/>
          <a:lstStyle>
            <a:lvl1pPr algn="l">
              <a:defRPr sz="1200"/>
            </a:lvl1pPr>
          </a:lstStyle>
          <a:p>
            <a:fld id="{A12238DC-E5A3-42CF-A74B-14D7C43E4721}" type="datetimeFigureOut">
              <a:rPr lang="he-IL" smtClean="0"/>
              <a:t>י'/כסלו/תשפ"ג</a:t>
            </a:fld>
            <a:endParaRPr lang="he-IL"/>
          </a:p>
        </p:txBody>
      </p:sp>
      <p:sp>
        <p:nvSpPr>
          <p:cNvPr id="4" name="מציין מיקום של כותרת תחתונה 3"/>
          <p:cNvSpPr>
            <a:spLocks noGrp="1"/>
          </p:cNvSpPr>
          <p:nvPr>
            <p:ph type="ftr" sz="quarter" idx="2"/>
          </p:nvPr>
        </p:nvSpPr>
        <p:spPr>
          <a:xfrm>
            <a:off x="3852016" y="9428584"/>
            <a:ext cx="2945659" cy="49805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428584"/>
            <a:ext cx="2945659" cy="498055"/>
          </a:xfrm>
          <a:prstGeom prst="rect">
            <a:avLst/>
          </a:prstGeom>
        </p:spPr>
        <p:txBody>
          <a:bodyPr vert="horz" lIns="91440" tIns="45720" rIns="91440" bIns="45720" rtlCol="1" anchor="b"/>
          <a:lstStyle>
            <a:lvl1pPr algn="l">
              <a:defRPr sz="1200"/>
            </a:lvl1pPr>
          </a:lstStyle>
          <a:p>
            <a:fld id="{1C3BC855-1AAA-47F3-95CE-6A2F5706716C}" type="slidenum">
              <a:rPr lang="he-IL" smtClean="0"/>
              <a:t>‹#›</a:t>
            </a:fld>
            <a:endParaRPr lang="he-IL"/>
          </a:p>
        </p:txBody>
      </p:sp>
    </p:spTree>
    <p:extLst>
      <p:ext uri="{BB962C8B-B14F-4D97-AF65-F5344CB8AC3E}">
        <p14:creationId xmlns:p14="http://schemas.microsoft.com/office/powerpoint/2010/main" val="421949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54F6C10B-429E-453F-863C-613D32D50EF7}" type="datetimeFigureOut">
              <a:rPr lang="he-IL" smtClean="0"/>
              <a:t>י'/כסלו/תשפ"ג</a:t>
            </a:fld>
            <a:endParaRPr lang="he-IL"/>
          </a:p>
        </p:txBody>
      </p:sp>
      <p:sp>
        <p:nvSpPr>
          <p:cNvPr id="4" name="מציין מיקום של תמונת שקופית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6788"/>
            <a:ext cx="5438775" cy="3908425"/>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6888"/>
          </a:xfrm>
          <a:prstGeom prst="rect">
            <a:avLst/>
          </a:prstGeom>
        </p:spPr>
        <p:txBody>
          <a:bodyPr vert="horz" lIns="91440" tIns="45720" rIns="91440" bIns="45720" rtlCol="1" anchor="b"/>
          <a:lstStyle>
            <a:lvl1pPr algn="l">
              <a:defRPr sz="1200"/>
            </a:lvl1pPr>
          </a:lstStyle>
          <a:p>
            <a:fld id="{43EDBFD2-BD42-47A8-82AF-C1185F430D63}" type="slidenum">
              <a:rPr lang="he-IL" smtClean="0"/>
              <a:t>‹#›</a:t>
            </a:fld>
            <a:endParaRPr lang="he-IL"/>
          </a:p>
        </p:txBody>
      </p:sp>
    </p:spTree>
    <p:extLst>
      <p:ext uri="{BB962C8B-B14F-4D97-AF65-F5344CB8AC3E}">
        <p14:creationId xmlns:p14="http://schemas.microsoft.com/office/powerpoint/2010/main" val="11157674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DBFD2-BD42-47A8-82AF-C1185F430D63}" type="slidenum">
              <a:rPr lang="he-IL" smtClean="0"/>
              <a:t>93</a:t>
            </a:fld>
            <a:endParaRPr lang="he-IL"/>
          </a:p>
        </p:txBody>
      </p:sp>
    </p:spTree>
    <p:extLst>
      <p:ext uri="{BB962C8B-B14F-4D97-AF65-F5344CB8AC3E}">
        <p14:creationId xmlns:p14="http://schemas.microsoft.com/office/powerpoint/2010/main" val="129291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55994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34729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417814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מקטע עליונה">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5401D5DB-8872-4980-9B6A-712A3A098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6333"/>
            <a:ext cx="12252961" cy="6894333"/>
          </a:xfrm>
          <a:prstGeom prst="rect">
            <a:avLst/>
          </a:prstGeom>
        </p:spPr>
      </p:pic>
    </p:spTree>
    <p:extLst>
      <p:ext uri="{BB962C8B-B14F-4D97-AF65-F5344CB8AC3E}">
        <p14:creationId xmlns:p14="http://schemas.microsoft.com/office/powerpoint/2010/main" val="122790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92051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34578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259478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0009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0330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127945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86065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A27FB0C-615D-44BC-A7B0-3289782DD025}" type="datetimeFigureOut">
              <a:rPr lang="he-IL" smtClean="0"/>
              <a:t>י'/כסלו/תשפ"ג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DE88563-5F89-4275-81C1-6F58392BE0CE}" type="slidenum">
              <a:rPr lang="he-IL" smtClean="0"/>
              <a:t>‹#›</a:t>
            </a:fld>
            <a:endParaRPr lang="he-IL"/>
          </a:p>
        </p:txBody>
      </p:sp>
    </p:spTree>
    <p:extLst>
      <p:ext uri="{BB962C8B-B14F-4D97-AF65-F5344CB8AC3E}">
        <p14:creationId xmlns:p14="http://schemas.microsoft.com/office/powerpoint/2010/main" val="323871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27FB0C-615D-44BC-A7B0-3289782DD025}" type="datetimeFigureOut">
              <a:rPr lang="he-IL" smtClean="0"/>
              <a:t>י'/כסלו/תשפ"ג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E88563-5F89-4275-81C1-6F58392BE0CE}" type="slidenum">
              <a:rPr lang="he-IL" smtClean="0"/>
              <a:t>‹#›</a:t>
            </a:fld>
            <a:endParaRPr lang="he-IL"/>
          </a:p>
        </p:txBody>
      </p:sp>
    </p:spTree>
    <p:extLst>
      <p:ext uri="{BB962C8B-B14F-4D97-AF65-F5344CB8AC3E}">
        <p14:creationId xmlns:p14="http://schemas.microsoft.com/office/powerpoint/2010/main" val="381328242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ampeli-tax.co.il/" TargetMode="External"/><Relationship Id="rId4" Type="http://schemas.openxmlformats.org/officeDocument/2006/relationships/hyperlink" Target="mailto:meori@ampeli-tax.co.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hyperlink" Target="https://www.gov.il/BlobFolder/legalinfo/law2835-20/he/LegalInformation_kesher_2835-20.pdf" TargetMode="External"/><Relationship Id="rId4" Type="http://schemas.openxmlformats.org/officeDocument/2006/relationships/hyperlink" Target="https://www.gov.il/he/departments/policies/dec5015_20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hyperlink" Target="https://046a806b-6848-4116-a904-20ebeaf1fe53.filesusr.com/ugd/54076f_9f2e0a4e04c94b60b5219ede7a32f065.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hyperlink" Target="https://046a806b-6848-4116-a904-20ebeaf1fe53.filesusr.com/ugd/54076f_e1b2f24f906140a4af16cf2593f8a89c.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hyperlink" Target="http://www.ampeli-tax.co.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eori@ampeli-tax.co.il" TargetMode="External"/><Relationship Id="rId5" Type="http://schemas.openxmlformats.org/officeDocument/2006/relationships/hyperlink" Target="mailto:office@ampeli-tax.co.il"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3BB486-B450-484B-86DD-28823C5BE0C6}"/>
              </a:ext>
            </a:extLst>
          </p:cNvPr>
          <p:cNvPicPr>
            <a:picLocks noChangeAspect="1"/>
          </p:cNvPicPr>
          <p:nvPr/>
        </p:nvPicPr>
        <p:blipFill>
          <a:blip r:embed="rId2">
            <a:alphaModFix amt="23000"/>
            <a:extLst>
              <a:ext uri="{28A0092B-C50C-407E-A947-70E740481C1C}">
                <a14:useLocalDpi xmlns:a14="http://schemas.microsoft.com/office/drawing/2010/main" val="0"/>
              </a:ext>
            </a:extLst>
          </a:blip>
          <a:srcRect/>
          <a:stretch/>
        </p:blipFill>
        <p:spPr>
          <a:xfrm>
            <a:off x="0" y="0"/>
            <a:ext cx="12248558" cy="6889813"/>
          </a:xfrm>
          <a:prstGeom prst="rect">
            <a:avLst/>
          </a:prstGeom>
        </p:spPr>
      </p:pic>
      <p:pic>
        <p:nvPicPr>
          <p:cNvPr id="7" name="Picture 6">
            <a:extLst>
              <a:ext uri="{FF2B5EF4-FFF2-40B4-BE49-F238E27FC236}">
                <a16:creationId xmlns:a16="http://schemas.microsoft.com/office/drawing/2014/main" id="{76900D92-662F-554D-8852-B0C09875A1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51745" y="-3832"/>
            <a:ext cx="5752447" cy="6882618"/>
          </a:xfrm>
          <a:prstGeom prst="rect">
            <a:avLst/>
          </a:prstGeom>
        </p:spPr>
      </p:pic>
      <p:sp>
        <p:nvSpPr>
          <p:cNvPr id="3" name="כותרת 3">
            <a:extLst>
              <a:ext uri="{FF2B5EF4-FFF2-40B4-BE49-F238E27FC236}">
                <a16:creationId xmlns:a16="http://schemas.microsoft.com/office/drawing/2014/main" id="{BB472FC1-AEF1-4273-957D-91785A9BA06B}"/>
              </a:ext>
            </a:extLst>
          </p:cNvPr>
          <p:cNvSpPr txBox="1">
            <a:spLocks/>
          </p:cNvSpPr>
          <p:nvPr/>
        </p:nvSpPr>
        <p:spPr>
          <a:xfrm>
            <a:off x="5977719" y="3731799"/>
            <a:ext cx="5868537" cy="3104865"/>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algn="r">
              <a:lnSpc>
                <a:spcPct val="70000"/>
              </a:lnSpc>
            </a:pPr>
            <a:br>
              <a:rPr lang="he-IL" sz="2400" dirty="0">
                <a:solidFill>
                  <a:schemeClr val="bg1"/>
                </a:solidFill>
                <a:latin typeface="Guttman Frnew" panose="02010401010101010101" pitchFamily="2" charset="-79"/>
                <a:cs typeface="+mn-cs"/>
              </a:rPr>
            </a:br>
            <a:br>
              <a:rPr lang="he-IL" sz="2400" dirty="0">
                <a:solidFill>
                  <a:schemeClr val="bg1"/>
                </a:solidFill>
                <a:latin typeface="Guttman Frnew" panose="02010401010101010101" pitchFamily="2" charset="-79"/>
                <a:cs typeface="+mn-cs"/>
              </a:rPr>
            </a:br>
            <a:r>
              <a:rPr lang="he-IL" sz="2400" b="1" dirty="0">
                <a:solidFill>
                  <a:schemeClr val="bg1"/>
                </a:solidFill>
                <a:latin typeface="Guttman Frnew" panose="02010401010101010101" pitchFamily="2" charset="-79"/>
                <a:cs typeface="+mn-cs"/>
              </a:rPr>
              <a:t>ליצירת קשר:</a:t>
            </a:r>
          </a:p>
          <a:p>
            <a:pPr algn="r">
              <a:lnSpc>
                <a:spcPct val="70000"/>
              </a:lnSpc>
            </a:pPr>
            <a:endParaRPr lang="en-US" sz="2400" dirty="0">
              <a:solidFill>
                <a:schemeClr val="bg1"/>
              </a:solidFill>
              <a:latin typeface="Guttman Frnew" panose="02010401010101010101" pitchFamily="2" charset="-79"/>
              <a:cs typeface="+mn-cs"/>
            </a:endParaRPr>
          </a:p>
          <a:p>
            <a:pPr algn="r">
              <a:lnSpc>
                <a:spcPct val="70000"/>
              </a:lnSpc>
            </a:pPr>
            <a:r>
              <a:rPr lang="he-IL" sz="2400" dirty="0">
                <a:solidFill>
                  <a:schemeClr val="bg1"/>
                </a:solidFill>
                <a:latin typeface="Helvetica" pitchFamily="2" charset="0"/>
                <a:cs typeface="+mn-cs"/>
              </a:rPr>
              <a:t>0722-405100</a:t>
            </a:r>
          </a:p>
          <a:p>
            <a:pPr algn="r">
              <a:lnSpc>
                <a:spcPct val="70000"/>
              </a:lnSpc>
            </a:pPr>
            <a:endParaRPr lang="he-IL" sz="2400" dirty="0">
              <a:solidFill>
                <a:schemeClr val="bg1"/>
              </a:solidFill>
              <a:latin typeface="Helvetica" pitchFamily="2" charset="0"/>
              <a:cs typeface="+mn-cs"/>
            </a:endParaRPr>
          </a:p>
          <a:p>
            <a:pPr algn="r">
              <a:lnSpc>
                <a:spcPct val="70000"/>
              </a:lnSpc>
            </a:pPr>
            <a:r>
              <a:rPr lang="he-IL" sz="2400" dirty="0">
                <a:solidFill>
                  <a:schemeClr val="bg1"/>
                </a:solidFill>
                <a:latin typeface="Helvetica" pitchFamily="2" charset="0"/>
                <a:cs typeface="+mn-cs"/>
              </a:rPr>
              <a:t>054-2651516</a:t>
            </a:r>
          </a:p>
          <a:p>
            <a:pPr algn="r">
              <a:lnSpc>
                <a:spcPct val="70000"/>
              </a:lnSpc>
            </a:pPr>
            <a:endParaRPr lang="he-IL" sz="2400" dirty="0">
              <a:solidFill>
                <a:schemeClr val="bg1"/>
              </a:solidFill>
              <a:latin typeface="Helvetica" pitchFamily="2" charset="0"/>
              <a:cs typeface="+mn-cs"/>
            </a:endParaRPr>
          </a:p>
          <a:p>
            <a:pPr algn="r">
              <a:lnSpc>
                <a:spcPct val="70000"/>
              </a:lnSpc>
            </a:pPr>
            <a:r>
              <a:rPr lang="en-US" sz="2400" dirty="0">
                <a:solidFill>
                  <a:schemeClr val="bg1"/>
                </a:solidFill>
                <a:latin typeface="Helvetica" pitchFamily="2" charset="0"/>
                <a:cs typeface="+mn-cs"/>
                <a:hlinkClick r:id="rId4">
                  <a:extLst>
                    <a:ext uri="{A12FA001-AC4F-418D-AE19-62706E023703}">
                      <ahyp:hlinkClr xmlns:ahyp="http://schemas.microsoft.com/office/drawing/2018/hyperlinkcolor" val="tx"/>
                    </a:ext>
                  </a:extLst>
                </a:hlinkClick>
              </a:rPr>
              <a:t>meori@ampeli-tax.co.il</a:t>
            </a:r>
            <a:endParaRPr lang="en-US" sz="2400" dirty="0">
              <a:solidFill>
                <a:schemeClr val="bg1"/>
              </a:solidFill>
              <a:latin typeface="Helvetica" pitchFamily="2" charset="0"/>
              <a:cs typeface="+mn-cs"/>
            </a:endParaRPr>
          </a:p>
          <a:p>
            <a:pPr algn="r">
              <a:lnSpc>
                <a:spcPct val="70000"/>
              </a:lnSpc>
            </a:pPr>
            <a:endParaRPr lang="en-US" sz="2400" dirty="0">
              <a:solidFill>
                <a:schemeClr val="bg1"/>
              </a:solidFill>
              <a:latin typeface="Helvetica" pitchFamily="2" charset="0"/>
              <a:cs typeface="+mn-cs"/>
            </a:endParaRPr>
          </a:p>
          <a:p>
            <a:pPr algn="r">
              <a:lnSpc>
                <a:spcPct val="70000"/>
              </a:lnSpc>
            </a:pPr>
            <a:r>
              <a:rPr lang="en-US" sz="2400" dirty="0">
                <a:solidFill>
                  <a:schemeClr val="bg1"/>
                </a:solidFill>
                <a:latin typeface="Helvetica" pitchFamily="2" charset="0"/>
                <a:cs typeface="+mn-cs"/>
                <a:hlinkClick r:id="rId5">
                  <a:extLst>
                    <a:ext uri="{A12FA001-AC4F-418D-AE19-62706E023703}">
                      <ahyp:hlinkClr xmlns:ahyp="http://schemas.microsoft.com/office/drawing/2018/hyperlinkcolor" val="tx"/>
                    </a:ext>
                  </a:extLst>
                </a:hlinkClick>
              </a:rPr>
              <a:t>www.ampeli-tax.co.il</a:t>
            </a:r>
            <a:endParaRPr lang="en-US" sz="2400" dirty="0">
              <a:solidFill>
                <a:schemeClr val="bg1"/>
              </a:solidFill>
              <a:latin typeface="Helvetica" pitchFamily="2" charset="0"/>
              <a:cs typeface="+mn-cs"/>
            </a:endParaRPr>
          </a:p>
          <a:p>
            <a:pPr algn="r">
              <a:lnSpc>
                <a:spcPct val="70000"/>
              </a:lnSpc>
            </a:pPr>
            <a:endParaRPr lang="en-US" sz="2400" dirty="0">
              <a:solidFill>
                <a:schemeClr val="bg1"/>
              </a:solidFill>
              <a:latin typeface="Helvetica" pitchFamily="2" charset="0"/>
              <a:cs typeface="+mn-cs"/>
            </a:endParaRPr>
          </a:p>
          <a:p>
            <a:pPr algn="r">
              <a:lnSpc>
                <a:spcPct val="70000"/>
              </a:lnSpc>
            </a:pPr>
            <a:endParaRPr lang="he-IL" sz="2400" dirty="0">
              <a:solidFill>
                <a:schemeClr val="bg1"/>
              </a:solidFill>
              <a:latin typeface="Guttman Frnew" panose="02010401010101010101" pitchFamily="2" charset="-79"/>
              <a:cs typeface="+mn-cs"/>
            </a:endParaRPr>
          </a:p>
        </p:txBody>
      </p:sp>
      <p:sp>
        <p:nvSpPr>
          <p:cNvPr id="6" name="כותרת 4">
            <a:extLst>
              <a:ext uri="{FF2B5EF4-FFF2-40B4-BE49-F238E27FC236}">
                <a16:creationId xmlns:a16="http://schemas.microsoft.com/office/drawing/2014/main" id="{17347DBE-6F5E-41A2-BE16-DA48F073AD75}"/>
              </a:ext>
            </a:extLst>
          </p:cNvPr>
          <p:cNvSpPr txBox="1">
            <a:spLocks/>
          </p:cNvSpPr>
          <p:nvPr/>
        </p:nvSpPr>
        <p:spPr>
          <a:xfrm>
            <a:off x="4792291" y="1527866"/>
            <a:ext cx="6331102" cy="7910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he-IL" altLang="he-IL" sz="3600" b="1" dirty="0">
              <a:solidFill>
                <a:srgbClr val="326E82"/>
              </a:solidFill>
              <a:latin typeface="+mn-lt"/>
            </a:endParaRPr>
          </a:p>
        </p:txBody>
      </p:sp>
      <p:pic>
        <p:nvPicPr>
          <p:cNvPr id="9" name="Picture 8">
            <a:extLst>
              <a:ext uri="{FF2B5EF4-FFF2-40B4-BE49-F238E27FC236}">
                <a16:creationId xmlns:a16="http://schemas.microsoft.com/office/drawing/2014/main" id="{73774D30-A200-E047-AB45-D61BA8261AA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4906" y="481107"/>
            <a:ext cx="3066586" cy="1116237"/>
          </a:xfrm>
          <a:prstGeom prst="rect">
            <a:avLst/>
          </a:prstGeom>
        </p:spPr>
      </p:pic>
    </p:spTree>
    <p:extLst>
      <p:ext uri="{BB962C8B-B14F-4D97-AF65-F5344CB8AC3E}">
        <p14:creationId xmlns:p14="http://schemas.microsoft.com/office/powerpoint/2010/main" val="271225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696850" y="2646378"/>
            <a:ext cx="5752446"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r>
              <a:rPr lang="he-IL" sz="3600" b="1" dirty="0">
                <a:solidFill>
                  <a:srgbClr val="553017"/>
                </a:solidFill>
                <a:latin typeface="+mn-lt"/>
                <a:cs typeface="+mn-cs"/>
              </a:rPr>
              <a:t>עדכונים מפסיקת בית המשפט המנהלי לגבי זכאות למענקי קורונה</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905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68707" y="-646500"/>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המסגרת הנורמטיבית </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3" name="TextBox 12">
            <a:extLst>
              <a:ext uri="{FF2B5EF4-FFF2-40B4-BE49-F238E27FC236}">
                <a16:creationId xmlns:a16="http://schemas.microsoft.com/office/drawing/2014/main" id="{869DADB1-4CF3-4117-B58B-CF3AAB67F098}"/>
              </a:ext>
            </a:extLst>
          </p:cNvPr>
          <p:cNvSpPr txBox="1"/>
          <p:nvPr/>
        </p:nvSpPr>
        <p:spPr>
          <a:xfrm>
            <a:off x="383013" y="1362092"/>
            <a:ext cx="11808987" cy="5539978"/>
          </a:xfrm>
          <a:prstGeom prst="rect">
            <a:avLst/>
          </a:prstGeom>
          <a:noFill/>
        </p:spPr>
        <p:txBody>
          <a:bodyPr wrap="square">
            <a:spAutoFit/>
          </a:bodyPr>
          <a:lstStyle/>
          <a:p>
            <a:pPr marL="342900" indent="-342900" algn="just">
              <a:buFont typeface="Arial" panose="020B0604020202020204" pitchFamily="34" charset="0"/>
              <a:buChar char="•"/>
              <a:defRPr/>
            </a:pPr>
            <a:r>
              <a:rPr lang="he-IL" sz="2400" dirty="0">
                <a:solidFill>
                  <a:prstClr val="black"/>
                </a:solidFill>
              </a:rPr>
              <a:t>ביום 24 באפריל 2020 קיבלה ממשלת ישראל החלטה מספר 5051 (להלן: </a:t>
            </a:r>
            <a:r>
              <a:rPr lang="he-IL" sz="2400" b="1" dirty="0">
                <a:solidFill>
                  <a:prstClr val="black"/>
                </a:solidFill>
              </a:rPr>
              <a:t>"ההחלטה</a:t>
            </a:r>
            <a:r>
              <a:rPr lang="he-IL" sz="2400" dirty="0">
                <a:solidFill>
                  <a:prstClr val="black"/>
                </a:solidFill>
              </a:rPr>
              <a:t>") בדבר מענק סיוע לעסקים בעד השתתפות בהוצאות קבועות בשל ההשפעה הכלכלית של התפשטות נגיף הקורנה. </a:t>
            </a:r>
          </a:p>
          <a:p>
            <a:pPr algn="just">
              <a:defRPr/>
            </a:pPr>
            <a:r>
              <a:rPr lang="en-US" sz="2400" dirty="0">
                <a:solidFill>
                  <a:prstClr val="black"/>
                </a:solidFill>
                <a:hlinkClick r:id="rId4"/>
              </a:rPr>
              <a:t>https://www.gov.il/he/departments/policies/dec5015_2020</a:t>
            </a:r>
            <a:endParaRPr lang="he-IL" sz="2400" dirty="0">
              <a:solidFill>
                <a:prstClr val="black"/>
              </a:solidFill>
            </a:endParaRPr>
          </a:p>
          <a:p>
            <a:pPr marL="0" indent="0" algn="just">
              <a:buNone/>
              <a:defRPr/>
            </a:pPr>
            <a:endParaRPr lang="he-IL" sz="2400" dirty="0">
              <a:solidFill>
                <a:prstClr val="black"/>
              </a:solidFill>
            </a:endParaRPr>
          </a:p>
          <a:p>
            <a:pPr marL="342900" indent="-342900" algn="just">
              <a:buFont typeface="Arial" panose="020B0604020202020204" pitchFamily="34" charset="0"/>
              <a:buChar char="•"/>
              <a:defRPr/>
            </a:pPr>
            <a:r>
              <a:rPr lang="he-IL" sz="2400" dirty="0">
                <a:solidFill>
                  <a:prstClr val="black"/>
                </a:solidFill>
              </a:rPr>
              <a:t>בעקבות החלטה זו חוקק ביום 29 ליולי 2020 </a:t>
            </a:r>
            <a:r>
              <a:rPr lang="he-IL" sz="2400" dirty="0">
                <a:effectLst/>
                <a:latin typeface="Calibri" panose="020F0502020204030204" pitchFamily="34" charset="0"/>
                <a:ea typeface="Calibri" panose="020F0502020204030204" pitchFamily="34" charset="0"/>
                <a:cs typeface="Arial" panose="020B0604020202020204" pitchFamily="34" charset="0"/>
              </a:rPr>
              <a:t>חוק </a:t>
            </a:r>
            <a:r>
              <a:rPr lang="he-IL" sz="2400" dirty="0" err="1">
                <a:effectLst/>
                <a:latin typeface="Calibri" panose="020F0502020204030204" pitchFamily="34" charset="0"/>
                <a:ea typeface="Calibri" panose="020F0502020204030204" pitchFamily="34" charset="0"/>
                <a:cs typeface="Arial" panose="020B0604020202020204" pitchFamily="34" charset="0"/>
              </a:rPr>
              <a:t>התכנית</a:t>
            </a:r>
            <a:r>
              <a:rPr lang="he-IL" sz="2400" dirty="0">
                <a:effectLst/>
                <a:latin typeface="Calibri" panose="020F0502020204030204" pitchFamily="34" charset="0"/>
                <a:ea typeface="Calibri" panose="020F0502020204030204" pitchFamily="34" charset="0"/>
                <a:cs typeface="Arial" panose="020B0604020202020204" pitchFamily="34" charset="0"/>
              </a:rPr>
              <a:t> לסיוע כלכלי (נגיף הקורונה החדש) (הוראת שעה), תש"ף-2020 (להלן: "</a:t>
            </a:r>
            <a:r>
              <a:rPr lang="he-IL" sz="2400" b="1" dirty="0">
                <a:effectLst/>
                <a:latin typeface="Calibri" panose="020F0502020204030204" pitchFamily="34" charset="0"/>
                <a:ea typeface="Calibri" panose="020F0502020204030204" pitchFamily="34" charset="0"/>
                <a:cs typeface="Arial" panose="020B0604020202020204" pitchFamily="34" charset="0"/>
              </a:rPr>
              <a:t>החוק</a:t>
            </a:r>
            <a:r>
              <a:rPr lang="he-IL" sz="2400" dirty="0">
                <a:effectLst/>
                <a:latin typeface="Calibri" panose="020F0502020204030204" pitchFamily="34" charset="0"/>
                <a:ea typeface="Calibri" panose="020F0502020204030204" pitchFamily="34" charset="0"/>
                <a:cs typeface="Arial" panose="020B0604020202020204" pitchFamily="34" charset="0"/>
              </a:rPr>
              <a:t>") (ס"ח </a:t>
            </a:r>
            <a:r>
              <a:rPr lang="he-IL" sz="2400" dirty="0" err="1">
                <a:effectLst/>
                <a:latin typeface="Calibri" panose="020F0502020204030204" pitchFamily="34" charset="0"/>
                <a:ea typeface="Calibri" panose="020F0502020204030204" pitchFamily="34" charset="0"/>
                <a:cs typeface="Arial" panose="020B0604020202020204" pitchFamily="34" charset="0"/>
              </a:rPr>
              <a:t>תש"ף</a:t>
            </a:r>
            <a:r>
              <a:rPr lang="he-IL" sz="2400" dirty="0">
                <a:effectLst/>
                <a:latin typeface="Calibri" panose="020F0502020204030204" pitchFamily="34" charset="0"/>
                <a:ea typeface="Calibri" panose="020F0502020204030204" pitchFamily="34" charset="0"/>
                <a:cs typeface="Arial" panose="020B0604020202020204" pitchFamily="34" charset="0"/>
              </a:rPr>
              <a:t> מס' 2835).</a:t>
            </a:r>
          </a:p>
          <a:p>
            <a:pPr marL="342900" indent="-342900" algn="just">
              <a:buFont typeface="Arial" panose="020B0604020202020204" pitchFamily="34" charset="0"/>
              <a:buChar char="•"/>
              <a:defRPr/>
            </a:pPr>
            <a:endParaRPr lang="he-IL" sz="2400" dirty="0">
              <a:effectLst/>
              <a:latin typeface="Calibri" panose="020F0502020204030204" pitchFamily="34" charset="0"/>
              <a:ea typeface="Calibri" panose="020F0502020204030204" pitchFamily="34" charset="0"/>
              <a:cs typeface="Arial" panose="020B0604020202020204" pitchFamily="34" charset="0"/>
            </a:endParaRPr>
          </a:p>
          <a:p>
            <a:pPr algn="just">
              <a:defRPr/>
            </a:pPr>
            <a:r>
              <a:rPr lang="en-US" sz="2400" dirty="0">
                <a:effectLst/>
                <a:latin typeface="Calibri" panose="020F0502020204030204" pitchFamily="34" charset="0"/>
                <a:ea typeface="Calibri" panose="020F0502020204030204" pitchFamily="34" charset="0"/>
                <a:cs typeface="Arial" panose="020B0604020202020204" pitchFamily="34" charset="0"/>
                <a:hlinkClick r:id="rId5"/>
              </a:rPr>
              <a:t>https://www.gov.il/BlobFolder/legalinfo/law2835-20/he/LegalInformation_kesher_2835-20.pdf</a:t>
            </a:r>
            <a:endParaRPr lang="he-IL" sz="2400" dirty="0">
              <a:latin typeface="Calibri" panose="020F0502020204030204" pitchFamily="34" charset="0"/>
              <a:ea typeface="Calibri" panose="020F0502020204030204" pitchFamily="34" charset="0"/>
              <a:cs typeface="Arial" panose="020B0604020202020204" pitchFamily="34" charset="0"/>
            </a:endParaRPr>
          </a:p>
          <a:p>
            <a:pPr algn="just">
              <a:defRPr/>
            </a:pPr>
            <a:endParaRPr lang="he-IL" sz="2400" dirty="0">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defRPr/>
            </a:pPr>
            <a:r>
              <a:rPr lang="he-IL" sz="2400" dirty="0"/>
              <a:t>הצעת חוק </a:t>
            </a:r>
            <a:r>
              <a:rPr lang="he-IL" sz="2400" dirty="0" err="1"/>
              <a:t>התכנית</a:t>
            </a:r>
            <a:r>
              <a:rPr lang="he-IL" sz="2400" dirty="0"/>
              <a:t> לסיוע כלכלי (נגיף הקורונה החדש)(הוראת שעה), התש"ף-2020, </a:t>
            </a:r>
            <a:r>
              <a:rPr lang="he-IL" sz="2400" dirty="0" err="1"/>
              <a:t>הצ"ח</a:t>
            </a:r>
            <a:r>
              <a:rPr lang="he-IL" sz="2400" dirty="0"/>
              <a:t> 1341</a:t>
            </a:r>
            <a:endParaRPr lang="he-IL" sz="2400" dirty="0">
              <a:effectLst/>
              <a:latin typeface="Calibri" panose="020F0502020204030204" pitchFamily="34" charset="0"/>
              <a:ea typeface="Calibri" panose="020F0502020204030204" pitchFamily="34" charset="0"/>
              <a:cs typeface="Arial" panose="020B0604020202020204" pitchFamily="34" charset="0"/>
            </a:endParaRPr>
          </a:p>
          <a:p>
            <a:pPr algn="just">
              <a:defRPr/>
            </a:pPr>
            <a:endParaRPr lang="he-IL" sz="2400" dirty="0">
              <a:effectLst/>
              <a:latin typeface="Calibri" panose="020F0502020204030204" pitchFamily="34" charset="0"/>
              <a:ea typeface="Calibri" panose="020F0502020204030204" pitchFamily="34" charset="0"/>
              <a:cs typeface="Arial" panose="020B0604020202020204" pitchFamily="34" charset="0"/>
            </a:endParaRPr>
          </a:p>
          <a:p>
            <a:pPr algn="just" rtl="1">
              <a:tabLst>
                <a:tab pos="4417060" algn="l"/>
              </a:tabLst>
            </a:pP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defRPr/>
            </a:pPr>
            <a:endParaRPr lang="en-US" sz="2400" dirty="0">
              <a:solidFill>
                <a:prstClr val="black"/>
              </a:solidFill>
            </a:endParaRPr>
          </a:p>
        </p:txBody>
      </p:sp>
    </p:spTree>
    <p:extLst>
      <p:ext uri="{BB962C8B-B14F-4D97-AF65-F5344CB8AC3E}">
        <p14:creationId xmlns:p14="http://schemas.microsoft.com/office/powerpoint/2010/main" val="276096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310067" y="427769"/>
            <a:ext cx="8459807" cy="1604022"/>
          </a:xfrm>
        </p:spPr>
        <p:txBody>
          <a:bodyPr>
            <a:normAutofit/>
          </a:bodyPr>
          <a:lstStyle/>
          <a:p>
            <a:pPr marL="457200" indent="-457200" algn="ctr"/>
            <a:r>
              <a:rPr lang="he-IL" sz="3200" b="1" dirty="0">
                <a:solidFill>
                  <a:srgbClr val="553017"/>
                </a:solidFill>
                <a:cs typeface="+mn-cs"/>
              </a:rPr>
              <a:t>דרישות להחזר מענק קורונה</a:t>
            </a:r>
            <a:br>
              <a:rPr lang="he-IL" sz="3200" b="1" dirty="0">
                <a:solidFill>
                  <a:srgbClr val="553017"/>
                </a:solidFill>
              </a:rPr>
            </a:br>
            <a:br>
              <a:rPr lang="he-IL" sz="3200" b="1" dirty="0">
                <a:solidFill>
                  <a:srgbClr val="553017"/>
                </a:solidFill>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0" y="967461"/>
            <a:ext cx="12206641" cy="7478970"/>
          </a:xfrm>
          <a:prstGeom prst="rect">
            <a:avLst/>
          </a:prstGeom>
          <a:noFill/>
        </p:spPr>
        <p:txBody>
          <a:bodyPr wrap="square">
            <a:spAutoFit/>
          </a:bodyPr>
          <a:lstStyle/>
          <a:p>
            <a:pPr lvl="0"/>
            <a:endParaRPr lang="he-IL" sz="2400" b="1" dirty="0">
              <a:effectLst/>
              <a:ea typeface="Calibri" panose="020F0502020204030204" pitchFamily="34" charset="0"/>
            </a:endParaRPr>
          </a:p>
          <a:p>
            <a:pPr algn="just">
              <a:buFont typeface="Arial" pitchFamily="34" charset="0"/>
              <a:buNone/>
              <a:defRPr/>
            </a:pPr>
            <a:r>
              <a:rPr lang="he-IL" sz="2400" b="1" u="sng" dirty="0">
                <a:solidFill>
                  <a:prstClr val="black"/>
                </a:solidFill>
              </a:rPr>
              <a:t>בשנה האחרונה אנו עדים לבקשות רבות להחזר מענקים שנשלחו לעוסקים שקיבלו מענקי קורונה – </a:t>
            </a:r>
          </a:p>
          <a:p>
            <a:pPr algn="just">
              <a:buFont typeface="Arial" pitchFamily="34" charset="0"/>
              <a:buNone/>
              <a:defRPr/>
            </a:pPr>
            <a:endParaRPr lang="he-IL" sz="2400" b="1" u="sng" dirty="0">
              <a:solidFill>
                <a:prstClr val="black"/>
              </a:solidFill>
            </a:endParaRPr>
          </a:p>
          <a:p>
            <a:pPr algn="just">
              <a:buFont typeface="Arial" pitchFamily="34" charset="0"/>
              <a:buNone/>
              <a:defRPr/>
            </a:pPr>
            <a:r>
              <a:rPr lang="he-IL" sz="2400" b="1" u="sng" dirty="0" err="1">
                <a:solidFill>
                  <a:prstClr val="black"/>
                </a:solidFill>
              </a:rPr>
              <a:t>דןגמאות</a:t>
            </a:r>
            <a:r>
              <a:rPr lang="he-IL" sz="2400" b="1" u="sng" dirty="0">
                <a:solidFill>
                  <a:prstClr val="black"/>
                </a:solidFill>
              </a:rPr>
              <a:t> – </a:t>
            </a:r>
          </a:p>
          <a:p>
            <a:pPr algn="just">
              <a:buFont typeface="Arial" pitchFamily="34" charset="0"/>
              <a:buNone/>
              <a:defRPr/>
            </a:pPr>
            <a:endParaRPr lang="he-IL" sz="2400" b="1" u="sng" dirty="0">
              <a:solidFill>
                <a:prstClr val="black"/>
              </a:solidFill>
            </a:endParaRPr>
          </a:p>
          <a:p>
            <a:pPr marL="342900" indent="-342900" algn="just">
              <a:buFont typeface="Arial" panose="020B0604020202020204" pitchFamily="34" charset="0"/>
              <a:buChar char="•"/>
              <a:defRPr/>
            </a:pPr>
            <a:r>
              <a:rPr lang="he-IL" sz="2400" dirty="0">
                <a:solidFill>
                  <a:prstClr val="black"/>
                </a:solidFill>
              </a:rPr>
              <a:t>ירידת המחזור העסקאות בתקופת המענק </a:t>
            </a:r>
            <a:r>
              <a:rPr lang="he-IL" sz="2400" u="sng" dirty="0">
                <a:solidFill>
                  <a:prstClr val="black"/>
                </a:solidFill>
              </a:rPr>
              <a:t>לא</a:t>
            </a:r>
            <a:r>
              <a:rPr lang="he-IL" sz="2400" dirty="0">
                <a:solidFill>
                  <a:prstClr val="black"/>
                </a:solidFill>
              </a:rPr>
              <a:t> </a:t>
            </a:r>
            <a:r>
              <a:rPr lang="he-IL" sz="2400" b="1" dirty="0">
                <a:solidFill>
                  <a:prstClr val="black"/>
                </a:solidFill>
              </a:rPr>
              <a:t>נגרמה כתוצאה מההשפעה הכלכלית של התפשטות נגיף הקורונה</a:t>
            </a:r>
            <a:r>
              <a:rPr lang="he-IL" sz="2400" dirty="0">
                <a:solidFill>
                  <a:prstClr val="black"/>
                </a:solidFill>
              </a:rPr>
              <a:t> (דרישת הקשר הסיבתי).</a:t>
            </a:r>
          </a:p>
          <a:p>
            <a:pPr algn="just">
              <a:defRPr/>
            </a:pPr>
            <a:endParaRPr lang="he-IL" sz="2400" dirty="0">
              <a:solidFill>
                <a:prstClr val="black"/>
              </a:solidFill>
            </a:endParaRPr>
          </a:p>
          <a:p>
            <a:pPr marL="342900" indent="-342900" algn="just">
              <a:buFont typeface="Arial" panose="020B0604020202020204" pitchFamily="34" charset="0"/>
              <a:buChar char="•"/>
              <a:defRPr/>
            </a:pPr>
            <a:r>
              <a:rPr lang="he-IL" sz="2400" dirty="0">
                <a:solidFill>
                  <a:prstClr val="black"/>
                </a:solidFill>
              </a:rPr>
              <a:t>העוסק בעל עבודות ממשוכות שחל בחישוב הכנסתו סעיף 8א לפקודה.</a:t>
            </a:r>
          </a:p>
          <a:p>
            <a:pPr algn="just">
              <a:defRPr/>
            </a:pPr>
            <a:endParaRPr lang="he-IL" sz="2400" dirty="0">
              <a:solidFill>
                <a:prstClr val="black"/>
              </a:solidFill>
            </a:endParaRPr>
          </a:p>
          <a:p>
            <a:pPr marL="342900" indent="-342900" algn="just">
              <a:buFont typeface="Arial" panose="020B0604020202020204" pitchFamily="34" charset="0"/>
              <a:buChar char="•"/>
              <a:defRPr/>
            </a:pPr>
            <a:r>
              <a:rPr lang="he-IL" sz="2400" dirty="0">
                <a:solidFill>
                  <a:prstClr val="black"/>
                </a:solidFill>
              </a:rPr>
              <a:t>קיימים יחסים מיוחדים בין העוסק לבין הלקוח.  </a:t>
            </a:r>
          </a:p>
          <a:p>
            <a:pPr marL="342900" indent="-342900" algn="just">
              <a:buFont typeface="Arial" panose="020B0604020202020204" pitchFamily="34" charset="0"/>
              <a:buChar char="•"/>
              <a:defRPr/>
            </a:pPr>
            <a:endParaRPr lang="he-IL" sz="2400" dirty="0">
              <a:solidFill>
                <a:prstClr val="black"/>
              </a:solidFill>
            </a:endParaRPr>
          </a:p>
          <a:p>
            <a:pPr marL="342900" indent="-342900" algn="just">
              <a:buFont typeface="Arial" panose="020B0604020202020204" pitchFamily="34" charset="0"/>
              <a:buChar char="•"/>
              <a:defRPr/>
            </a:pPr>
            <a:r>
              <a:rPr lang="he-IL" sz="2400" b="1" dirty="0">
                <a:solidFill>
                  <a:prstClr val="black"/>
                </a:solidFill>
              </a:rPr>
              <a:t>לפי החוק  - יש להחזיר את המענק תוך 90 ימים ואי החזר המענק נחשב כחוב מס לכל דבר ועניין</a:t>
            </a:r>
          </a:p>
          <a:p>
            <a:pPr marL="342900" indent="-342900" algn="just">
              <a:buFont typeface="Arial" panose="020B0604020202020204" pitchFamily="34" charset="0"/>
              <a:buChar char="•"/>
              <a:defRPr/>
            </a:pPr>
            <a:endParaRPr lang="he-IL" sz="2400" b="1" dirty="0">
              <a:solidFill>
                <a:prstClr val="black"/>
              </a:solidFill>
            </a:endParaRPr>
          </a:p>
          <a:p>
            <a:pPr marL="342900" lvl="0" indent="-342900">
              <a:buFont typeface="Arial" panose="020B0604020202020204" pitchFamily="34" charset="0"/>
              <a:buChar char="•"/>
            </a:pPr>
            <a:endParaRPr lang="he-IL" sz="2400" b="1" dirty="0">
              <a:ea typeface="Calibri" panose="020F0502020204030204" pitchFamily="34" charset="0"/>
            </a:endParaRPr>
          </a:p>
          <a:p>
            <a:pPr lvl="0"/>
            <a:endParaRPr lang="he-IL" sz="2400" b="1" dirty="0">
              <a:ea typeface="Calibri" panose="020F0502020204030204" pitchFamily="34" charset="0"/>
            </a:endParaRPr>
          </a:p>
          <a:p>
            <a:pPr lvl="0"/>
            <a:endParaRPr lang="he-IL" sz="2400" b="1" dirty="0">
              <a:ea typeface="Calibri" panose="020F0502020204030204" pitchFamily="34" charset="0"/>
            </a:endParaRP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318232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458686" y="221220"/>
            <a:ext cx="9818914" cy="857250"/>
          </a:xfrm>
        </p:spPr>
        <p:txBody>
          <a:bodyPr>
            <a:noAutofit/>
          </a:bodyPr>
          <a:lstStyle/>
          <a:p>
            <a:pPr algn="ctr"/>
            <a:r>
              <a:rPr lang="he-IL" sz="3200" b="1" dirty="0">
                <a:solidFill>
                  <a:srgbClr val="553017"/>
                </a:solidFill>
                <a:cs typeface="+mn-cs"/>
              </a:rPr>
              <a:t>        מה עושים ? במידת הצורך מגישים השגה, ערר וערעור מנהלי</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7" name="TextBox 6">
            <a:extLst>
              <a:ext uri="{FF2B5EF4-FFF2-40B4-BE49-F238E27FC236}">
                <a16:creationId xmlns:a16="http://schemas.microsoft.com/office/drawing/2014/main" id="{773825CE-914B-4D13-A52C-E52AFD542256}"/>
              </a:ext>
            </a:extLst>
          </p:cNvPr>
          <p:cNvSpPr txBox="1"/>
          <p:nvPr/>
        </p:nvSpPr>
        <p:spPr>
          <a:xfrm>
            <a:off x="794327" y="1367993"/>
            <a:ext cx="11397673" cy="3785652"/>
          </a:xfrm>
          <a:prstGeom prst="rect">
            <a:avLst/>
          </a:prstGeom>
          <a:noFill/>
        </p:spPr>
        <p:txBody>
          <a:bodyPr wrap="square" rtlCol="0">
            <a:spAutoFit/>
          </a:bodyPr>
          <a:lstStyle/>
          <a:p>
            <a:pPr marL="342900" indent="-342900">
              <a:buFont typeface="Arial" panose="020B0604020202020204" pitchFamily="34" charset="0"/>
              <a:buChar char="•"/>
            </a:pPr>
            <a:r>
              <a:rPr lang="he-IL" sz="2400" b="1" dirty="0"/>
              <a:t>סעיף 4  להחלטת הממשלה </a:t>
            </a:r>
            <a:r>
              <a:rPr lang="he-IL" sz="2400" dirty="0"/>
              <a:t>– </a:t>
            </a:r>
          </a:p>
          <a:p>
            <a:r>
              <a:rPr lang="he-IL" sz="2400" b="0" i="0" dirty="0">
                <a:solidFill>
                  <a:srgbClr val="272727"/>
                </a:solidFill>
                <a:effectLst/>
                <a:latin typeface="Rubik"/>
              </a:rPr>
              <a:t>4.    </a:t>
            </a:r>
            <a:r>
              <a:rPr lang="he-IL" sz="2400" b="0" i="0" u="sng" dirty="0">
                <a:solidFill>
                  <a:srgbClr val="272727"/>
                </a:solidFill>
                <a:effectLst/>
                <a:latin typeface="Rubik"/>
              </a:rPr>
              <a:t>השגה</a:t>
            </a:r>
            <a:r>
              <a:rPr lang="he-IL" sz="2400" b="0" i="0" dirty="0">
                <a:solidFill>
                  <a:srgbClr val="272727"/>
                </a:solidFill>
                <a:effectLst/>
                <a:latin typeface="Rubik"/>
              </a:rPr>
              <a:t> </a:t>
            </a:r>
            <a:br>
              <a:rPr lang="he-IL" sz="2400" dirty="0"/>
            </a:br>
            <a:r>
              <a:rPr lang="he-IL" sz="2400" b="0" i="0" dirty="0">
                <a:solidFill>
                  <a:srgbClr val="272727"/>
                </a:solidFill>
                <a:effectLst/>
                <a:latin typeface="Rubik"/>
              </a:rPr>
              <a:t>א.    </a:t>
            </a:r>
            <a:r>
              <a:rPr lang="he-IL" sz="2400" b="0" i="0" u="sng" dirty="0">
                <a:solidFill>
                  <a:srgbClr val="272727"/>
                </a:solidFill>
                <a:effectLst/>
                <a:latin typeface="Rubik"/>
              </a:rPr>
              <a:t>הרואה עצמו נפגע מהחלטת רשות המיסים בנוגע למענק</a:t>
            </a:r>
            <a:r>
              <a:rPr lang="he-IL" sz="2400" b="0" i="0" dirty="0">
                <a:solidFill>
                  <a:srgbClr val="272727"/>
                </a:solidFill>
                <a:effectLst/>
                <a:latin typeface="Rubik"/>
              </a:rPr>
              <a:t>, רשאי להגיש השגה לעובד אשר המנהל הסמיכו לשם כך, </a:t>
            </a:r>
            <a:r>
              <a:rPr lang="he-IL" sz="2400" b="0" i="0" u="sng" dirty="0">
                <a:solidFill>
                  <a:srgbClr val="272727"/>
                </a:solidFill>
                <a:effectLst/>
                <a:latin typeface="Rubik"/>
              </a:rPr>
              <a:t>בתוך 45 ימים </a:t>
            </a:r>
            <a:r>
              <a:rPr lang="he-IL" sz="2400" b="0" i="0" dirty="0">
                <a:solidFill>
                  <a:srgbClr val="272727"/>
                </a:solidFill>
                <a:effectLst/>
                <a:latin typeface="Rubik"/>
              </a:rPr>
              <a:t>מיום קבלת ההחלטה. </a:t>
            </a:r>
            <a:r>
              <a:rPr lang="he-IL" sz="2400" b="0" i="0" u="sng" dirty="0">
                <a:solidFill>
                  <a:srgbClr val="272727"/>
                </a:solidFill>
                <a:effectLst/>
                <a:latin typeface="Rubik"/>
              </a:rPr>
              <a:t>החלטה בהשגה תהיה מנומקת ותינתן בכתב בתוך 180 ימים</a:t>
            </a:r>
            <a:r>
              <a:rPr lang="he-IL" sz="2400" b="0" i="0" dirty="0">
                <a:solidFill>
                  <a:srgbClr val="272727"/>
                </a:solidFill>
                <a:effectLst/>
                <a:latin typeface="Rubik"/>
              </a:rPr>
              <a:t>. </a:t>
            </a:r>
            <a:br>
              <a:rPr lang="he-IL" sz="2400" dirty="0"/>
            </a:br>
            <a:r>
              <a:rPr lang="he-IL" sz="2400" b="0" i="0" dirty="0">
                <a:solidFill>
                  <a:srgbClr val="272727"/>
                </a:solidFill>
                <a:effectLst/>
                <a:latin typeface="Rubik"/>
              </a:rPr>
              <a:t>ב.   ...</a:t>
            </a:r>
          </a:p>
          <a:p>
            <a:r>
              <a:rPr lang="he-IL" sz="2400" b="0" i="0" dirty="0">
                <a:solidFill>
                  <a:srgbClr val="272727"/>
                </a:solidFill>
                <a:effectLst/>
                <a:latin typeface="Rubik"/>
              </a:rPr>
              <a:t>ג.    ההשגות יוגשו בטופס מקוון שיקבע המנהל ויכללו את הפרטים הדרושים לשם בחינת טענותיו של מבקש המענק ועמידתו בתנאי הזכאות למענק. </a:t>
            </a:r>
            <a:br>
              <a:rPr lang="he-IL" sz="2400" dirty="0"/>
            </a:br>
            <a:r>
              <a:rPr lang="he-IL" sz="2400" b="0" i="0" dirty="0">
                <a:solidFill>
                  <a:srgbClr val="272727"/>
                </a:solidFill>
                <a:effectLst/>
                <a:latin typeface="Rubik"/>
              </a:rPr>
              <a:t>ד.    העובד המוסמך להכריע בהשגה וועדת ההשגות יהיו רשאים לדון ולהכריע בהשגות על פי טענות וראיות שיוגשו בכתב. </a:t>
            </a:r>
            <a:endParaRPr lang="en-IL" sz="2400" dirty="0"/>
          </a:p>
        </p:txBody>
      </p:sp>
    </p:spTree>
    <p:extLst>
      <p:ext uri="{BB962C8B-B14F-4D97-AF65-F5344CB8AC3E}">
        <p14:creationId xmlns:p14="http://schemas.microsoft.com/office/powerpoint/2010/main" val="2301460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458686" y="221220"/>
            <a:ext cx="9818914" cy="857250"/>
          </a:xfrm>
        </p:spPr>
        <p:txBody>
          <a:bodyPr>
            <a:noAutofit/>
          </a:bodyPr>
          <a:lstStyle/>
          <a:p>
            <a:r>
              <a:rPr lang="he-IL" sz="3200" b="1" dirty="0">
                <a:solidFill>
                  <a:srgbClr val="553017"/>
                </a:solidFill>
                <a:cs typeface="+mn-cs"/>
              </a:rPr>
              <a:t> מה עושים ? במידת הצורך מגישים השגה, ערר וערעור מנהלי!</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7" name="TextBox 6">
            <a:extLst>
              <a:ext uri="{FF2B5EF4-FFF2-40B4-BE49-F238E27FC236}">
                <a16:creationId xmlns:a16="http://schemas.microsoft.com/office/drawing/2014/main" id="{773825CE-914B-4D13-A52C-E52AFD542256}"/>
              </a:ext>
            </a:extLst>
          </p:cNvPr>
          <p:cNvSpPr txBox="1"/>
          <p:nvPr/>
        </p:nvSpPr>
        <p:spPr>
          <a:xfrm>
            <a:off x="794327" y="1367993"/>
            <a:ext cx="11397673" cy="4893647"/>
          </a:xfrm>
          <a:prstGeom prst="rect">
            <a:avLst/>
          </a:prstGeom>
          <a:noFill/>
        </p:spPr>
        <p:txBody>
          <a:bodyPr wrap="square" rtlCol="0">
            <a:spAutoFit/>
          </a:bodyPr>
          <a:lstStyle/>
          <a:p>
            <a:pPr marL="342900" indent="-342900">
              <a:buFont typeface="Arial" panose="020B0604020202020204" pitchFamily="34" charset="0"/>
              <a:buChar char="•"/>
            </a:pPr>
            <a:r>
              <a:rPr lang="he-IL" sz="2400" b="1" dirty="0"/>
              <a:t>סעיף 20 לחוק – השגה וערר</a:t>
            </a:r>
          </a:p>
          <a:p>
            <a:r>
              <a:rPr lang="he-IL" sz="2400" dirty="0"/>
              <a:t> 20.  (א)  </a:t>
            </a:r>
          </a:p>
          <a:p>
            <a:pPr marL="457200" indent="-457200">
              <a:buAutoNum type="arabicParenBoth"/>
            </a:pPr>
            <a:r>
              <a:rPr lang="he-IL" sz="2400" u="sng" dirty="0"/>
              <a:t>הרואה את עצמו נפגע מהחלטת המנהל בנוגע למענק הניתן לפי פרק זה</a:t>
            </a:r>
            <a:r>
              <a:rPr lang="he-IL" sz="2400" dirty="0"/>
              <a:t>, לרבות בנוגע להטלת קנס בשל הגשת תביעה ביתר, </a:t>
            </a:r>
            <a:r>
              <a:rPr lang="he-IL" sz="2400" u="sng" dirty="0"/>
              <a:t>רשאי להגיש השגה לעובד רשות </a:t>
            </a:r>
            <a:r>
              <a:rPr lang="he-IL" sz="2400" u="sng" dirty="0" err="1"/>
              <a:t>המסים</a:t>
            </a:r>
            <a:r>
              <a:rPr lang="he-IL" sz="2400" u="sng" dirty="0"/>
              <a:t> בישראל שהמנהל הסמיכו לשם כך, בתוך 45 ימים מיום קבלת ההחלטה</a:t>
            </a:r>
            <a:r>
              <a:rPr lang="he-IL" sz="2400" dirty="0"/>
              <a:t>; </a:t>
            </a:r>
            <a:r>
              <a:rPr lang="he-IL" sz="2400" b="1" u="sng" dirty="0"/>
              <a:t>החלטה בהשגה תהיה מנומקת ותינתן בכתב בתוך 120 ימים</a:t>
            </a:r>
            <a:r>
              <a:rPr lang="he-IL" sz="2400" b="1" dirty="0"/>
              <a:t>;</a:t>
            </a:r>
          </a:p>
          <a:p>
            <a:endParaRPr lang="he-IL" sz="2400" dirty="0"/>
          </a:p>
          <a:p>
            <a:r>
              <a:rPr lang="he-IL" sz="2400" dirty="0"/>
              <a:t>(2)   </a:t>
            </a:r>
            <a:r>
              <a:rPr lang="he-IL" sz="2400" u="sng" dirty="0"/>
              <a:t>ההשגות יוגשו בטופס מקוון </a:t>
            </a:r>
            <a:r>
              <a:rPr lang="he-IL" sz="2400" dirty="0"/>
              <a:t>שיקבע המנהל ויכללו את הפרטים הדרושים לשם בחינת טענותיו של מבקש המענק ועמידתו בתנאי הזכאות למענק;</a:t>
            </a:r>
          </a:p>
          <a:p>
            <a:pPr marL="342900" indent="-342900">
              <a:buFont typeface="Arial" panose="020B0604020202020204" pitchFamily="34" charset="0"/>
              <a:buChar char="•"/>
            </a:pPr>
            <a:endParaRPr lang="he-IL" sz="2400" dirty="0"/>
          </a:p>
          <a:p>
            <a:r>
              <a:rPr lang="he-IL" sz="2400" dirty="0"/>
              <a:t>(3)   העובד המוסמך להחליט בהשגה רשאי לדון ולהכריע בה על פי טענות וראיות שיוגשו בכתב.</a:t>
            </a:r>
          </a:p>
          <a:p>
            <a:r>
              <a:rPr lang="he-IL" sz="2400" dirty="0"/>
              <a:t>(ב)  על החלטה בהשגה לפי סעיף קטן (א) </a:t>
            </a:r>
            <a:r>
              <a:rPr lang="he-IL" sz="2400" b="1" dirty="0"/>
              <a:t>ניתן לערור לפני ועדת ערר כאמור בסעיף 21, בתוך 45 ימים </a:t>
            </a:r>
            <a:r>
              <a:rPr lang="he-IL" sz="2400" dirty="0"/>
              <a:t>מיום שנמסרה לעורר ההחלטה בצירוף הודעה על זכות הערר ועל המועד להגשתו.</a:t>
            </a:r>
            <a:endParaRPr lang="en-IL" sz="2400" dirty="0"/>
          </a:p>
        </p:txBody>
      </p:sp>
    </p:spTree>
    <p:extLst>
      <p:ext uri="{BB962C8B-B14F-4D97-AF65-F5344CB8AC3E}">
        <p14:creationId xmlns:p14="http://schemas.microsoft.com/office/powerpoint/2010/main" val="214191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458686" y="221220"/>
            <a:ext cx="9818914" cy="857250"/>
          </a:xfrm>
        </p:spPr>
        <p:txBody>
          <a:bodyPr>
            <a:noAutofit/>
          </a:bodyPr>
          <a:lstStyle/>
          <a:p>
            <a:r>
              <a:rPr lang="he-IL" sz="3200" b="1" dirty="0">
                <a:solidFill>
                  <a:srgbClr val="553017"/>
                </a:solidFill>
                <a:cs typeface="+mn-cs"/>
              </a:rPr>
              <a:t> מה עושים ? במידת הצורך מגישים השגה, ערר ואם צריך ערעור מנהלי</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7" name="TextBox 6">
            <a:extLst>
              <a:ext uri="{FF2B5EF4-FFF2-40B4-BE49-F238E27FC236}">
                <a16:creationId xmlns:a16="http://schemas.microsoft.com/office/drawing/2014/main" id="{773825CE-914B-4D13-A52C-E52AFD542256}"/>
              </a:ext>
            </a:extLst>
          </p:cNvPr>
          <p:cNvSpPr txBox="1"/>
          <p:nvPr/>
        </p:nvSpPr>
        <p:spPr>
          <a:xfrm>
            <a:off x="794327" y="1367993"/>
            <a:ext cx="11397673" cy="2677656"/>
          </a:xfrm>
          <a:prstGeom prst="rect">
            <a:avLst/>
          </a:prstGeom>
          <a:noFill/>
        </p:spPr>
        <p:txBody>
          <a:bodyPr wrap="square" rtlCol="0">
            <a:spAutoFit/>
          </a:bodyPr>
          <a:lstStyle/>
          <a:p>
            <a:pPr marL="342900" indent="-342900">
              <a:buFont typeface="Arial" panose="020B0604020202020204" pitchFamily="34" charset="0"/>
              <a:buChar char="•"/>
            </a:pPr>
            <a:r>
              <a:rPr lang="he-IL" sz="2400" b="1" dirty="0"/>
              <a:t>סעיף 21 לחוק – השגה וערר</a:t>
            </a:r>
          </a:p>
          <a:p>
            <a:r>
              <a:rPr lang="he-IL" sz="2400" dirty="0"/>
              <a:t> 21 (ה)	ההוראות לפי חוק בתי דין </a:t>
            </a:r>
            <a:r>
              <a:rPr lang="he-IL" sz="2400" dirty="0" err="1"/>
              <a:t>מינהליים</a:t>
            </a:r>
            <a:r>
              <a:rPr lang="he-IL" sz="2400" dirty="0"/>
              <a:t>, התשנ"ב-1992, למעט סעיפים 22(א), 37 ו-45 לחוק האמור, יחולו על ערר ועל ועדת ערר לפי פרק זה, בשינויים המחויבים ובשינויים אלה:</a:t>
            </a:r>
          </a:p>
          <a:p>
            <a:r>
              <a:rPr lang="he-IL" sz="2400" dirty="0"/>
              <a:t>     (1)	הסמכויות הנתונות לבית משפט מחוזי לפי סעיף 28(ד) ו-(ה) לחוק האמור יהיו נתונות לבית משפט לעניינים </a:t>
            </a:r>
            <a:r>
              <a:rPr lang="he-IL" sz="2400" dirty="0" err="1"/>
              <a:t>מינהליים</a:t>
            </a:r>
            <a:r>
              <a:rPr lang="he-IL" sz="2400" dirty="0"/>
              <a:t>;</a:t>
            </a:r>
          </a:p>
          <a:p>
            <a:r>
              <a:rPr lang="he-IL" sz="2400" dirty="0"/>
              <a:t>     (2)	</a:t>
            </a:r>
            <a:r>
              <a:rPr lang="he-IL" sz="2400" b="1" u="sng" dirty="0"/>
              <a:t>החלטה סופית של ועדת הערר ניתנת לערעור לפני בית משפט לעניינים </a:t>
            </a:r>
            <a:r>
              <a:rPr lang="he-IL" sz="2400" b="1" u="sng" dirty="0" err="1"/>
              <a:t>מינהליים</a:t>
            </a:r>
            <a:r>
              <a:rPr lang="he-IL" sz="2400" dirty="0"/>
              <a:t>;...".</a:t>
            </a:r>
          </a:p>
          <a:p>
            <a:endParaRPr lang="en-IL" sz="2400" dirty="0"/>
          </a:p>
        </p:txBody>
      </p:sp>
    </p:spTree>
    <p:extLst>
      <p:ext uri="{BB962C8B-B14F-4D97-AF65-F5344CB8AC3E}">
        <p14:creationId xmlns:p14="http://schemas.microsoft.com/office/powerpoint/2010/main" val="344358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310067" y="427769"/>
            <a:ext cx="8459807" cy="1604022"/>
          </a:xfrm>
        </p:spPr>
        <p:txBody>
          <a:bodyPr>
            <a:normAutofit/>
          </a:bodyPr>
          <a:lstStyle/>
          <a:p>
            <a:pPr marL="457200" indent="-457200" algn="ctr"/>
            <a:r>
              <a:rPr lang="he-IL" sz="3200" b="1" dirty="0">
                <a:solidFill>
                  <a:srgbClr val="553017"/>
                </a:solidFill>
                <a:cs typeface="+mn-cs"/>
              </a:rPr>
              <a:t>פסיקת בית המשפט המנהלי</a:t>
            </a:r>
            <a:br>
              <a:rPr lang="he-IL" sz="3200" b="1" dirty="0">
                <a:solidFill>
                  <a:srgbClr val="553017"/>
                </a:solidFill>
              </a:rPr>
            </a:br>
            <a:br>
              <a:rPr lang="he-IL" sz="3200" b="1" dirty="0">
                <a:solidFill>
                  <a:srgbClr val="553017"/>
                </a:solidFill>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0" y="967461"/>
            <a:ext cx="12206641" cy="6647974"/>
          </a:xfrm>
          <a:prstGeom prst="rect">
            <a:avLst/>
          </a:prstGeom>
          <a:noFill/>
        </p:spPr>
        <p:txBody>
          <a:bodyPr wrap="square">
            <a:spAutoFit/>
          </a:bodyPr>
          <a:lstStyle/>
          <a:p>
            <a:pPr lvl="0"/>
            <a:endParaRPr lang="he-IL" sz="2400" b="1" dirty="0">
              <a:effectLst/>
              <a:ea typeface="Calibri" panose="020F0502020204030204" pitchFamily="34" charset="0"/>
            </a:endParaRPr>
          </a:p>
          <a:p>
            <a:pPr algn="just">
              <a:buFont typeface="Arial" pitchFamily="34" charset="0"/>
              <a:buNone/>
              <a:defRPr/>
            </a:pPr>
            <a:r>
              <a:rPr lang="he-IL" sz="2400" b="1" u="sng" dirty="0">
                <a:solidFill>
                  <a:prstClr val="black"/>
                </a:solidFill>
              </a:rPr>
              <a:t>משמעות האיחור במתן תשובה להשגה - </a:t>
            </a:r>
          </a:p>
          <a:p>
            <a:pPr marL="342900" indent="-342900" algn="just">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rPr>
              <a:t>בית המשפט המחוזי בעניין </a:t>
            </a:r>
            <a:r>
              <a:rPr lang="he-IL" sz="2400" dirty="0" err="1">
                <a:effectLst/>
                <a:ea typeface="Calibri" panose="020F0502020204030204" pitchFamily="34" charset="0"/>
              </a:rPr>
              <a:t>עמ"נ</a:t>
            </a:r>
            <a:r>
              <a:rPr lang="he-IL" sz="2400" dirty="0">
                <a:effectLst/>
                <a:ea typeface="Calibri" panose="020F0502020204030204" pitchFamily="34" charset="0"/>
              </a:rPr>
              <a:t> 27710-06-21 </a:t>
            </a:r>
            <a:r>
              <a:rPr lang="he-IL" sz="2400" b="1" dirty="0">
                <a:effectLst/>
                <a:ea typeface="Calibri" panose="020F0502020204030204" pitchFamily="34" charset="0"/>
              </a:rPr>
              <a:t>ב.ג. בטחון הצפון אבטחת מוסדות, ליווי טיולים ומתן שירותי רפואה בע"מ נ' רשות המיסים בישראל</a:t>
            </a:r>
            <a:r>
              <a:rPr lang="he-IL" sz="2400" dirty="0">
                <a:effectLst/>
                <a:ea typeface="Calibri" panose="020F0502020204030204" pitchFamily="34" charset="0"/>
              </a:rPr>
              <a:t> (פורסם במיסים און ליין, 03.01.22) </a:t>
            </a:r>
            <a:r>
              <a:rPr lang="he-IL" sz="2400" dirty="0">
                <a:effectLst/>
                <a:latin typeface="Times New Roman" panose="02020603050405020304" pitchFamily="18" charset="0"/>
                <a:ea typeface="Calibri" panose="020F0502020204030204" pitchFamily="34" charset="0"/>
              </a:rPr>
              <a:t>התייחס לסוגיה זו זה מכבר וקבע באותו עניין כי איחור של 68 ימים במתן ההחלטה להשגה יורד לשורשו של עניין </a:t>
            </a:r>
            <a:r>
              <a:rPr lang="he-IL" sz="2400" u="sng" dirty="0">
                <a:effectLst/>
                <a:latin typeface="Times New Roman" panose="02020603050405020304" pitchFamily="18" charset="0"/>
                <a:ea typeface="Calibri" panose="020F0502020204030204" pitchFamily="34" charset="0"/>
              </a:rPr>
              <a:t>ומחייב את קבלת ההשגה (כב' השופטת </a:t>
            </a:r>
            <a:r>
              <a:rPr lang="he-IL" sz="2400" b="1" u="sng" dirty="0">
                <a:effectLst/>
                <a:latin typeface="Times New Roman" panose="02020603050405020304" pitchFamily="18" charset="0"/>
                <a:ea typeface="Calibri" panose="020F0502020204030204" pitchFamily="34" charset="0"/>
              </a:rPr>
              <a:t>אורית </a:t>
            </a:r>
            <a:r>
              <a:rPr lang="he-IL" sz="2400" b="1" u="sng" dirty="0" err="1">
                <a:effectLst/>
                <a:latin typeface="Times New Roman" panose="02020603050405020304" pitchFamily="18" charset="0"/>
                <a:ea typeface="Calibri" panose="020F0502020204030204" pitchFamily="34" charset="0"/>
              </a:rPr>
              <a:t>וינשטיין</a:t>
            </a:r>
            <a:r>
              <a:rPr lang="he-IL" sz="2400" u="sng" dirty="0">
                <a:effectLst/>
                <a:latin typeface="Times New Roman" panose="02020603050405020304" pitchFamily="18" charset="0"/>
                <a:ea typeface="Calibri" panose="020F0502020204030204" pitchFamily="34" charset="0"/>
              </a:rPr>
              <a:t>)</a:t>
            </a:r>
            <a:r>
              <a:rPr lang="he-IL" sz="2400" dirty="0">
                <a:solidFill>
                  <a:prstClr val="black"/>
                </a:solidFill>
              </a:rPr>
              <a:t>.</a:t>
            </a:r>
          </a:p>
          <a:p>
            <a:pPr marL="342900" indent="-342900" algn="just">
              <a:buFont typeface="Arial" panose="020B0604020202020204" pitchFamily="34" charset="0"/>
              <a:buChar char="•"/>
              <a:defRPr/>
            </a:pPr>
            <a:r>
              <a:rPr lang="he-IL" sz="2400" dirty="0" err="1">
                <a:effectLst/>
                <a:ea typeface="Calibri" panose="020F0502020204030204" pitchFamily="34" charset="0"/>
              </a:rPr>
              <a:t>עמ"נ</a:t>
            </a:r>
            <a:r>
              <a:rPr lang="he-IL" sz="2400" dirty="0">
                <a:effectLst/>
                <a:ea typeface="Calibri" panose="020F0502020204030204" pitchFamily="34" charset="0"/>
              </a:rPr>
              <a:t> 3720-11-21 </a:t>
            </a:r>
            <a:r>
              <a:rPr lang="he-IL" sz="2400" b="1" dirty="0">
                <a:effectLst/>
                <a:ea typeface="Calibri" panose="020F0502020204030204" pitchFamily="34" charset="0"/>
              </a:rPr>
              <a:t> בוריס </a:t>
            </a:r>
            <a:r>
              <a:rPr lang="he-IL" sz="2400" b="1" dirty="0" err="1">
                <a:effectLst/>
                <a:ea typeface="Calibri" panose="020F0502020204030204" pitchFamily="34" charset="0"/>
              </a:rPr>
              <a:t>פודולסקי</a:t>
            </a:r>
            <a:r>
              <a:rPr lang="he-IL" sz="2400" b="1" dirty="0">
                <a:effectLst/>
                <a:ea typeface="Calibri" panose="020F0502020204030204" pitchFamily="34" charset="0"/>
              </a:rPr>
              <a:t> נ' רשות </a:t>
            </a:r>
            <a:r>
              <a:rPr lang="he-IL" sz="2400" b="1" dirty="0" err="1">
                <a:effectLst/>
                <a:ea typeface="Calibri" panose="020F0502020204030204" pitchFamily="34" charset="0"/>
              </a:rPr>
              <a:t>המסים</a:t>
            </a:r>
            <a:r>
              <a:rPr lang="he-IL" sz="2400" dirty="0">
                <a:effectLst/>
                <a:ea typeface="Calibri" panose="020F0502020204030204" pitchFamily="34" charset="0"/>
              </a:rPr>
              <a:t> (פורסם בנבו, 15.07.22)   - איחור של 126 ימים במתן החלטה להשגה מחייב את קבלת ההשגה - </a:t>
            </a:r>
            <a:endParaRPr lang="he-IL" sz="2400" dirty="0">
              <a:solidFill>
                <a:prstClr val="black"/>
              </a:solidFill>
            </a:endParaRPr>
          </a:p>
          <a:p>
            <a:pPr algn="just" rtl="1"/>
            <a:r>
              <a:rPr lang="he-IL" sz="1800" b="1" dirty="0">
                <a:effectLst/>
                <a:latin typeface="Times New Roman" panose="02020603050405020304" pitchFamily="18" charset="0"/>
                <a:ea typeface="Calibri" panose="020F0502020204030204" pitchFamily="34" charset="0"/>
                <a:cs typeface="David" panose="020E0502060401010101" pitchFamily="34" charset="-79"/>
              </a:rPr>
              <a:t> </a:t>
            </a:r>
            <a:endParaRPr lang="en-IL" sz="1800" dirty="0">
              <a:effectLst/>
              <a:latin typeface="Times New Roman" panose="02020603050405020304" pitchFamily="18" charset="0"/>
              <a:ea typeface="Calibri" panose="020F0502020204030204" pitchFamily="34" charset="0"/>
              <a:cs typeface="David" panose="020E0502060401010101" pitchFamily="34" charset="-79"/>
            </a:endParaRPr>
          </a:p>
          <a:p>
            <a:pPr algn="just">
              <a:defRPr/>
            </a:pPr>
            <a:endParaRPr lang="he-IL" sz="2400" dirty="0">
              <a:solidFill>
                <a:prstClr val="black"/>
              </a:solidFill>
            </a:endParaRPr>
          </a:p>
          <a:p>
            <a:pPr algn="just">
              <a:defRPr/>
            </a:pPr>
            <a:endParaRPr lang="he-IL" sz="2400" b="1" dirty="0">
              <a:solidFill>
                <a:prstClr val="black"/>
              </a:solidFill>
            </a:endParaRPr>
          </a:p>
          <a:p>
            <a:pPr marL="342900" indent="-342900" algn="just">
              <a:buFont typeface="Arial" panose="020B0604020202020204" pitchFamily="34" charset="0"/>
              <a:buChar char="•"/>
              <a:defRPr/>
            </a:pPr>
            <a:endParaRPr lang="he-IL" sz="2400" b="1" dirty="0">
              <a:solidFill>
                <a:prstClr val="black"/>
              </a:solidFill>
            </a:endParaRPr>
          </a:p>
          <a:p>
            <a:pPr marL="342900" lvl="0" indent="-342900">
              <a:buFont typeface="Arial" panose="020B0604020202020204" pitchFamily="34" charset="0"/>
              <a:buChar char="•"/>
            </a:pPr>
            <a:endParaRPr lang="he-IL" sz="2400" b="1" dirty="0">
              <a:ea typeface="Calibri" panose="020F0502020204030204" pitchFamily="34" charset="0"/>
            </a:endParaRPr>
          </a:p>
          <a:p>
            <a:pPr lvl="0"/>
            <a:endParaRPr lang="he-IL" sz="2400" b="1" dirty="0">
              <a:ea typeface="Calibri" panose="020F0502020204030204" pitchFamily="34" charset="0"/>
            </a:endParaRPr>
          </a:p>
          <a:p>
            <a:pPr lvl="0"/>
            <a:endParaRPr lang="he-IL" sz="2400" b="1" dirty="0">
              <a:ea typeface="Calibri" panose="020F0502020204030204" pitchFamily="34" charset="0"/>
            </a:endParaRP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3253931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310067" y="427769"/>
            <a:ext cx="8459807" cy="1604022"/>
          </a:xfrm>
        </p:spPr>
        <p:txBody>
          <a:bodyPr>
            <a:normAutofit/>
          </a:bodyPr>
          <a:lstStyle/>
          <a:p>
            <a:pPr marL="457200" indent="-457200" algn="ctr"/>
            <a:r>
              <a:rPr lang="he-IL" sz="3200" b="1" dirty="0">
                <a:solidFill>
                  <a:srgbClr val="553017"/>
                </a:solidFill>
                <a:cs typeface="+mn-cs"/>
              </a:rPr>
              <a:t>פסיקת בית המשפט המנהלי</a:t>
            </a:r>
            <a:br>
              <a:rPr lang="he-IL" sz="3200" b="1" dirty="0">
                <a:solidFill>
                  <a:srgbClr val="553017"/>
                </a:solidFill>
              </a:rPr>
            </a:br>
            <a:br>
              <a:rPr lang="he-IL" sz="3200" b="1" dirty="0">
                <a:solidFill>
                  <a:srgbClr val="553017"/>
                </a:solidFill>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0" y="967461"/>
            <a:ext cx="12206641" cy="8863965"/>
          </a:xfrm>
          <a:prstGeom prst="rect">
            <a:avLst/>
          </a:prstGeom>
          <a:noFill/>
        </p:spPr>
        <p:txBody>
          <a:bodyPr wrap="square">
            <a:spAutoFit/>
          </a:bodyPr>
          <a:lstStyle/>
          <a:p>
            <a:pPr lvl="0"/>
            <a:endParaRPr lang="he-IL" sz="2400" b="1" dirty="0">
              <a:effectLst/>
              <a:ea typeface="Calibri" panose="020F0502020204030204" pitchFamily="34" charset="0"/>
            </a:endParaRPr>
          </a:p>
          <a:p>
            <a:pPr algn="just">
              <a:buFont typeface="Arial" pitchFamily="34" charset="0"/>
              <a:buNone/>
              <a:defRPr/>
            </a:pPr>
            <a:r>
              <a:rPr lang="he-IL" sz="2400" b="1" u="sng" dirty="0">
                <a:solidFill>
                  <a:prstClr val="black"/>
                </a:solidFill>
              </a:rPr>
              <a:t>משמעות האיחור במתן תשובה להשגה - </a:t>
            </a:r>
          </a:p>
          <a:p>
            <a:pPr marL="342900" indent="-342900" algn="just">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rPr>
              <a:t> </a:t>
            </a:r>
            <a:r>
              <a:rPr lang="he-IL" sz="2400" b="1" dirty="0" err="1">
                <a:effectLst/>
                <a:latin typeface="Times New Roman" panose="02020603050405020304" pitchFamily="18" charset="0"/>
                <a:ea typeface="Calibri" panose="020F0502020204030204" pitchFamily="34" charset="0"/>
              </a:rPr>
              <a:t>פודולסקי</a:t>
            </a:r>
            <a:r>
              <a:rPr lang="he-IL" sz="2400" dirty="0">
                <a:effectLst/>
                <a:latin typeface="Times New Roman" panose="02020603050405020304" pitchFamily="18" charset="0"/>
                <a:ea typeface="Calibri" panose="020F0502020204030204" pitchFamily="34" charset="0"/>
              </a:rPr>
              <a:t> – המשך: </a:t>
            </a:r>
          </a:p>
          <a:p>
            <a:pPr marL="540385" algn="just" rtl="1"/>
            <a:r>
              <a:rPr lang="he-IL" sz="2400" b="1" dirty="0">
                <a:effectLst/>
                <a:latin typeface="Times New Roman" panose="02020603050405020304" pitchFamily="18" charset="0"/>
                <a:ea typeface="Times New Roman" panose="02020603050405020304" pitchFamily="18" charset="0"/>
              </a:rPr>
              <a:t>"</a:t>
            </a:r>
            <a:r>
              <a:rPr lang="he-IL" sz="2400" b="1" u="sng" dirty="0">
                <a:effectLst/>
                <a:latin typeface="Times New Roman" panose="02020603050405020304" pitchFamily="18" charset="0"/>
                <a:ea typeface="Times New Roman" panose="02020603050405020304" pitchFamily="18" charset="0"/>
              </a:rPr>
              <a:t>המשיבה לא הגישה ערעור לבית המשפט העליון על פס"ד בטחון הצפון</a:t>
            </a:r>
            <a:r>
              <a:rPr lang="he-IL" sz="2400" b="1" dirty="0">
                <a:effectLst/>
                <a:latin typeface="Times New Roman" panose="02020603050405020304" pitchFamily="18" charset="0"/>
                <a:ea typeface="Times New Roman" panose="02020603050405020304" pitchFamily="18" charset="0"/>
              </a:rPr>
              <a:t>. על אף זאת, סברה המשיבה כי רשאית היא לחזור ולטעון באותה סוגיה, אשר הוכרעה כבר בפסק דינו של בית משפט זה בעניין בטחון הצפון...</a:t>
            </a:r>
            <a:endParaRPr lang="en-IL" sz="2400" b="1" dirty="0">
              <a:effectLst/>
              <a:latin typeface="Times New Roman" panose="02020603050405020304" pitchFamily="18" charset="0"/>
              <a:ea typeface="Times New Roman" panose="02020603050405020304" pitchFamily="18" charset="0"/>
            </a:endParaRPr>
          </a:p>
          <a:p>
            <a:pPr marL="540385" algn="just" rtl="1"/>
            <a:r>
              <a:rPr lang="he-IL" sz="2400" b="1" i="1" dirty="0">
                <a:effectLst/>
                <a:latin typeface="Times New Roman" panose="02020603050405020304" pitchFamily="18" charset="0"/>
                <a:ea typeface="Times New Roman" panose="02020603050405020304" pitchFamily="18" charset="0"/>
              </a:rPr>
              <a:t>בכל הכבוד הראוי, זו אינה דרך ההתנהלות המצופה מרשות מרשויות השלטון (ההדגשה במקור).</a:t>
            </a:r>
            <a:r>
              <a:rPr lang="he-IL" sz="2400" b="1" dirty="0">
                <a:effectLst/>
                <a:latin typeface="Times New Roman" panose="02020603050405020304" pitchFamily="18" charset="0"/>
                <a:ea typeface="Times New Roman" panose="02020603050405020304" pitchFamily="18" charset="0"/>
              </a:rPr>
              <a:t>  </a:t>
            </a:r>
            <a:endParaRPr lang="en-IL" sz="2400" b="1" dirty="0">
              <a:effectLst/>
              <a:latin typeface="Times New Roman" panose="02020603050405020304" pitchFamily="18" charset="0"/>
              <a:ea typeface="Times New Roman" panose="02020603050405020304" pitchFamily="18" charset="0"/>
            </a:endParaRPr>
          </a:p>
          <a:p>
            <a:pPr marL="540385" algn="just" rtl="1"/>
            <a:r>
              <a:rPr lang="he-IL" sz="2400" b="1" dirty="0">
                <a:effectLst/>
                <a:latin typeface="Times New Roman" panose="02020603050405020304" pitchFamily="18" charset="0"/>
                <a:ea typeface="Times New Roman" panose="02020603050405020304" pitchFamily="18" charset="0"/>
              </a:rPr>
              <a:t>ככל שהמשיבה סברה כי קביעתו של בית משפט זה בפס"ד בטחון הצפון בעניין משמעות האיחור במתן החלטה בהשגה – היא קביעה שגויה, </a:t>
            </a:r>
            <a:r>
              <a:rPr lang="he-IL" sz="2400" b="1" i="1" dirty="0">
                <a:effectLst/>
                <a:latin typeface="Times New Roman" panose="02020603050405020304" pitchFamily="18" charset="0"/>
                <a:ea typeface="Times New Roman" panose="02020603050405020304" pitchFamily="18" charset="0"/>
              </a:rPr>
              <a:t>היה עליה להגיש ערעור לבית המשפט העליון  (ההדגשה במקור).</a:t>
            </a:r>
            <a:endParaRPr lang="en-IL" sz="2400" b="1" dirty="0">
              <a:effectLst/>
              <a:latin typeface="Times New Roman" panose="02020603050405020304" pitchFamily="18" charset="0"/>
              <a:ea typeface="Times New Roman" panose="02020603050405020304" pitchFamily="18" charset="0"/>
            </a:endParaRPr>
          </a:p>
          <a:p>
            <a:pPr marL="540385" algn="just" rtl="1"/>
            <a:r>
              <a:rPr lang="he-IL" sz="2400" b="1" u="sng" dirty="0">
                <a:effectLst/>
                <a:latin typeface="Times New Roman" panose="02020603050405020304" pitchFamily="18" charset="0"/>
                <a:ea typeface="Times New Roman" panose="02020603050405020304" pitchFamily="18" charset="0"/>
              </a:rPr>
              <a:t>ככל שבחרה המשיבה שלא להגיש ערעור לבית המשפט העליון, הרי שאין היא רשאית להתעלם מפסק הדין בעניין בטחון הצפון, אשר הפך להיות חלוט והוא חל על המשיבה</a:t>
            </a:r>
            <a:r>
              <a:rPr lang="he-IL" sz="2400" b="1" dirty="0">
                <a:effectLst/>
                <a:latin typeface="Times New Roman" panose="02020603050405020304" pitchFamily="18" charset="0"/>
                <a:ea typeface="Times New Roman" panose="02020603050405020304" pitchFamily="18" charset="0"/>
              </a:rPr>
              <a:t>."</a:t>
            </a:r>
            <a:endParaRPr lang="en-IL" sz="2400" b="1" dirty="0">
              <a:effectLst/>
              <a:latin typeface="Times New Roman" panose="02020603050405020304" pitchFamily="18" charset="0"/>
              <a:ea typeface="Times New Roman" panose="02020603050405020304" pitchFamily="18" charset="0"/>
            </a:endParaRPr>
          </a:p>
          <a:p>
            <a:pPr algn="just">
              <a:defRPr/>
            </a:pPr>
            <a:endParaRPr lang="he-IL" sz="2400" dirty="0">
              <a:solidFill>
                <a:prstClr val="black"/>
              </a:solidFill>
            </a:endParaRPr>
          </a:p>
          <a:p>
            <a:pPr algn="just" rtl="1"/>
            <a:r>
              <a:rPr lang="he-IL" sz="1800" b="1" dirty="0">
                <a:effectLst/>
                <a:latin typeface="Times New Roman" panose="02020603050405020304" pitchFamily="18" charset="0"/>
                <a:ea typeface="Calibri" panose="020F0502020204030204" pitchFamily="34" charset="0"/>
                <a:cs typeface="David" panose="020E0502060401010101" pitchFamily="34" charset="-79"/>
              </a:rPr>
              <a:t> </a:t>
            </a:r>
            <a:endParaRPr lang="en-IL" sz="1800" dirty="0">
              <a:effectLst/>
              <a:latin typeface="Times New Roman" panose="02020603050405020304" pitchFamily="18" charset="0"/>
              <a:ea typeface="Calibri" panose="020F0502020204030204" pitchFamily="34" charset="0"/>
              <a:cs typeface="David" panose="020E0502060401010101" pitchFamily="34" charset="-79"/>
            </a:endParaRPr>
          </a:p>
          <a:p>
            <a:pPr algn="just">
              <a:defRPr/>
            </a:pPr>
            <a:endParaRPr lang="he-IL" sz="2400" dirty="0">
              <a:solidFill>
                <a:prstClr val="black"/>
              </a:solidFill>
            </a:endParaRPr>
          </a:p>
          <a:p>
            <a:pPr algn="just">
              <a:defRPr/>
            </a:pPr>
            <a:endParaRPr lang="he-IL" sz="2400" b="1" dirty="0">
              <a:solidFill>
                <a:prstClr val="black"/>
              </a:solidFill>
            </a:endParaRPr>
          </a:p>
          <a:p>
            <a:pPr marL="342900" indent="-342900" algn="just">
              <a:buFont typeface="Arial" panose="020B0604020202020204" pitchFamily="34" charset="0"/>
              <a:buChar char="•"/>
              <a:defRPr/>
            </a:pPr>
            <a:endParaRPr lang="he-IL" sz="2400" b="1" dirty="0">
              <a:solidFill>
                <a:prstClr val="black"/>
              </a:solidFill>
            </a:endParaRPr>
          </a:p>
          <a:p>
            <a:pPr marL="342900" lvl="0" indent="-342900">
              <a:buFont typeface="Arial" panose="020B0604020202020204" pitchFamily="34" charset="0"/>
              <a:buChar char="•"/>
            </a:pPr>
            <a:endParaRPr lang="he-IL" sz="2400" b="1" dirty="0">
              <a:ea typeface="Calibri" panose="020F0502020204030204" pitchFamily="34" charset="0"/>
            </a:endParaRPr>
          </a:p>
          <a:p>
            <a:pPr lvl="0"/>
            <a:endParaRPr lang="he-IL" sz="2400" b="1" dirty="0">
              <a:ea typeface="Calibri" panose="020F0502020204030204" pitchFamily="34" charset="0"/>
            </a:endParaRPr>
          </a:p>
          <a:p>
            <a:pPr lvl="0"/>
            <a:endParaRPr lang="he-IL" sz="2400" b="1" dirty="0">
              <a:ea typeface="Calibri" panose="020F0502020204030204" pitchFamily="34" charset="0"/>
            </a:endParaRP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2570087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310067" y="427769"/>
            <a:ext cx="8459807" cy="1604022"/>
          </a:xfrm>
        </p:spPr>
        <p:txBody>
          <a:bodyPr>
            <a:normAutofit/>
          </a:bodyPr>
          <a:lstStyle/>
          <a:p>
            <a:pPr marL="457200" indent="-457200" algn="ctr"/>
            <a:r>
              <a:rPr lang="he-IL" sz="3200" b="1" dirty="0">
                <a:solidFill>
                  <a:srgbClr val="553017"/>
                </a:solidFill>
                <a:cs typeface="+mn-cs"/>
              </a:rPr>
              <a:t>פסיקת בית המשפט המנהלי</a:t>
            </a:r>
            <a:br>
              <a:rPr lang="he-IL" sz="3200" b="1" dirty="0">
                <a:solidFill>
                  <a:srgbClr val="553017"/>
                </a:solidFill>
              </a:rPr>
            </a:br>
            <a:br>
              <a:rPr lang="he-IL" sz="3200" b="1" dirty="0">
                <a:solidFill>
                  <a:srgbClr val="553017"/>
                </a:solidFill>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0" y="967461"/>
            <a:ext cx="12206641" cy="8171468"/>
          </a:xfrm>
          <a:prstGeom prst="rect">
            <a:avLst/>
          </a:prstGeom>
          <a:noFill/>
        </p:spPr>
        <p:txBody>
          <a:bodyPr wrap="square">
            <a:spAutoFit/>
          </a:bodyPr>
          <a:lstStyle/>
          <a:p>
            <a:pPr lvl="0"/>
            <a:endParaRPr lang="he-IL" sz="2100" b="1" dirty="0">
              <a:effectLst/>
              <a:ea typeface="Calibri" panose="020F0502020204030204" pitchFamily="34" charset="0"/>
            </a:endParaRPr>
          </a:p>
          <a:p>
            <a:pPr algn="just">
              <a:buFont typeface="Arial" pitchFamily="34" charset="0"/>
              <a:buNone/>
              <a:defRPr/>
            </a:pPr>
            <a:r>
              <a:rPr lang="he-IL" sz="2100" b="1" u="sng" dirty="0">
                <a:solidFill>
                  <a:prstClr val="black"/>
                </a:solidFill>
              </a:rPr>
              <a:t>משמעות האיחור במתן תשובה להשגה - </a:t>
            </a:r>
          </a:p>
          <a:p>
            <a:pPr marL="342900" indent="-342900" algn="just">
              <a:buFont typeface="Arial" panose="020B0604020202020204" pitchFamily="34" charset="0"/>
              <a:buChar char="•"/>
              <a:defRPr/>
            </a:pPr>
            <a:r>
              <a:rPr lang="he-IL" sz="2100" dirty="0">
                <a:effectLst/>
                <a:latin typeface="Times New Roman" panose="02020603050405020304" pitchFamily="18" charset="0"/>
                <a:ea typeface="Calibri" panose="020F0502020204030204" pitchFamily="34" charset="0"/>
              </a:rPr>
              <a:t>בית המשפט המחוזי בעניין </a:t>
            </a:r>
            <a:r>
              <a:rPr lang="he-IL" sz="2100" dirty="0" err="1">
                <a:effectLst/>
                <a:ea typeface="Calibri" panose="020F0502020204030204" pitchFamily="34" charset="0"/>
              </a:rPr>
              <a:t>עמ"נ</a:t>
            </a:r>
            <a:r>
              <a:rPr lang="he-IL" sz="2100" dirty="0">
                <a:effectLst/>
                <a:ea typeface="Calibri" panose="020F0502020204030204" pitchFamily="34" charset="0"/>
              </a:rPr>
              <a:t> 40318-12-21 </a:t>
            </a:r>
            <a:r>
              <a:rPr lang="he-IL" sz="2100" b="1" dirty="0" err="1">
                <a:effectLst/>
                <a:ea typeface="Calibri" panose="020F0502020204030204" pitchFamily="34" charset="0"/>
              </a:rPr>
              <a:t>פליסידד</a:t>
            </a:r>
            <a:r>
              <a:rPr lang="he-IL" sz="2100" b="1" dirty="0">
                <a:effectLst/>
                <a:ea typeface="Calibri" panose="020F0502020204030204" pitchFamily="34" charset="0"/>
              </a:rPr>
              <a:t> (פסגה) בע"מ נ' רשות המיסים בישראל</a:t>
            </a:r>
            <a:r>
              <a:rPr lang="he-IL" sz="2100" dirty="0">
                <a:effectLst/>
                <a:ea typeface="Calibri" panose="020F0502020204030204" pitchFamily="34" charset="0"/>
              </a:rPr>
              <a:t> (פורסם במיסים און ליין, 13.11.22) - בשני הערעורים מדובר באיחור משמעותי ביחס לתקופה הקבועה בחוק, כאשר ההחלטות בהשגות ניתנו 206 ו-225 ימים לאחר הגשת ההשגות – יש לאבחן בין קבלת ההחלטה לגופו של עניין לבין האיחור בטיפול בהשגה ולפסוק תשלום הוצאות.  </a:t>
            </a:r>
          </a:p>
          <a:p>
            <a:pPr marL="342900" indent="-342900" algn="just">
              <a:buFont typeface="Arial" panose="020B0604020202020204" pitchFamily="34" charset="0"/>
              <a:buChar char="•"/>
              <a:defRPr/>
            </a:pPr>
            <a:r>
              <a:rPr lang="he-IL" sz="2100" b="1" dirty="0">
                <a:effectLst/>
                <a:latin typeface="Times New Roman" panose="02020603050405020304" pitchFamily="18" charset="0"/>
                <a:ea typeface="Calibri" panose="020F0502020204030204" pitchFamily="34" charset="0"/>
              </a:rPr>
              <a:t>"מצד אחד, אני סבור כי יש לתת משמעות למועד שקבע המחוקק בסעיף 20(א)(1), בפרט כאשר מדובר בהוראת חוק המתייחסת למצב חירום ועל רקע הליכי החקיקה. מצד שני, </a:t>
            </a:r>
            <a:r>
              <a:rPr lang="he-IL" sz="2100" b="1" u="sng" dirty="0">
                <a:effectLst/>
                <a:latin typeface="Times New Roman" panose="02020603050405020304" pitchFamily="18" charset="0"/>
                <a:ea typeface="Calibri" panose="020F0502020204030204" pitchFamily="34" charset="0"/>
              </a:rPr>
              <a:t>אני סבור כי אין מקום לקשור בין האיחור בקבלת ההחלטה ואי העמידה במועד לבין קבלת או דחיית ההשגה לגופה</a:t>
            </a:r>
            <a:r>
              <a:rPr lang="he-IL" sz="2100" b="1" dirty="0">
                <a:effectLst/>
                <a:latin typeface="Times New Roman" panose="02020603050405020304" pitchFamily="18" charset="0"/>
                <a:ea typeface="Calibri" panose="020F0502020204030204" pitchFamily="34" charset="0"/>
              </a:rPr>
              <a:t>. בנסיבות אלו, אני סבור כי הפתרון הראוי הינו מתן סנקציה ספציפית לאיחור לאור נסיבותיו של כל מקרה ומקרה. לטעמי,... הטלת תשלום הוצאות על מהשיבה מהווה </a:t>
            </a:r>
            <a:r>
              <a:rPr lang="he-IL" sz="2100" b="1" u="sng" dirty="0">
                <a:effectLst/>
                <a:latin typeface="Times New Roman" panose="02020603050405020304" pitchFamily="18" charset="0"/>
                <a:ea typeface="Calibri" panose="020F0502020204030204" pitchFamily="34" charset="0"/>
              </a:rPr>
              <a:t>הכוונת התנהגות ראויה </a:t>
            </a:r>
            <a:r>
              <a:rPr lang="he-IL" sz="2100" b="1" dirty="0">
                <a:effectLst/>
                <a:latin typeface="Times New Roman" panose="02020603050405020304" pitchFamily="18" charset="0"/>
                <a:ea typeface="Calibri" panose="020F0502020204030204" pitchFamily="34" charset="0"/>
              </a:rPr>
              <a:t>והולמת למשיבה, כך שהיה עליה להיערך כראוי ליתן החלטה בהשגות במועד הקבוע בחוק, וכאשר לא עשתה כן, חשופה המשיבה לסנקציה כספית. זאת ועוד, הטלת הוצאות </a:t>
            </a:r>
            <a:r>
              <a:rPr lang="he-IL" sz="2100" b="1" u="sng" dirty="0">
                <a:effectLst/>
                <a:latin typeface="Times New Roman" panose="02020603050405020304" pitchFamily="18" charset="0"/>
                <a:ea typeface="Calibri" panose="020F0502020204030204" pitchFamily="34" charset="0"/>
              </a:rPr>
              <a:t>מאפשרת הלימה </a:t>
            </a:r>
            <a:r>
              <a:rPr lang="he-IL" sz="2100" b="1" dirty="0">
                <a:effectLst/>
                <a:latin typeface="Times New Roman" panose="02020603050405020304" pitchFamily="18" charset="0"/>
                <a:ea typeface="Calibri" panose="020F0502020204030204" pitchFamily="34" charset="0"/>
              </a:rPr>
              <a:t>בין הסנקציה שתטיל ועדת הערר על המשיבה לאור התנהלות המשיבה והאיחור, ללא הצורך בקבלה נוקשה של ההשגה, אשר הינה לעתים על סכום ניכר, רק בשל איחור. עוד יתרון בשיטת החיוב בהוצאות לעומת קבלת ההשגה באופן אוטומטי, היא מתן אפשרות לפסוק פיצוי ראוי גם במקרים בהם ההשגה התקבלה לגופה, אולם זאת באיחור ניכר."</a:t>
            </a:r>
            <a:endParaRPr lang="en-IL" sz="2100" b="1" dirty="0">
              <a:effectLst/>
              <a:latin typeface="Times New Roman" panose="02020603050405020304" pitchFamily="18" charset="0"/>
              <a:ea typeface="Calibri" panose="020F0502020204030204" pitchFamily="34" charset="0"/>
            </a:endParaRPr>
          </a:p>
          <a:p>
            <a:pPr algn="just">
              <a:defRPr/>
            </a:pPr>
            <a:endParaRPr lang="he-IL" sz="2100" dirty="0">
              <a:solidFill>
                <a:prstClr val="black"/>
              </a:solidFill>
            </a:endParaRPr>
          </a:p>
          <a:p>
            <a:pPr algn="just">
              <a:defRPr/>
            </a:pPr>
            <a:endParaRPr lang="he-IL" sz="2100" b="1" dirty="0">
              <a:solidFill>
                <a:prstClr val="black"/>
              </a:solidFill>
            </a:endParaRPr>
          </a:p>
          <a:p>
            <a:pPr marL="342900" indent="-342900" algn="just">
              <a:buFont typeface="Arial" panose="020B0604020202020204" pitchFamily="34" charset="0"/>
              <a:buChar char="•"/>
              <a:defRPr/>
            </a:pPr>
            <a:endParaRPr lang="he-IL" sz="2100" b="1" dirty="0">
              <a:solidFill>
                <a:prstClr val="black"/>
              </a:solidFill>
            </a:endParaRPr>
          </a:p>
          <a:p>
            <a:pPr marL="342900" lvl="0" indent="-342900">
              <a:buFont typeface="Arial" panose="020B0604020202020204" pitchFamily="34" charset="0"/>
              <a:buChar char="•"/>
            </a:pPr>
            <a:endParaRPr lang="he-IL" sz="2100" b="1" dirty="0">
              <a:ea typeface="Calibri" panose="020F0502020204030204" pitchFamily="34" charset="0"/>
            </a:endParaRPr>
          </a:p>
          <a:p>
            <a:pPr lvl="0"/>
            <a:endParaRPr lang="he-IL" sz="2100" b="1" dirty="0">
              <a:ea typeface="Calibri" panose="020F0502020204030204" pitchFamily="34" charset="0"/>
            </a:endParaRPr>
          </a:p>
          <a:p>
            <a:pPr lvl="0"/>
            <a:endParaRPr lang="he-IL" sz="2100" b="1" dirty="0">
              <a:ea typeface="Calibri" panose="020F0502020204030204" pitchFamily="34" charset="0"/>
            </a:endParaRPr>
          </a:p>
          <a:p>
            <a:pPr marL="342900" lvl="0" indent="-342900">
              <a:buFont typeface="Arial" panose="020B0604020202020204" pitchFamily="34" charset="0"/>
              <a:buChar char="•"/>
            </a:pPr>
            <a:endParaRPr lang="he-IL" sz="2100" b="1" dirty="0"/>
          </a:p>
          <a:p>
            <a:pPr marL="342900" lvl="0" indent="-342900">
              <a:buFont typeface="Arial" panose="020B0604020202020204" pitchFamily="34" charset="0"/>
              <a:buChar char="•"/>
            </a:pPr>
            <a:endParaRPr lang="he-IL" sz="2100" b="1" dirty="0"/>
          </a:p>
          <a:p>
            <a:pPr marL="342900" lvl="0" indent="-342900">
              <a:buFont typeface="Arial" panose="020B0604020202020204" pitchFamily="34" charset="0"/>
              <a:buChar char="•"/>
            </a:pPr>
            <a:endParaRPr lang="he-IL" sz="2100" b="1" dirty="0"/>
          </a:p>
        </p:txBody>
      </p:sp>
    </p:spTree>
    <p:extLst>
      <p:ext uri="{BB962C8B-B14F-4D97-AF65-F5344CB8AC3E}">
        <p14:creationId xmlns:p14="http://schemas.microsoft.com/office/powerpoint/2010/main" val="36879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310067" y="427769"/>
            <a:ext cx="8459807" cy="1604022"/>
          </a:xfrm>
        </p:spPr>
        <p:txBody>
          <a:bodyPr>
            <a:normAutofit/>
          </a:bodyPr>
          <a:lstStyle/>
          <a:p>
            <a:pPr marL="457200" indent="-457200" algn="ctr"/>
            <a:r>
              <a:rPr lang="he-IL" sz="3200" b="1" dirty="0">
                <a:solidFill>
                  <a:srgbClr val="553017"/>
                </a:solidFill>
                <a:cs typeface="+mn-cs"/>
              </a:rPr>
              <a:t>פסיקת בית המשפט המנהלי</a:t>
            </a:r>
            <a:br>
              <a:rPr lang="he-IL" sz="3200" b="1" dirty="0">
                <a:solidFill>
                  <a:srgbClr val="553017"/>
                </a:solidFill>
              </a:rPr>
            </a:br>
            <a:br>
              <a:rPr lang="he-IL" sz="3200" b="1" dirty="0">
                <a:solidFill>
                  <a:srgbClr val="553017"/>
                </a:solidFill>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0" y="967461"/>
            <a:ext cx="12206641" cy="9017853"/>
          </a:xfrm>
          <a:prstGeom prst="rect">
            <a:avLst/>
          </a:prstGeom>
          <a:noFill/>
        </p:spPr>
        <p:txBody>
          <a:bodyPr wrap="square">
            <a:spAutoFit/>
          </a:bodyPr>
          <a:lstStyle/>
          <a:p>
            <a:pPr lvl="0"/>
            <a:endParaRPr lang="he-IL" sz="2400" b="1" dirty="0">
              <a:effectLst/>
              <a:ea typeface="Calibri" panose="020F0502020204030204" pitchFamily="34" charset="0"/>
            </a:endParaRPr>
          </a:p>
          <a:p>
            <a:pPr algn="just">
              <a:buFont typeface="Arial" pitchFamily="34" charset="0"/>
              <a:buNone/>
              <a:defRPr/>
            </a:pPr>
            <a:r>
              <a:rPr lang="he-IL" sz="2400" b="1" u="sng" dirty="0">
                <a:solidFill>
                  <a:prstClr val="black"/>
                </a:solidFill>
              </a:rPr>
              <a:t>תחולת סעיף 8א לפקודה על ההחרגה בהגדרת עוסק - </a:t>
            </a:r>
          </a:p>
          <a:p>
            <a:pPr marL="540385" algn="just" rtl="1"/>
            <a:r>
              <a:rPr lang="he-IL" sz="2400" b="1" dirty="0">
                <a:solidFill>
                  <a:srgbClr val="000000"/>
                </a:solidFill>
                <a:effectLst/>
                <a:latin typeface="Times New Roman" panose="02020603050405020304" pitchFamily="18" charset="0"/>
                <a:ea typeface="Times New Roman" panose="02020603050405020304" pitchFamily="18" charset="0"/>
              </a:rPr>
              <a:t>""עוסק" – </a:t>
            </a:r>
            <a:r>
              <a:rPr lang="he-IL" sz="2400" b="1" u="sng" dirty="0">
                <a:solidFill>
                  <a:srgbClr val="000000"/>
                </a:solidFill>
                <a:effectLst/>
                <a:latin typeface="Times New Roman" panose="02020603050405020304" pitchFamily="18" charset="0"/>
                <a:ea typeface="Times New Roman" panose="02020603050405020304" pitchFamily="18" charset="0"/>
              </a:rPr>
              <a:t>חייב במס כהגדרתו בחוק מס ערך מוסף</a:t>
            </a:r>
            <a:r>
              <a:rPr lang="he-IL" sz="2400" b="1" dirty="0">
                <a:solidFill>
                  <a:srgbClr val="000000"/>
                </a:solidFill>
                <a:effectLst/>
                <a:latin typeface="Times New Roman" panose="02020603050405020304" pitchFamily="18" charset="0"/>
                <a:ea typeface="Times New Roman" panose="02020603050405020304" pitchFamily="18" charset="0"/>
              </a:rPr>
              <a:t>, למעט כל אלה:</a:t>
            </a:r>
            <a:endParaRPr lang="en-IL" sz="2400" b="1" dirty="0">
              <a:effectLst/>
              <a:latin typeface="Times New Roman" panose="02020603050405020304" pitchFamily="18" charset="0"/>
              <a:ea typeface="Times New Roman" panose="02020603050405020304" pitchFamily="18" charset="0"/>
            </a:endParaRPr>
          </a:p>
          <a:p>
            <a:pPr marL="540385" algn="just" rtl="1"/>
            <a:r>
              <a:rPr lang="he-IL" sz="2400" b="1" dirty="0">
                <a:solidFill>
                  <a:srgbClr val="000000"/>
                </a:solidFill>
                <a:effectLst/>
                <a:latin typeface="Times New Roman" panose="02020603050405020304" pitchFamily="18" charset="0"/>
                <a:ea typeface="Times New Roman" panose="02020603050405020304" pitchFamily="18" charset="0"/>
              </a:rPr>
              <a:t>(5)   מי שעיסוקו במכירת זכות במקרקעין המהווה מלאי עסקי בידו </a:t>
            </a:r>
            <a:r>
              <a:rPr lang="he-IL" sz="2400" b="1" u="sng" dirty="0">
                <a:solidFill>
                  <a:srgbClr val="000000"/>
                </a:solidFill>
                <a:effectLst/>
                <a:latin typeface="Times New Roman" panose="02020603050405020304" pitchFamily="18" charset="0"/>
                <a:ea typeface="Times New Roman" panose="02020603050405020304" pitchFamily="18" charset="0"/>
              </a:rPr>
              <a:t>או מי שבשנות המס 2019 ו-2020 חל בחישוב הכנסתו סעיף 8א לפקודה, בשל עבודה ממושכת שמשך ביצועה עולה על שנה</a:t>
            </a:r>
            <a:r>
              <a:rPr lang="he-IL" sz="2400" b="1" dirty="0">
                <a:solidFill>
                  <a:srgbClr val="000000"/>
                </a:solidFill>
                <a:effectLst/>
                <a:latin typeface="Times New Roman" panose="02020603050405020304" pitchFamily="18" charset="0"/>
                <a:ea typeface="Times New Roman" panose="02020603050405020304" pitchFamily="18" charset="0"/>
              </a:rPr>
              <a:t>;</a:t>
            </a:r>
            <a:endParaRPr lang="en-IL" sz="2400" b="1" dirty="0">
              <a:effectLst/>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rPr>
              <a:t>בית המשפט המחוזי בעניין </a:t>
            </a:r>
            <a:r>
              <a:rPr lang="he-IL" sz="2400" dirty="0" err="1">
                <a:effectLst/>
                <a:ea typeface="Calibri" panose="020F0502020204030204" pitchFamily="34" charset="0"/>
              </a:rPr>
              <a:t>עמ"נ</a:t>
            </a:r>
            <a:r>
              <a:rPr lang="he-IL" sz="2400" dirty="0">
                <a:effectLst/>
                <a:ea typeface="Calibri" panose="020F0502020204030204" pitchFamily="34" charset="0"/>
              </a:rPr>
              <a:t> 43404-09-21 </a:t>
            </a:r>
            <a:r>
              <a:rPr lang="he-IL" sz="2400" b="1" dirty="0" err="1">
                <a:effectLst/>
                <a:ea typeface="Calibri" panose="020F0502020204030204" pitchFamily="34" charset="0"/>
              </a:rPr>
              <a:t>ק.סלאמה</a:t>
            </a:r>
            <a:r>
              <a:rPr lang="he-IL" sz="2400" b="1" dirty="0">
                <a:effectLst/>
                <a:ea typeface="Calibri" panose="020F0502020204030204" pitchFamily="34" charset="0"/>
              </a:rPr>
              <a:t> בע"מ נ' רשות המיסים </a:t>
            </a:r>
            <a:r>
              <a:rPr lang="he-IL" sz="2400" dirty="0">
                <a:effectLst/>
                <a:ea typeface="Calibri" panose="020F0502020204030204" pitchFamily="34" charset="0"/>
              </a:rPr>
              <a:t>(פורסם במיסים און ליין, 08.11.2022) </a:t>
            </a:r>
            <a:r>
              <a:rPr lang="he-IL" sz="2400" u="sng" dirty="0">
                <a:effectLst/>
                <a:latin typeface="Times New Roman" panose="02020603050405020304" pitchFamily="18" charset="0"/>
                <a:ea typeface="Calibri" panose="020F0502020204030204" pitchFamily="34" charset="0"/>
              </a:rPr>
              <a:t>(כב' השופטת </a:t>
            </a:r>
            <a:r>
              <a:rPr lang="he-IL" sz="2400" b="1" u="sng" dirty="0">
                <a:effectLst/>
                <a:latin typeface="Times New Roman" panose="02020603050405020304" pitchFamily="18" charset="0"/>
                <a:ea typeface="Calibri" panose="020F0502020204030204" pitchFamily="34" charset="0"/>
              </a:rPr>
              <a:t>אורית </a:t>
            </a:r>
            <a:r>
              <a:rPr lang="he-IL" sz="2400" b="1" u="sng" dirty="0" err="1">
                <a:effectLst/>
                <a:latin typeface="Times New Roman" panose="02020603050405020304" pitchFamily="18" charset="0"/>
                <a:ea typeface="Calibri" panose="020F0502020204030204" pitchFamily="34" charset="0"/>
              </a:rPr>
              <a:t>וינשטיין</a:t>
            </a:r>
            <a:r>
              <a:rPr lang="he-IL" sz="2400" u="sng" dirty="0">
                <a:effectLst/>
                <a:latin typeface="Times New Roman" panose="02020603050405020304" pitchFamily="18" charset="0"/>
                <a:ea typeface="Calibri" panose="020F0502020204030204" pitchFamily="34" charset="0"/>
              </a:rPr>
              <a:t>)</a:t>
            </a:r>
            <a:r>
              <a:rPr lang="he-IL" sz="2400" u="sng" dirty="0">
                <a:solidFill>
                  <a:prstClr val="black"/>
                </a:solidFill>
                <a:effectLst/>
                <a:latin typeface="Times New Roman" panose="02020603050405020304" pitchFamily="18" charset="0"/>
                <a:ea typeface="Calibri" panose="020F0502020204030204" pitchFamily="34" charset="0"/>
              </a:rPr>
              <a:t> - </a:t>
            </a:r>
            <a:endParaRPr lang="he-IL" sz="2400" dirty="0">
              <a:solidFill>
                <a:prstClr val="black"/>
              </a:solidFill>
            </a:endParaRPr>
          </a:p>
          <a:p>
            <a:pPr algn="just">
              <a:defRPr/>
            </a:pPr>
            <a:r>
              <a:rPr lang="he-IL" sz="2200" b="1" dirty="0">
                <a:effectLst/>
                <a:latin typeface="Times New Roman" panose="02020603050405020304" pitchFamily="18" charset="0"/>
                <a:ea typeface="Calibri" panose="020F0502020204030204" pitchFamily="34" charset="0"/>
              </a:rPr>
              <a:t>"</a:t>
            </a:r>
            <a:r>
              <a:rPr lang="he-IL" sz="2200" b="1" u="sng" dirty="0">
                <a:effectLst/>
                <a:latin typeface="Times New Roman" panose="02020603050405020304" pitchFamily="18" charset="0"/>
                <a:ea typeface="Calibri" panose="020F0502020204030204" pitchFamily="34" charset="0"/>
              </a:rPr>
              <a:t>בפרויקטים אשר קיימים בהם שלבים מופרדים וברורים, אבני דרך, אשר בהשלמתם זכאי הקבלן המבצע על פי החוזה לתשלום</a:t>
            </a:r>
            <a:r>
              <a:rPr lang="he-IL" sz="2200" b="1" dirty="0">
                <a:effectLst/>
                <a:latin typeface="Times New Roman" panose="02020603050405020304" pitchFamily="18" charset="0"/>
                <a:ea typeface="Calibri" panose="020F0502020204030204" pitchFamily="34" charset="0"/>
              </a:rPr>
              <a:t> – והוא אכן מקבל את התשלום ומדווח למנהל מע"מ בהתאם לזכאותו זו ולפקיד השומה בהתאם לסך כל הכנסותיו המדווחות בפועל באותה שנה – הרי ככל שכל אבן דרך ושלב כזה בביצוע העבודה אינו עולה על תקופה של שנה</a:t>
            </a:r>
            <a:r>
              <a:rPr lang="en-US" sz="2200" b="1" dirty="0">
                <a:effectLst/>
                <a:latin typeface="Times New Roman" panose="02020603050405020304" pitchFamily="18" charset="0"/>
                <a:ea typeface="Calibri" panose="020F0502020204030204" pitchFamily="34" charset="0"/>
              </a:rPr>
              <a:t>– </a:t>
            </a:r>
            <a:r>
              <a:rPr lang="he-IL" sz="2200" b="1" u="sng" dirty="0">
                <a:effectLst/>
                <a:latin typeface="Times New Roman" panose="02020603050405020304" pitchFamily="18" charset="0"/>
                <a:ea typeface="Calibri" panose="020F0502020204030204" pitchFamily="34" charset="0"/>
              </a:rPr>
              <a:t>אין כל סיבה עובדתית או חשבונאית או משפטית, כי הוראת סעיף 8א' לפקודה תחול על קבלן שכזה.</a:t>
            </a:r>
            <a:r>
              <a:rPr lang="he-IL" sz="2200" b="1" dirty="0">
                <a:effectLst/>
                <a:latin typeface="Times New Roman" panose="02020603050405020304" pitchFamily="18" charset="0"/>
                <a:ea typeface="Calibri" panose="020F0502020204030204" pitchFamily="34" charset="0"/>
              </a:rPr>
              <a:t> מניה וביה, במצב דברים כזה, לא קיימת כל עילה לקבוע כי קבלן מבצע כזה אינו בגדר "עוסק" לפי חוק הסיוע הכלכלי או החלטת הממשלה באופן שישלול ממנו את האפשרות להגיש בקשה לקבלת מענק". </a:t>
            </a:r>
            <a:r>
              <a:rPr lang="he-IL" sz="2200" dirty="0">
                <a:effectLst/>
                <a:latin typeface="Times New Roman" panose="02020603050405020304" pitchFamily="18" charset="0"/>
                <a:ea typeface="Calibri" panose="020F0502020204030204" pitchFamily="34" charset="0"/>
              </a:rPr>
              <a:t>קרי, לא מדובר בחזקה חלוטה.</a:t>
            </a:r>
            <a:endParaRPr lang="he-IL" sz="2200" dirty="0">
              <a:solidFill>
                <a:prstClr val="black"/>
              </a:solidFill>
            </a:endParaRPr>
          </a:p>
          <a:p>
            <a:pPr algn="just" rtl="1"/>
            <a:r>
              <a:rPr lang="he-IL" sz="1800" b="1" dirty="0">
                <a:effectLst/>
                <a:latin typeface="Times New Roman" panose="02020603050405020304" pitchFamily="18" charset="0"/>
                <a:ea typeface="Calibri" panose="020F0502020204030204" pitchFamily="34" charset="0"/>
                <a:cs typeface="David" panose="020E0502060401010101" pitchFamily="34" charset="-79"/>
              </a:rPr>
              <a:t> </a:t>
            </a:r>
            <a:endParaRPr lang="en-IL" sz="1800" dirty="0">
              <a:effectLst/>
              <a:latin typeface="Times New Roman" panose="02020603050405020304" pitchFamily="18" charset="0"/>
              <a:ea typeface="Calibri" panose="020F0502020204030204" pitchFamily="34" charset="0"/>
              <a:cs typeface="David" panose="020E0502060401010101" pitchFamily="34" charset="-79"/>
            </a:endParaRPr>
          </a:p>
          <a:p>
            <a:pPr algn="just">
              <a:defRPr/>
            </a:pPr>
            <a:endParaRPr lang="he-IL" sz="2400" dirty="0">
              <a:solidFill>
                <a:prstClr val="black"/>
              </a:solidFill>
            </a:endParaRPr>
          </a:p>
          <a:p>
            <a:pPr algn="just">
              <a:defRPr/>
            </a:pPr>
            <a:endParaRPr lang="he-IL" sz="2400" b="1" dirty="0">
              <a:solidFill>
                <a:prstClr val="black"/>
              </a:solidFill>
            </a:endParaRPr>
          </a:p>
          <a:p>
            <a:pPr marL="342900" indent="-342900" algn="just">
              <a:buFont typeface="Arial" panose="020B0604020202020204" pitchFamily="34" charset="0"/>
              <a:buChar char="•"/>
              <a:defRPr/>
            </a:pPr>
            <a:endParaRPr lang="he-IL" sz="2400" b="1" dirty="0">
              <a:solidFill>
                <a:prstClr val="black"/>
              </a:solidFill>
            </a:endParaRPr>
          </a:p>
          <a:p>
            <a:pPr marL="342900" lvl="0" indent="-342900">
              <a:buFont typeface="Arial" panose="020B0604020202020204" pitchFamily="34" charset="0"/>
              <a:buChar char="•"/>
            </a:pPr>
            <a:endParaRPr lang="he-IL" sz="2400" b="1" dirty="0">
              <a:ea typeface="Calibri" panose="020F0502020204030204" pitchFamily="34" charset="0"/>
            </a:endParaRPr>
          </a:p>
          <a:p>
            <a:pPr lvl="0"/>
            <a:endParaRPr lang="he-IL" sz="2400" b="1" dirty="0">
              <a:ea typeface="Calibri" panose="020F0502020204030204" pitchFamily="34" charset="0"/>
            </a:endParaRPr>
          </a:p>
          <a:p>
            <a:pPr lvl="0"/>
            <a:endParaRPr lang="he-IL" sz="2400" b="1" dirty="0">
              <a:ea typeface="Calibri" panose="020F0502020204030204" pitchFamily="34" charset="0"/>
            </a:endParaRP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37594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7A88D3-70F7-F346-A9E1-B2066BD9FDF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78903" y="2481906"/>
            <a:ext cx="5384800" cy="1841500"/>
          </a:xfrm>
          <a:prstGeom prst="rect">
            <a:avLst/>
          </a:prstGeom>
        </p:spPr>
      </p:pic>
      <p:sp>
        <p:nvSpPr>
          <p:cNvPr id="4" name="כותרת 3">
            <a:extLst>
              <a:ext uri="{FF2B5EF4-FFF2-40B4-BE49-F238E27FC236}">
                <a16:creationId xmlns:a16="http://schemas.microsoft.com/office/drawing/2014/main" id="{BB472FC1-AEF1-4273-957D-91785A9BA06B}"/>
              </a:ext>
            </a:extLst>
          </p:cNvPr>
          <p:cNvSpPr>
            <a:spLocks noGrp="1"/>
          </p:cNvSpPr>
          <p:nvPr>
            <p:ph type="title" idx="4294967295"/>
          </p:nvPr>
        </p:nvSpPr>
        <p:spPr>
          <a:xfrm>
            <a:off x="2709862" y="2275913"/>
            <a:ext cx="6772275" cy="1314450"/>
          </a:xfrm>
        </p:spPr>
        <p:txBody>
          <a:bodyPr>
            <a:normAutofit fontScale="90000"/>
          </a:bodyPr>
          <a:lstStyle/>
          <a:p>
            <a:pPr algn="ctr">
              <a:defRPr/>
            </a:pPr>
            <a:br>
              <a:rPr lang="he-IL" altLang="he-IL" sz="2400" b="1" dirty="0">
                <a:solidFill>
                  <a:schemeClr val="bg1"/>
                </a:solidFill>
                <a:cs typeface="+mn-cs"/>
              </a:rPr>
            </a:br>
            <a:br>
              <a:rPr lang="he-IL" altLang="he-IL" sz="2400" b="1" dirty="0">
                <a:solidFill>
                  <a:schemeClr val="bg1"/>
                </a:solidFill>
                <a:cs typeface="+mn-cs"/>
              </a:rPr>
            </a:br>
            <a:r>
              <a:rPr lang="he-IL" altLang="he-IL" sz="2700" b="1" dirty="0">
                <a:solidFill>
                  <a:schemeClr val="bg1"/>
                </a:solidFill>
                <a:cs typeface="+mn-cs"/>
              </a:rPr>
              <a:t>עו"ד (רו"ח) מאורי עמפלי</a:t>
            </a:r>
            <a:br>
              <a:rPr lang="he-IL" altLang="he-IL" sz="2700" b="1" dirty="0">
                <a:solidFill>
                  <a:schemeClr val="bg1"/>
                </a:solidFill>
                <a:cs typeface="+mn-cs"/>
              </a:rPr>
            </a:br>
            <a:r>
              <a:rPr lang="he-IL" altLang="he-IL" sz="2700" b="1" dirty="0">
                <a:solidFill>
                  <a:schemeClr val="bg1"/>
                </a:solidFill>
                <a:cs typeface="+mn-cs"/>
              </a:rPr>
              <a:t>21 בנובמבר 2022</a:t>
            </a:r>
          </a:p>
        </p:txBody>
      </p:sp>
      <p:sp>
        <p:nvSpPr>
          <p:cNvPr id="8" name="מלבן 7"/>
          <p:cNvSpPr/>
          <p:nvPr/>
        </p:nvSpPr>
        <p:spPr>
          <a:xfrm>
            <a:off x="2096356" y="4572095"/>
            <a:ext cx="8321341" cy="646331"/>
          </a:xfrm>
          <a:prstGeom prst="rect">
            <a:avLst/>
          </a:prstGeom>
        </p:spPr>
        <p:txBody>
          <a:bodyPr wrap="square">
            <a:spAutoFit/>
          </a:bodyPr>
          <a:lstStyle/>
          <a:p>
            <a:pPr algn="ctr">
              <a:defRPr/>
            </a:pPr>
            <a:r>
              <a:rPr lang="he-IL" altLang="he-IL" dirty="0"/>
              <a:t>אין באמור במצגת זו כדי להוות חוות דעת ו/או ייעוץ משפטי בסוגיות הנידונות ובכל אופן מומלץ להתייעץ עם מומחה מס לפני נקיטת צעדים משפטיים ו/או אחרים המסתמכים על מצגת זו.</a:t>
            </a:r>
          </a:p>
        </p:txBody>
      </p:sp>
      <p:pic>
        <p:nvPicPr>
          <p:cNvPr id="2" name="Picture 1">
            <a:extLst>
              <a:ext uri="{FF2B5EF4-FFF2-40B4-BE49-F238E27FC236}">
                <a16:creationId xmlns:a16="http://schemas.microsoft.com/office/drawing/2014/main" id="{06284826-2E10-9946-8298-A25D8C8E3172}"/>
              </a:ext>
            </a:extLst>
          </p:cNvPr>
          <p:cNvPicPr>
            <a:picLocks noChangeAspect="1"/>
          </p:cNvPicPr>
          <p:nvPr/>
        </p:nvPicPr>
        <p:blipFill>
          <a:blip r:embed="rId3"/>
          <a:stretch>
            <a:fillRect/>
          </a:stretch>
        </p:blipFill>
        <p:spPr>
          <a:xfrm>
            <a:off x="2085598" y="6259816"/>
            <a:ext cx="10121043" cy="608942"/>
          </a:xfrm>
          <a:prstGeom prst="rect">
            <a:avLst/>
          </a:prstGeom>
        </p:spPr>
      </p:pic>
      <p:sp>
        <p:nvSpPr>
          <p:cNvPr id="5" name="Rectangle 4">
            <a:extLst>
              <a:ext uri="{FF2B5EF4-FFF2-40B4-BE49-F238E27FC236}">
                <a16:creationId xmlns:a16="http://schemas.microsoft.com/office/drawing/2014/main" id="{5F5A01E7-D22A-2F4F-B366-D33CE98CD74A}"/>
              </a:ext>
            </a:extLst>
          </p:cNvPr>
          <p:cNvSpPr/>
          <p:nvPr/>
        </p:nvSpPr>
        <p:spPr>
          <a:xfrm>
            <a:off x="0" y="-146081"/>
            <a:ext cx="12192000" cy="1688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dirty="0"/>
          </a:p>
        </p:txBody>
      </p:sp>
      <p:sp>
        <p:nvSpPr>
          <p:cNvPr id="6" name="מלבן 5"/>
          <p:cNvSpPr/>
          <p:nvPr/>
        </p:nvSpPr>
        <p:spPr>
          <a:xfrm>
            <a:off x="1771049" y="285357"/>
            <a:ext cx="9495422" cy="2000548"/>
          </a:xfrm>
          <a:prstGeom prst="rect">
            <a:avLst/>
          </a:prstGeom>
        </p:spPr>
        <p:txBody>
          <a:bodyPr wrap="square">
            <a:spAutoFit/>
          </a:bodyPr>
          <a:lstStyle/>
          <a:p>
            <a:pPr algn="ctr"/>
            <a:r>
              <a:rPr lang="he-IL" sz="3000" b="1" dirty="0">
                <a:solidFill>
                  <a:srgbClr val="553017"/>
                </a:solidFill>
                <a:latin typeface="Guttman Frnew" panose="02010401010101010101" pitchFamily="2" charset="-79"/>
              </a:rPr>
              <a:t>מיסוי תאגידים – סוגיות מהפרקטיקה עדכוני חקיקה ופסיקה</a:t>
            </a:r>
          </a:p>
          <a:p>
            <a:pPr algn="ctr"/>
            <a:endParaRPr lang="he-IL" sz="3000" b="1" dirty="0">
              <a:solidFill>
                <a:srgbClr val="553017"/>
              </a:solidFill>
              <a:latin typeface="Guttman Frnew" panose="02010401010101010101" pitchFamily="2" charset="-79"/>
            </a:endParaRPr>
          </a:p>
          <a:p>
            <a:pPr algn="ctr"/>
            <a:endParaRPr lang="he-IL" sz="3200" b="1" dirty="0">
              <a:solidFill>
                <a:srgbClr val="553017"/>
              </a:solidFill>
              <a:latin typeface="Guttman Frnew" panose="02010401010101010101" pitchFamily="2" charset="-79"/>
            </a:endParaRPr>
          </a:p>
          <a:p>
            <a:pPr algn="ctr"/>
            <a:endParaRPr lang="he-IL" sz="3200" b="1" dirty="0"/>
          </a:p>
        </p:txBody>
      </p:sp>
      <p:pic>
        <p:nvPicPr>
          <p:cNvPr id="11" name="Picture 10">
            <a:extLst>
              <a:ext uri="{FF2B5EF4-FFF2-40B4-BE49-F238E27FC236}">
                <a16:creationId xmlns:a16="http://schemas.microsoft.com/office/drawing/2014/main" id="{72D90107-DBF3-5C44-A4A5-A6F28589C54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65474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790576" y="2646378"/>
            <a:ext cx="593407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מיסוי חברת ארנק </a:t>
            </a:r>
          </a:p>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בעל מניות בחברת מעטים</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6443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43923" y="1212280"/>
            <a:ext cx="12162718" cy="5632311"/>
          </a:xfrm>
          <a:prstGeom prst="rect">
            <a:avLst/>
          </a:prstGeom>
          <a:noFill/>
        </p:spPr>
        <p:txBody>
          <a:bodyPr wrap="square">
            <a:spAutoFit/>
          </a:bodyPr>
          <a:lstStyle/>
          <a:p>
            <a:pPr marL="0" indent="0" algn="just">
              <a:buNone/>
            </a:pPr>
            <a:r>
              <a:rPr lang="he-IL" sz="2800" b="1" dirty="0"/>
              <a:t>סימן ב'1: בעל מניות מהותי בחברה מעטים:</a:t>
            </a:r>
          </a:p>
          <a:p>
            <a:pPr marL="0" indent="0" algn="just">
              <a:buNone/>
            </a:pPr>
            <a:r>
              <a:rPr lang="he-IL" sz="2800" b="1" dirty="0"/>
              <a:t>סע' 62א לפקודה:</a:t>
            </a:r>
          </a:p>
          <a:p>
            <a:pPr marL="0" indent="0">
              <a:buNone/>
            </a:pPr>
            <a:r>
              <a:rPr lang="he-IL" sz="2400" dirty="0"/>
              <a:t>הכנסה חייבת של חברת מעטים כמשמעותה בסעיף 76 (</a:t>
            </a:r>
            <a:r>
              <a:rPr lang="he-IL" sz="2400" b="1" dirty="0"/>
              <a:t>שאינה חברת משלח יד זרה</a:t>
            </a:r>
            <a:r>
              <a:rPr lang="he-IL" sz="2400" dirty="0"/>
              <a:t>), הנובעת מפעילות של יחיד שהוא בעל מניות מהותי בה, תיחשב כהכנסתו של היחיד במצבים הבאים: </a:t>
            </a:r>
          </a:p>
          <a:p>
            <a:pPr marL="0" indent="0">
              <a:buNone/>
            </a:pPr>
            <a:r>
              <a:rPr lang="he-IL" sz="2400" b="1" dirty="0"/>
              <a:t>המצב הראשון </a:t>
            </a:r>
            <a:r>
              <a:rPr lang="he-IL" sz="2400" dirty="0"/>
              <a:t>- </a:t>
            </a:r>
          </a:p>
          <a:p>
            <a:r>
              <a:rPr lang="he-IL" sz="2400" dirty="0"/>
              <a:t>הכנסה מיגיעה אישית לפי סע' 2(1), 2(2) או 2(10), לפי העניין  - אם הכנסת חברת המעטים נובעת </a:t>
            </a:r>
            <a:r>
              <a:rPr lang="he-IL" sz="2400" u="sng" dirty="0"/>
              <a:t>מפעילות היחיד בחבר בני אדם אחר, לרבות </a:t>
            </a:r>
            <a:r>
              <a:rPr lang="he-IL" sz="2400" b="1" u="sng" dirty="0"/>
              <a:t>בצד קשור </a:t>
            </a:r>
            <a:r>
              <a:rPr lang="he-IL" sz="2400" u="sng" dirty="0"/>
              <a:t>לאותו חבר בני אדם, כ</a:t>
            </a:r>
            <a:r>
              <a:rPr lang="he-IL" sz="2400" b="1" u="sng" dirty="0"/>
              <a:t>נושא משרה </a:t>
            </a:r>
            <a:r>
              <a:rPr lang="he-IL" sz="2400" u="sng" dirty="0"/>
              <a:t>או הענקת שירותי ניהול וכיו"ב, והיחיד או חברת המעטים </a:t>
            </a:r>
            <a:r>
              <a:rPr lang="he-IL" sz="2400" b="1" u="sng" dirty="0"/>
              <a:t>היו נושאי משרה באותו חבר בני אדם</a:t>
            </a:r>
            <a:r>
              <a:rPr lang="he-IL" sz="2400" b="1" dirty="0"/>
              <a:t> </a:t>
            </a:r>
            <a:r>
              <a:rPr lang="he-IL" sz="2400" dirty="0"/>
              <a:t>ובלבד שהיחיד אינו בעל מניות מהותי באותו חבר בני אדם.</a:t>
            </a:r>
            <a:r>
              <a:rPr lang="en-US" sz="2400" dirty="0"/>
              <a:t> </a:t>
            </a:r>
            <a:endParaRPr lang="he-IL" sz="2400" dirty="0"/>
          </a:p>
          <a:p>
            <a:r>
              <a:rPr lang="he-IL" sz="2400" b="1" dirty="0"/>
              <a:t>"נושא משרה"</a:t>
            </a:r>
            <a:r>
              <a:rPr lang="he-IL" sz="2400" dirty="0"/>
              <a:t> - מנהל כללי, מנהל עסקים ראשי, משנה למנהל כללי, סגן מנהל כללי, כל ממלא תפקיד כאמור בחברה אף אם תוארו שונה, וכן דירקטור, או מנהל אחר הכפוף במישרין למנהל הכללי.</a:t>
            </a:r>
          </a:p>
          <a:p>
            <a:pPr marL="0" indent="0" eaLnBrk="1" hangingPunct="1">
              <a:buNone/>
              <a:defRPr/>
            </a:pPr>
            <a:endParaRPr lang="he-IL" sz="2400" dirty="0"/>
          </a:p>
          <a:p>
            <a:pPr marL="0" indent="0" eaLnBrk="1" hangingPunct="1">
              <a:buNone/>
              <a:defRPr/>
            </a:pPr>
            <a:endParaRPr lang="he-IL" sz="2400" dirty="0"/>
          </a:p>
          <a:p>
            <a:pPr marL="0" indent="0" eaLnBrk="1" hangingPunct="1">
              <a:buNone/>
              <a:defRPr/>
            </a:pPr>
            <a:r>
              <a:rPr lang="he-IL" sz="2400" dirty="0"/>
              <a:t> </a:t>
            </a:r>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418239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43923" y="1385031"/>
            <a:ext cx="12162718" cy="4770537"/>
          </a:xfrm>
          <a:prstGeom prst="rect">
            <a:avLst/>
          </a:prstGeom>
          <a:noFill/>
        </p:spPr>
        <p:txBody>
          <a:bodyPr wrap="square">
            <a:spAutoFit/>
          </a:bodyPr>
          <a:lstStyle/>
          <a:p>
            <a:pPr marL="0" indent="0" algn="just">
              <a:buNone/>
            </a:pPr>
            <a:r>
              <a:rPr lang="he-IL" sz="2400" b="1" dirty="0"/>
              <a:t>המצב השני - </a:t>
            </a:r>
          </a:p>
          <a:p>
            <a:r>
              <a:rPr lang="he-IL" sz="2400" dirty="0"/>
              <a:t>הכנסה מיגיעה אישית לפי סע' 2(2)  - אם הכנסת חברת המעטים נובעת מפעילות אותו יחיד בעבור </a:t>
            </a:r>
            <a:r>
              <a:rPr lang="he-IL" sz="2400" u="sng" dirty="0"/>
              <a:t>אדם אחר</a:t>
            </a:r>
            <a:r>
              <a:rPr lang="he-IL" sz="2400" dirty="0"/>
              <a:t>, לרבות בעבור צד קשור לאותו אדם, </a:t>
            </a:r>
            <a:r>
              <a:rPr lang="he-IL" sz="2400" u="sng" dirty="0"/>
              <a:t>והיא מסוג עובד עבור מעסיקו</a:t>
            </a:r>
            <a:r>
              <a:rPr lang="he-IL" sz="2400" dirty="0"/>
              <a:t>, ובלבד שהיחיד אינו בעל מניות מהותי או שותף ב"אדם האחר".</a:t>
            </a:r>
          </a:p>
          <a:p>
            <a:r>
              <a:rPr lang="he-IL" sz="2400" b="1" u="sng" dirty="0"/>
              <a:t>חזקה</a:t>
            </a:r>
            <a:r>
              <a:rPr lang="he-IL" sz="2400" b="1" dirty="0"/>
              <a:t>: יראו את פעולות היחיד כפעולות הנעשות בידי עובד בעבור מעסיקו, על אף כל דין או הסכם</a:t>
            </a:r>
            <a:r>
              <a:rPr lang="he-IL" sz="2400" dirty="0"/>
              <a:t>, אם מקורן של </a:t>
            </a:r>
            <a:r>
              <a:rPr lang="he-IL" sz="2400" b="1" dirty="0"/>
              <a:t>70%</a:t>
            </a:r>
            <a:r>
              <a:rPr lang="he-IL" sz="2400" dirty="0"/>
              <a:t> או יותר מסך כל </a:t>
            </a:r>
            <a:r>
              <a:rPr lang="he-IL" sz="2400" u="sng" dirty="0"/>
              <a:t>הכנסתה</a:t>
            </a:r>
            <a:r>
              <a:rPr lang="he-IL" sz="2400" dirty="0"/>
              <a:t> או </a:t>
            </a:r>
            <a:r>
              <a:rPr lang="he-IL" sz="2400" u="sng" dirty="0"/>
              <a:t>הכנסתה החייבת </a:t>
            </a:r>
            <a:r>
              <a:rPr lang="he-IL" sz="2400" dirty="0"/>
              <a:t>של חברת המעטים בשנת המס, </a:t>
            </a:r>
            <a:r>
              <a:rPr lang="he-IL" sz="2400" u="sng" dirty="0"/>
              <a:t>למעט הכנסות מיוחדות או רווחים מיוחדים</a:t>
            </a:r>
            <a:r>
              <a:rPr lang="he-IL" sz="2400" dirty="0"/>
              <a:t>, הוא </a:t>
            </a:r>
            <a:r>
              <a:rPr lang="he-IL" sz="2400" b="1" dirty="0"/>
              <a:t>בשירות</a:t>
            </a:r>
            <a:r>
              <a:rPr lang="he-IL" sz="2400" dirty="0"/>
              <a:t> שניתן על ידי היחיד או קרובו כהגדרתו בסעיף 76, לרבות עובדי החברה, במישרין או בעקיפין, לרבות באמצעות חברת מעטים קשורה, </a:t>
            </a:r>
            <a:r>
              <a:rPr lang="he-IL" sz="2400" u="sng" dirty="0"/>
              <a:t>לאדם אחד או לקרובו </a:t>
            </a:r>
            <a:r>
              <a:rPr lang="he-IL" sz="2400" dirty="0"/>
              <a:t>כהגדרתו בסעיף 88, במשך </a:t>
            </a:r>
            <a:r>
              <a:rPr lang="he-IL" sz="2400" b="1" dirty="0"/>
              <a:t>30 חודשים לפחות</a:t>
            </a:r>
            <a:r>
              <a:rPr lang="he-IL" sz="2400" dirty="0"/>
              <a:t>, מתוך תקופה של ארבע שנים. </a:t>
            </a:r>
          </a:p>
          <a:p>
            <a:pPr marL="0" indent="0" eaLnBrk="1" hangingPunct="1">
              <a:buNone/>
              <a:defRPr/>
            </a:pPr>
            <a:endParaRPr lang="he-IL" sz="2400" dirty="0"/>
          </a:p>
          <a:p>
            <a:pPr marL="0" indent="0" eaLnBrk="1" hangingPunct="1">
              <a:buNone/>
              <a:defRPr/>
            </a:pPr>
            <a:endParaRPr lang="he-IL" sz="2400" dirty="0"/>
          </a:p>
          <a:p>
            <a:pPr marL="0" indent="0" eaLnBrk="1" hangingPunct="1">
              <a:buNone/>
              <a:defRPr/>
            </a:pPr>
            <a:r>
              <a:rPr lang="he-IL" sz="2400" dirty="0"/>
              <a:t> </a:t>
            </a:r>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102464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488757"/>
            <a:ext cx="12162718" cy="5878532"/>
          </a:xfrm>
          <a:prstGeom prst="rect">
            <a:avLst/>
          </a:prstGeom>
          <a:noFill/>
        </p:spPr>
        <p:txBody>
          <a:bodyPr wrap="square">
            <a:spAutoFit/>
          </a:bodyPr>
          <a:lstStyle/>
          <a:p>
            <a:pPr marL="0" indent="0" algn="just">
              <a:buNone/>
            </a:pPr>
            <a:r>
              <a:rPr lang="he-IL" sz="2400" b="1" dirty="0"/>
              <a:t> סע' 62א לפקודה:</a:t>
            </a:r>
          </a:p>
          <a:p>
            <a:r>
              <a:rPr lang="he-IL" sz="2400" dirty="0"/>
              <a:t>בתום </a:t>
            </a:r>
            <a:r>
              <a:rPr lang="he-IL" sz="2400" b="1" dirty="0"/>
              <a:t>30 חודשים </a:t>
            </a:r>
            <a:r>
              <a:rPr lang="he-IL" sz="2400" dirty="0"/>
              <a:t>יראו את פעולות היחיד כפעולות הנעשות בידי עובד בעבור מעסיקו מיום תחילת מתן השירות (לצורך דיני המס בלבד).</a:t>
            </a:r>
          </a:p>
          <a:p>
            <a:r>
              <a:rPr lang="he-IL" sz="2400" dirty="0"/>
              <a:t>הכנסות מיוחדות</a:t>
            </a:r>
            <a:r>
              <a:rPr lang="en-US" sz="2400" dirty="0"/>
              <a:t> </a:t>
            </a:r>
            <a:r>
              <a:rPr lang="he-IL" sz="2400" dirty="0"/>
              <a:t>/</a:t>
            </a:r>
            <a:r>
              <a:rPr lang="en-US" sz="2400" dirty="0"/>
              <a:t> </a:t>
            </a:r>
            <a:r>
              <a:rPr lang="he-IL" sz="2400" dirty="0"/>
              <a:t>רווחים מיוחדים  - תמורה לעניין רווח הון, שווי מכירה לצרכי שבח במיסוי מקרקעין ודיבידנד.</a:t>
            </a:r>
          </a:p>
          <a:p>
            <a:r>
              <a:rPr lang="he-IL" sz="2400" dirty="0"/>
              <a:t>לא יראו שירות שניתן על ידי שותף בשותפות, לאותה שותפות, כשירות ש"ניתן לאדם אחד".</a:t>
            </a:r>
          </a:p>
          <a:p>
            <a:r>
              <a:rPr lang="he-IL" sz="2400" dirty="0"/>
              <a:t>הוראות החזקה לא יחולו על חברת מעטים המעסיקה </a:t>
            </a:r>
            <a:r>
              <a:rPr lang="he-IL" sz="2400" b="1" dirty="0"/>
              <a:t>ארבעה</a:t>
            </a:r>
            <a:r>
              <a:rPr lang="he-IL" sz="2400" dirty="0"/>
              <a:t> מועסקים  - </a:t>
            </a:r>
          </a:p>
          <a:p>
            <a:pPr marL="0" indent="0">
              <a:buNone/>
            </a:pPr>
            <a:r>
              <a:rPr lang="he-IL" sz="2400" dirty="0"/>
              <a:t>     - הועסק אדם לא יותר </a:t>
            </a:r>
            <a:r>
              <a:rPr lang="he-IL" sz="2400" b="1" dirty="0"/>
              <a:t>מארבע שעות </a:t>
            </a:r>
            <a:r>
              <a:rPr lang="he-IL" sz="2400" dirty="0"/>
              <a:t>ביום – ייחשב לחצי מועסק.</a:t>
            </a:r>
          </a:p>
          <a:p>
            <a:pPr marL="0" indent="0">
              <a:buNone/>
            </a:pPr>
            <a:r>
              <a:rPr lang="he-IL" sz="2400" dirty="0"/>
              <a:t>     - הועסק אדם </a:t>
            </a:r>
            <a:r>
              <a:rPr lang="he-IL" sz="2400" b="1" dirty="0"/>
              <a:t>חלק</a:t>
            </a:r>
            <a:r>
              <a:rPr lang="he-IL" sz="2400" dirty="0"/>
              <a:t> משנת המס  - חישוב יחסי.</a:t>
            </a:r>
          </a:p>
          <a:p>
            <a:pPr marL="0" indent="0">
              <a:buNone/>
            </a:pPr>
            <a:r>
              <a:rPr lang="he-IL" sz="2400" dirty="0"/>
              <a:t>     - </a:t>
            </a:r>
            <a:r>
              <a:rPr lang="he-IL" sz="2400" b="1" dirty="0"/>
              <a:t>אדם וקרובו </a:t>
            </a:r>
            <a:r>
              <a:rPr lang="he-IL" sz="2400" dirty="0"/>
              <a:t>ייחשבו למועסק אחד. </a:t>
            </a:r>
          </a:p>
          <a:p>
            <a:r>
              <a:rPr lang="he-IL" sz="2400" dirty="0"/>
              <a:t> </a:t>
            </a:r>
            <a:r>
              <a:rPr lang="he-IL" sz="2400" b="1" dirty="0"/>
              <a:t>הוראות תחולה </a:t>
            </a:r>
            <a:r>
              <a:rPr lang="he-IL" sz="2400" dirty="0"/>
              <a:t>– לעניין מניין 30 החודשים תימנה גם התקופה שלפני יום התחילה.</a:t>
            </a:r>
          </a:p>
          <a:p>
            <a:pPr marL="0" indent="0" eaLnBrk="1" hangingPunct="1">
              <a:buNone/>
              <a:defRPr/>
            </a:pPr>
            <a:endParaRPr lang="en-US" sz="2400" dirty="0"/>
          </a:p>
          <a:p>
            <a:pPr marL="0" indent="0" eaLnBrk="1" hangingPunct="1">
              <a:buNone/>
              <a:defRPr/>
            </a:pPr>
            <a:r>
              <a:rPr lang="he-IL" sz="2400" b="1" i="1" u="sng" dirty="0"/>
              <a:t>מה לגבי חברה זרה שאינה </a:t>
            </a:r>
            <a:r>
              <a:rPr lang="he-IL" sz="2400" b="1" i="1" u="sng" dirty="0" err="1"/>
              <a:t>חמי"ז</a:t>
            </a:r>
            <a:r>
              <a:rPr lang="he-IL" sz="2400" dirty="0"/>
              <a:t>?</a:t>
            </a:r>
          </a:p>
          <a:p>
            <a:pPr marL="0" indent="0" eaLnBrk="1" hangingPunct="1">
              <a:buNone/>
              <a:defRPr/>
            </a:pPr>
            <a:endParaRPr lang="he-IL" sz="2400" dirty="0"/>
          </a:p>
          <a:p>
            <a:pPr marL="0" indent="0" eaLnBrk="1" hangingPunct="1">
              <a:buNone/>
              <a:defRPr/>
            </a:pPr>
            <a:r>
              <a:rPr lang="he-IL" sz="2400" dirty="0"/>
              <a:t> </a:t>
            </a:r>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3428844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93877" y="1388080"/>
            <a:ext cx="12162718" cy="6247864"/>
          </a:xfrm>
          <a:prstGeom prst="rect">
            <a:avLst/>
          </a:prstGeom>
          <a:noFill/>
        </p:spPr>
        <p:txBody>
          <a:bodyPr wrap="square">
            <a:spAutoFit/>
          </a:bodyPr>
          <a:lstStyle/>
          <a:p>
            <a:r>
              <a:rPr lang="he-IL" sz="2400" b="1" dirty="0"/>
              <a:t>חריגים לחזקה המספרית : חוזר מס הכנסה 10/2017 </a:t>
            </a:r>
            <a:r>
              <a:rPr lang="he-IL" sz="2400" dirty="0"/>
              <a:t>– </a:t>
            </a:r>
          </a:p>
          <a:p>
            <a:pPr marL="342900" indent="-342900">
              <a:buFont typeface="Arial" panose="020B0604020202020204" pitchFamily="34" charset="0"/>
              <a:buChar char="•"/>
            </a:pPr>
            <a:r>
              <a:rPr lang="he-IL" sz="2400" dirty="0"/>
              <a:t>מקום, ש- 70% או יותר מהכנסות החברה שולמו על ידי גורם </a:t>
            </a:r>
            <a:r>
              <a:rPr lang="he-IL" sz="2400" u="sng" dirty="0"/>
              <a:t>שאינו מקבל </a:t>
            </a:r>
            <a:r>
              <a:rPr lang="he-IL" sz="2400" dirty="0"/>
              <a:t>השירות בפועל, אלא הוא רק </a:t>
            </a:r>
            <a:r>
              <a:rPr lang="he-IL" sz="2400" u="sng" dirty="0"/>
              <a:t>הגורם דרכו מועברת ההכנסה לנותן השירות</a:t>
            </a:r>
            <a:r>
              <a:rPr lang="he-IL" sz="2400" dirty="0"/>
              <a:t>, יש לראות בהכנסה, לצורך מבחן ההכנסות כאמור, כאילו התקבלה מהאדם מקבל השירות בפועל.</a:t>
            </a:r>
          </a:p>
          <a:p>
            <a:pPr marL="342900" indent="-342900">
              <a:buFont typeface="Arial" panose="020B0604020202020204" pitchFamily="34" charset="0"/>
              <a:buChar char="•"/>
            </a:pPr>
            <a:r>
              <a:rPr lang="he-IL" sz="2400" b="1" dirty="0"/>
              <a:t>סוכן ביטוח </a:t>
            </a:r>
            <a:r>
              <a:rPr lang="he-IL" sz="2400" dirty="0"/>
              <a:t>בעל סוכנות ביטוח עצמאית, שבבעלותו תיקי לקוחות, אשר מתקשר באופן ישיר עם לקוחות שונים בהסכם למתן שירותי ביטוח אולם, בפועל מקבל את הכנסתו בגין כל לקוח ולקוח </a:t>
            </a:r>
            <a:r>
              <a:rPr lang="he-IL" sz="2400" u="sng" dirty="0"/>
              <a:t>מחברות הביטוח בהן מבוטחים לקוחותיו.</a:t>
            </a:r>
            <a:r>
              <a:rPr lang="he-IL" sz="2400" dirty="0"/>
              <a:t> המבוטחים מקבלי השירות הם לקוחותיו של סוכן הביטוח ולא חברת הביטוח.</a:t>
            </a:r>
          </a:p>
          <a:p>
            <a:pPr marL="342900" indent="-342900">
              <a:buFont typeface="Arial" panose="020B0604020202020204" pitchFamily="34" charset="0"/>
              <a:buChar char="•"/>
            </a:pPr>
            <a:r>
              <a:rPr lang="he-IL" sz="2400" b="1" dirty="0"/>
              <a:t>זמר המופיע </a:t>
            </a:r>
            <a:r>
              <a:rPr lang="he-IL" sz="2400" dirty="0"/>
              <a:t>באירועים ושמחות, אשר מקבל את כל הכנסותיו מאמרגן המנהל את כל ענייניו לרבות גבית הכספים עבורו. </a:t>
            </a:r>
          </a:p>
          <a:p>
            <a:pPr marL="342900" indent="-342900">
              <a:buFont typeface="Arial" panose="020B0604020202020204" pitchFamily="34" charset="0"/>
              <a:buChar char="•"/>
            </a:pPr>
            <a:r>
              <a:rPr lang="he-IL" sz="2400" b="1" dirty="0"/>
              <a:t>יצוין, כי הקביעה מי הוא הלקוח מקבל השירות מבחינה מהותית תלויה במכלול הנסיבות של כל מקרה ומקרה.</a:t>
            </a:r>
            <a:endParaRPr lang="he-IL" sz="2400" b="1" u="sng" dirty="0"/>
          </a:p>
          <a:p>
            <a:endParaRPr lang="he-IL" sz="2400" dirty="0"/>
          </a:p>
          <a:p>
            <a:pPr marL="0" indent="0" eaLnBrk="1" hangingPunct="1">
              <a:buNone/>
              <a:defRPr/>
            </a:pPr>
            <a:endParaRPr lang="he-IL" sz="2400" dirty="0"/>
          </a:p>
          <a:p>
            <a:pPr marL="0" indent="0" eaLnBrk="1" hangingPunct="1">
              <a:buNone/>
              <a:defRPr/>
            </a:pPr>
            <a:endParaRPr lang="he-IL" sz="2400" dirty="0"/>
          </a:p>
          <a:p>
            <a:pPr marL="0" indent="0" eaLnBrk="1" hangingPunct="1">
              <a:buNone/>
              <a:defRPr/>
            </a:pPr>
            <a:r>
              <a:rPr lang="he-IL" sz="2400" dirty="0"/>
              <a:t> </a:t>
            </a:r>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3613393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14641" y="1330730"/>
            <a:ext cx="12162718" cy="5139869"/>
          </a:xfrm>
          <a:prstGeom prst="rect">
            <a:avLst/>
          </a:prstGeom>
          <a:noFill/>
        </p:spPr>
        <p:txBody>
          <a:bodyPr wrap="square">
            <a:spAutoFit/>
          </a:bodyPr>
          <a:lstStyle/>
          <a:p>
            <a:r>
              <a:rPr lang="he-IL" sz="2400" dirty="0"/>
              <a:t>החלטת מיסוי </a:t>
            </a:r>
            <a:r>
              <a:rPr lang="he-IL" sz="2400" u="sng" dirty="0"/>
              <a:t>לא</a:t>
            </a:r>
            <a:r>
              <a:rPr lang="he-IL" sz="2400" dirty="0"/>
              <a:t> בהסכם מס' 7615/20 – </a:t>
            </a:r>
          </a:p>
          <a:p>
            <a:pPr marL="0" indent="0" eaLnBrk="1" hangingPunct="1">
              <a:buNone/>
              <a:defRPr/>
            </a:pPr>
            <a:r>
              <a:rPr lang="he-IL" sz="2400" b="1" u="sng" dirty="0"/>
              <a:t>הרקע העובדתי</a:t>
            </a:r>
          </a:p>
          <a:p>
            <a:pPr marL="342900" indent="-342900">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cs typeface="Arial" panose="020B0604020202020204" pitchFamily="34" charset="0"/>
              </a:rPr>
              <a:t>רופא תושב ישראל אשר עוסק במתן שירותי רפואה בתחום רפואת משפחה. </a:t>
            </a:r>
          </a:p>
          <a:p>
            <a:pPr marL="342900" indent="-342900">
              <a:buFont typeface="Arial" panose="020B0604020202020204" pitchFamily="34" charset="0"/>
              <a:buChar char="•"/>
              <a:defRPr/>
            </a:pPr>
            <a:r>
              <a:rPr lang="he-IL" sz="2400" dirty="0">
                <a:effectLst/>
                <a:latin typeface="Arial" panose="020B0604020202020204" pitchFamily="34" charset="0"/>
                <a:ea typeface="Calibri" panose="020F0502020204030204" pitchFamily="34" charset="0"/>
                <a:cs typeface="Arial" panose="020B0604020202020204" pitchFamily="34" charset="0"/>
              </a:rPr>
              <a:t> </a:t>
            </a:r>
            <a:r>
              <a:rPr lang="he-IL" sz="2400" dirty="0">
                <a:effectLst/>
                <a:latin typeface="Times New Roman" panose="02020603050405020304" pitchFamily="18" charset="0"/>
                <a:ea typeface="Calibri" panose="020F0502020204030204" pitchFamily="34" charset="0"/>
                <a:cs typeface="Arial" panose="020B0604020202020204" pitchFamily="34" charset="0"/>
              </a:rPr>
              <a:t>כ- 99% הכנסתו של הרופא בשיעור של מקורה מקופת חולים אחת עמה חתום הרופא על הסכם מתן שירותי רפואה</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endParaRPr lang="he-IL" sz="2400" dirty="0">
              <a:effectLst/>
              <a:latin typeface="Times New Roman" panose="02020603050405020304" pitchFamily="18"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cs typeface="Arial" panose="020B0604020202020204" pitchFamily="34" charset="0"/>
              </a:rPr>
              <a:t>מתן שירותי הרפואה מתבצע במתקניה של הקופה. </a:t>
            </a:r>
          </a:p>
          <a:p>
            <a:pPr marL="342900" indent="-342900">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cs typeface="Arial" panose="020B0604020202020204" pitchFamily="34" charset="0"/>
              </a:rPr>
              <a:t>הקופה מספקת לרופא על חשבונה את כל שירותי המרפאה, ובין היתר: שירותי מזכירות ושירותי משרד. הרופא אינו נושא בעלויות שכירות המרפאה ועלויות הקשורות באחזקת המרפאה, כגון חשמל, טלפון, מים, ביטוח צד ג</a:t>
            </a:r>
            <a:r>
              <a:rPr lang="en-US" sz="2400" dirty="0">
                <a:effectLst/>
                <a:latin typeface="Times New Roman" panose="02020603050405020304" pitchFamily="18" charset="0"/>
                <a:ea typeface="Calibri" panose="020F0502020204030204" pitchFamily="34" charset="0"/>
                <a:cs typeface="Arial" panose="020B0604020202020204" pitchFamily="34" charset="0"/>
              </a:rPr>
              <a:t>' </a:t>
            </a:r>
            <a:r>
              <a:rPr lang="he-IL" sz="2400" dirty="0">
                <a:effectLst/>
                <a:latin typeface="Times New Roman" panose="02020603050405020304" pitchFamily="18" charset="0"/>
                <a:ea typeface="Calibri" panose="020F0502020204030204" pitchFamily="34" charset="0"/>
                <a:cs typeface="Arial" panose="020B0604020202020204" pitchFamily="34" charset="0"/>
              </a:rPr>
              <a:t>וכיו"ב. </a:t>
            </a:r>
          </a:p>
          <a:p>
            <a:pPr marL="342900" indent="-342900">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cs typeface="Arial" panose="020B0604020202020204" pitchFamily="34" charset="0"/>
              </a:rPr>
              <a:t>מתן שירותי הרפואה מתבצע בימים ובשעות שנקבעו על ידי הקופה. </a:t>
            </a:r>
          </a:p>
          <a:p>
            <a:pPr marL="342900" indent="-342900">
              <a:buFont typeface="Arial" panose="020B0604020202020204" pitchFamily="34" charset="0"/>
              <a:buChar char="•"/>
              <a:defRPr/>
            </a:pPr>
            <a:r>
              <a:rPr lang="he-IL" sz="2400" dirty="0">
                <a:effectLst/>
                <a:latin typeface="Times New Roman" panose="02020603050405020304" pitchFamily="18" charset="0"/>
                <a:ea typeface="Calibri" panose="020F0502020204030204" pitchFamily="34" charset="0"/>
                <a:cs typeface="Arial" panose="020B0604020202020204" pitchFamily="34" charset="0"/>
              </a:rPr>
              <a:t>נהלי העבודה מוכתבים על ידי הקופה. קביעת תורים לרופא נעשית באמצעות מערכות של הקופה. </a:t>
            </a:r>
            <a:endParaRPr lang="en-IL" sz="2400" dirty="0">
              <a:effectLst/>
              <a:latin typeface="Times New Roman" panose="02020603050405020304" pitchFamily="18" charset="0"/>
              <a:ea typeface="Calibri" panose="020F0502020204030204" pitchFamily="34" charset="0"/>
              <a:cs typeface="Arial" panose="020B0604020202020204" pitchFamily="34" charset="0"/>
            </a:endParaRPr>
          </a:p>
          <a:p>
            <a:pPr marL="0" indent="0" eaLnBrk="1" hangingPunct="1">
              <a:buNone/>
              <a:defRPr/>
            </a:pPr>
            <a:endParaRPr lang="he-IL" sz="2400" dirty="0"/>
          </a:p>
          <a:p>
            <a:pPr marL="0" indent="0" eaLnBrk="1" hangingPunct="1">
              <a:buNone/>
              <a:defRPr/>
            </a:pPr>
            <a:r>
              <a:rPr lang="he-IL" sz="2400" dirty="0"/>
              <a:t> </a:t>
            </a:r>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359903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330730"/>
            <a:ext cx="12162718" cy="3662541"/>
          </a:xfrm>
          <a:prstGeom prst="rect">
            <a:avLst/>
          </a:prstGeom>
          <a:noFill/>
        </p:spPr>
        <p:txBody>
          <a:bodyPr wrap="square">
            <a:spAutoFit/>
          </a:bodyPr>
          <a:lstStyle/>
          <a:p>
            <a:r>
              <a:rPr lang="he-IL" sz="2400" dirty="0"/>
              <a:t>החלטת מיסוי </a:t>
            </a:r>
            <a:r>
              <a:rPr lang="he-IL" sz="2400" u="sng" dirty="0"/>
              <a:t>לא</a:t>
            </a:r>
            <a:r>
              <a:rPr lang="he-IL" sz="2400" dirty="0"/>
              <a:t> בהסכם מס' 7615/20 - </a:t>
            </a:r>
          </a:p>
          <a:p>
            <a:pPr marL="0" indent="0" eaLnBrk="1" hangingPunct="1">
              <a:buNone/>
              <a:defRPr/>
            </a:pPr>
            <a:r>
              <a:rPr lang="he-IL" sz="2400" b="1" u="sng" dirty="0"/>
              <a:t>הבקשה</a:t>
            </a:r>
          </a:p>
          <a:p>
            <a:pPr marL="342900" indent="-342900" algn="just" rtl="1">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הרופא ביקש להקים חברה אשר תהיה בבעלותו המלאה (להלן: "</a:t>
            </a:r>
            <a:r>
              <a:rPr lang="he-IL" sz="2400" b="1" dirty="0">
                <a:effectLst/>
                <a:latin typeface="Times New Roman" panose="02020603050405020304" pitchFamily="18" charset="0"/>
                <a:ea typeface="Calibri" panose="020F0502020204030204" pitchFamily="34" charset="0"/>
                <a:cs typeface="Arial" panose="020B0604020202020204" pitchFamily="34" charset="0"/>
              </a:rPr>
              <a:t>החברה החדשה</a:t>
            </a:r>
            <a:r>
              <a:rPr lang="he-IL" sz="2400" dirty="0">
                <a:effectLst/>
                <a:latin typeface="Times New Roman" panose="02020603050405020304" pitchFamily="18" charset="0"/>
                <a:ea typeface="Calibri" panose="020F0502020204030204" pitchFamily="34" charset="0"/>
                <a:cs typeface="Arial" panose="020B0604020202020204" pitchFamily="34" charset="0"/>
              </a:rPr>
              <a:t>") ולהעביר אליה את פעילות מתן השירותים הרפואיים לקופה.</a:t>
            </a:r>
            <a:r>
              <a:rPr lang="he-IL" sz="2000" dirty="0">
                <a:effectLst/>
                <a:latin typeface="Times New Roman" panose="02020603050405020304" pitchFamily="18" charset="0"/>
                <a:ea typeface="Calibri" panose="020F0502020204030204" pitchFamily="34" charset="0"/>
                <a:cs typeface="Arial" panose="020B0604020202020204" pitchFamily="34" charset="0"/>
              </a:rPr>
              <a:t> </a:t>
            </a:r>
          </a:p>
          <a:p>
            <a:pPr marL="342900" indent="-342900" algn="just" rtl="1">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החברה החדשה עתידה לקבל על עצמה את כל תנאי ההסכם, כך ששירותי הרפואה לקופה יינתנו על ידי החברה באמצעות בעל המניות המהותי באופן בלעדי וזאת כעובד החברה החדשה. </a:t>
            </a:r>
          </a:p>
          <a:p>
            <a:pPr marL="342900" indent="-342900" algn="just" rtl="1">
              <a:buFont typeface="Arial" panose="020B0604020202020204" pitchFamily="34" charset="0"/>
              <a:buChar char="•"/>
            </a:pPr>
            <a:r>
              <a:rPr lang="he-IL" sz="2400" dirty="0">
                <a:latin typeface="Times New Roman" panose="02020603050405020304" pitchFamily="18" charset="0"/>
                <a:ea typeface="Calibri" panose="020F0502020204030204" pitchFamily="34" charset="0"/>
                <a:cs typeface="Arial" panose="020B0604020202020204" pitchFamily="34" charset="0"/>
              </a:rPr>
              <a:t>החברה החדשה לא התכוונה </a:t>
            </a:r>
            <a:r>
              <a:rPr lang="he-IL" sz="2400" dirty="0">
                <a:effectLst/>
                <a:latin typeface="Times New Roman" panose="02020603050405020304" pitchFamily="18" charset="0"/>
                <a:ea typeface="Calibri" panose="020F0502020204030204" pitchFamily="34" charset="0"/>
                <a:cs typeface="Arial" panose="020B0604020202020204" pitchFamily="34" charset="0"/>
              </a:rPr>
              <a:t>להעסיק עובדים נוספים. </a:t>
            </a:r>
            <a:endParaRPr lang="en-IL" sz="2000" dirty="0">
              <a:effectLst/>
              <a:latin typeface="Times New Roman" panose="02020603050405020304" pitchFamily="18" charset="0"/>
              <a:ea typeface="Calibri" panose="020F0502020204030204" pitchFamily="34" charset="0"/>
              <a:cs typeface="Arial" panose="020B0604020202020204" pitchFamily="34" charset="0"/>
            </a:endParaRPr>
          </a:p>
          <a:p>
            <a:pPr marL="0" indent="0" eaLnBrk="1" hangingPunct="1">
              <a:buNone/>
              <a:defRPr/>
            </a:pPr>
            <a:endParaRPr lang="he-IL" sz="2400" dirty="0"/>
          </a:p>
          <a:p>
            <a:pPr marL="0" indent="0" eaLnBrk="1" hangingPunct="1">
              <a:buNone/>
              <a:defRPr/>
            </a:pPr>
            <a:r>
              <a:rPr lang="he-IL" sz="2400" dirty="0"/>
              <a:t> </a:t>
            </a:r>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428097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390262"/>
            <a:ext cx="12162718" cy="5509200"/>
          </a:xfrm>
          <a:prstGeom prst="rect">
            <a:avLst/>
          </a:prstGeom>
          <a:noFill/>
        </p:spPr>
        <p:txBody>
          <a:bodyPr wrap="square">
            <a:spAutoFit/>
          </a:bodyPr>
          <a:lstStyle/>
          <a:p>
            <a:r>
              <a:rPr lang="he-IL" sz="2400" dirty="0"/>
              <a:t>החלטת מיסוי </a:t>
            </a:r>
            <a:r>
              <a:rPr lang="he-IL" sz="2400" u="sng" dirty="0"/>
              <a:t>לא</a:t>
            </a:r>
            <a:r>
              <a:rPr lang="he-IL" sz="2400" dirty="0"/>
              <a:t> בהסכם מס' 7615/20 - </a:t>
            </a:r>
          </a:p>
          <a:p>
            <a:pPr marL="0" indent="0" eaLnBrk="1" hangingPunct="1">
              <a:buNone/>
              <a:defRPr/>
            </a:pPr>
            <a:r>
              <a:rPr lang="he-IL" sz="2400" b="1" u="sng" dirty="0"/>
              <a:t>החלטת המיסוי</a:t>
            </a:r>
          </a:p>
          <a:p>
            <a:pPr algn="just" rtl="1"/>
            <a:r>
              <a:rPr lang="he-IL" sz="2400" dirty="0">
                <a:effectLst/>
                <a:latin typeface="Times New Roman" panose="02020603050405020304" pitchFamily="18" charset="0"/>
                <a:ea typeface="Calibri" panose="020F0502020204030204" pitchFamily="34" charset="0"/>
                <a:cs typeface="Arial" panose="020B0604020202020204" pitchFamily="34" charset="0"/>
              </a:rPr>
              <a:t>החלטת המיסוי קבעה כי הכנסתה של החברה החדשה, הנובעת מפעילות מתן שירותי רפואה על ידי בעל המניות המהותי, יראו אותה כהכנסה שחלות לגביה הוראות סעיף 62א(א)(2)לפקודה, והיא תיוחס לבעל המניות המהותי ותסווג בידיו כהכנסה מיגיעה אישית לפי סעיף 2(2 )לפקודה - הנימוקים:  </a:t>
            </a:r>
          </a:p>
          <a:p>
            <a:pPr marL="342900" indent="-342900" algn="just" rtl="1">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החברה החדשה הינה </a:t>
            </a:r>
            <a:r>
              <a:rPr lang="he-IL" sz="2400" b="1" dirty="0">
                <a:effectLst/>
                <a:latin typeface="Times New Roman" panose="02020603050405020304" pitchFamily="18" charset="0"/>
                <a:ea typeface="Calibri" panose="020F0502020204030204" pitchFamily="34" charset="0"/>
                <a:cs typeface="Arial" panose="020B0604020202020204" pitchFamily="34" charset="0"/>
              </a:rPr>
              <a:t>חברת מעטים </a:t>
            </a:r>
            <a:r>
              <a:rPr lang="he-IL" sz="2400" dirty="0">
                <a:effectLst/>
                <a:latin typeface="Times New Roman" panose="02020603050405020304" pitchFamily="18" charset="0"/>
                <a:ea typeface="Calibri" panose="020F0502020204030204" pitchFamily="34" charset="0"/>
                <a:cs typeface="Arial" panose="020B0604020202020204" pitchFamily="34" charset="0"/>
              </a:rPr>
              <a:t>כמשמעותה בסעיף 76 לפקודה, שהכנסתה נובעת מפעילותו של בעל המניות המהותי</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p>
          <a:p>
            <a:pPr marL="342900" indent="-342900" algn="just" rtl="1">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מתקיימת </a:t>
            </a:r>
            <a:r>
              <a:rPr lang="he-IL" sz="2400" b="1" dirty="0">
                <a:effectLst/>
                <a:latin typeface="Times New Roman" panose="02020603050405020304" pitchFamily="18" charset="0"/>
                <a:ea typeface="Calibri" panose="020F0502020204030204" pitchFamily="34" charset="0"/>
                <a:cs typeface="Arial" panose="020B0604020202020204" pitchFamily="34" charset="0"/>
              </a:rPr>
              <a:t>חזקת ה- 70%, </a:t>
            </a:r>
            <a:r>
              <a:rPr lang="he-IL" sz="2400" dirty="0">
                <a:effectLst/>
                <a:latin typeface="Times New Roman" panose="02020603050405020304" pitchFamily="18" charset="0"/>
                <a:ea typeface="Calibri" panose="020F0502020204030204" pitchFamily="34" charset="0"/>
                <a:cs typeface="Arial" panose="020B0604020202020204" pitchFamily="34" charset="0"/>
              </a:rPr>
              <a:t>מכיוון שמקורם של מעל 70% מסך הכנסתה של החברה החדשה מדי שנת מס עתיד להיות בשירות הניתן לאדם אחד</a:t>
            </a:r>
            <a:r>
              <a:rPr lang="en-US" sz="2400" dirty="0">
                <a:effectLst/>
                <a:latin typeface="Times New Roman" panose="02020603050405020304" pitchFamily="18" charset="0"/>
                <a:ea typeface="Calibri" panose="020F0502020204030204" pitchFamily="34" charset="0"/>
                <a:cs typeface="Arial" panose="020B0604020202020204" pitchFamily="34" charset="0"/>
              </a:rPr>
              <a:t> – </a:t>
            </a:r>
            <a:r>
              <a:rPr lang="he-IL" sz="2400" dirty="0">
                <a:effectLst/>
                <a:latin typeface="Times New Roman" panose="02020603050405020304" pitchFamily="18" charset="0"/>
                <a:ea typeface="Calibri" panose="020F0502020204030204" pitchFamily="34" charset="0"/>
                <a:cs typeface="Arial" panose="020B0604020202020204" pitchFamily="34" charset="0"/>
              </a:rPr>
              <a:t>הקופה.</a:t>
            </a:r>
          </a:p>
          <a:p>
            <a:pPr marL="342900" indent="-342900" algn="just" rtl="1">
              <a:buFont typeface="Arial" panose="020B0604020202020204" pitchFamily="34" charset="0"/>
              <a:buChar char="•"/>
            </a:pPr>
            <a:r>
              <a:rPr lang="he-IL" sz="2400" dirty="0">
                <a:effectLst/>
                <a:latin typeface="Times New Roman" panose="02020603050405020304" pitchFamily="18" charset="0"/>
                <a:ea typeface="Calibri" panose="020F0502020204030204" pitchFamily="34" charset="0"/>
                <a:cs typeface="Arial" panose="020B0604020202020204" pitchFamily="34" charset="0"/>
              </a:rPr>
              <a:t>הכנסתה של החברה החדשה עתידה לנבוע מפעילותו של בעל המניות המהותי בשל מתן שירותי הרפואה לקופה, והיא מסוג הפעולות הנעשות בידי עובד בעבור מעסיקו</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IL" sz="2400" dirty="0">
              <a:effectLst/>
              <a:latin typeface="Times New Roman" panose="02020603050405020304" pitchFamily="18" charset="0"/>
              <a:ea typeface="Calibri" panose="020F0502020204030204" pitchFamily="34" charset="0"/>
              <a:cs typeface="Arial" panose="020B0604020202020204" pitchFamily="34" charset="0"/>
            </a:endParaRPr>
          </a:p>
          <a:p>
            <a:pPr marL="0" indent="0" eaLnBrk="1" hangingPunct="1">
              <a:buNone/>
              <a:defRPr/>
            </a:pPr>
            <a:r>
              <a:rPr lang="he-IL" sz="2000" i="1" dirty="0"/>
              <a:t> לביקורת על ההחלטה ראו </a:t>
            </a:r>
            <a:r>
              <a:rPr lang="he-IL" sz="2000" i="1" dirty="0" err="1"/>
              <a:t>רשומון</a:t>
            </a:r>
            <a:r>
              <a:rPr lang="he-IL" sz="2000" i="1" dirty="0"/>
              <a:t> מס </a:t>
            </a:r>
            <a:r>
              <a:rPr lang="he-IL" sz="2000" i="1" dirty="0" err="1"/>
              <a:t>מס</a:t>
            </a:r>
            <a:r>
              <a:rPr lang="he-IL" sz="2000" i="1" dirty="0"/>
              <a:t>' 150 </a:t>
            </a:r>
            <a:r>
              <a:rPr lang="en-US" sz="2000" i="1" dirty="0">
                <a:hlinkClick r:id="rId4"/>
              </a:rPr>
              <a:t>https://046a806b-6848-4116-a904-20ebeaf1fe53.filesusr.com/ugd/54076f_9f2e0a4e04c94b60b5219ede7a32f065.pdf</a:t>
            </a:r>
            <a:endParaRPr lang="he-IL" sz="2000" i="1" dirty="0"/>
          </a:p>
          <a:p>
            <a:pPr marL="0" indent="0" eaLnBrk="1" hangingPunct="1">
              <a:buNone/>
              <a:defRPr/>
            </a:pPr>
            <a:endParaRPr lang="he-IL" sz="2400" dirty="0"/>
          </a:p>
          <a:p>
            <a:pPr marL="0" indent="0" eaLnBrk="1" hangingPunct="1">
              <a:buNone/>
              <a:defRPr/>
            </a:pPr>
            <a:endParaRPr lang="he-IL" sz="800" b="1" u="sng" dirty="0"/>
          </a:p>
          <a:p>
            <a:pPr marL="0" indent="0" eaLnBrk="1" hangingPunct="1">
              <a:buFont typeface="Arial" pitchFamily="34" charset="0"/>
              <a:buNone/>
              <a:defRPr/>
            </a:pPr>
            <a:endParaRPr lang="he-IL" sz="800" b="1" u="sng" dirty="0"/>
          </a:p>
        </p:txBody>
      </p:sp>
    </p:spTree>
    <p:extLst>
      <p:ext uri="{BB962C8B-B14F-4D97-AF65-F5344CB8AC3E}">
        <p14:creationId xmlns:p14="http://schemas.microsoft.com/office/powerpoint/2010/main" val="3857332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 – החבות בדמי ביטוח לאומי</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383890"/>
            <a:ext cx="12162718" cy="4524315"/>
          </a:xfrm>
          <a:prstGeom prst="rect">
            <a:avLst/>
          </a:prstGeom>
          <a:noFill/>
        </p:spPr>
        <p:txBody>
          <a:bodyPr wrap="square">
            <a:spAutoFit/>
          </a:bodyPr>
          <a:lstStyle/>
          <a:p>
            <a:r>
              <a:rPr lang="he-IL" sz="2400" b="1" u="sng" dirty="0"/>
              <a:t>חוזר ביטוח לאומי מס' 1487 מיום 29 בנובמבר 2021</a:t>
            </a:r>
          </a:p>
          <a:p>
            <a:pPr marL="342900" indent="-342900" eaLnBrk="1" hangingPunct="1">
              <a:buFont typeface="Arial" panose="020B0604020202020204" pitchFamily="34" charset="0"/>
              <a:buChar char="•"/>
              <a:defRPr/>
            </a:pPr>
            <a:r>
              <a:rPr lang="he-IL" sz="2400" b="1" dirty="0"/>
              <a:t>"בחוק הביטוח הלאומי - ככל שהתקבלו בשומת מבוטח הכנסות החייבות בדמי ביטוח, קרי הכנסות "עצמאי", "שכיר", או "הכנסות שלא מעבודה" הרי שיש לחייבן בדמי ביטוח</a:t>
            </a:r>
            <a:r>
              <a:rPr lang="he-IL" sz="2400" b="1" u="sng" dirty="0"/>
              <a:t>. לפיכך, לפי סעיף 62א לפקודה, הכנסות שמקורן בייחוס שבוצע על ידי מס הכנסה וסווגו במס הכנסה כהכנסות שכיר או עצמאי, או הכנסות לפי סעיף 3(ט1 )לפקודה שבמס הכנסה סווגו כהכנסות שכיר, עצמאי או הכנסות שלא מעבודה</a:t>
            </a:r>
            <a:r>
              <a:rPr lang="he-IL" sz="2400" b="1" dirty="0"/>
              <a:t>, </a:t>
            </a:r>
            <a:r>
              <a:rPr lang="he-IL" sz="2400" b="1" u="sng" dirty="0"/>
              <a:t>יש לראותם כהכנסות החייבות בדמי ביטוח</a:t>
            </a:r>
            <a:r>
              <a:rPr lang="he-IL" sz="2400" b="1" dirty="0"/>
              <a:t>"</a:t>
            </a:r>
            <a:r>
              <a:rPr lang="he-IL" sz="2400" dirty="0"/>
              <a:t>.</a:t>
            </a:r>
            <a:endParaRPr lang="he-IL" sz="2400" i="1" dirty="0"/>
          </a:p>
          <a:p>
            <a:pPr marL="342900" indent="-342900" eaLnBrk="1" hangingPunct="1">
              <a:buFont typeface="Arial" panose="020B0604020202020204" pitchFamily="34" charset="0"/>
              <a:buChar char="•"/>
              <a:defRPr/>
            </a:pPr>
            <a:endParaRPr lang="he-IL" sz="2400" dirty="0"/>
          </a:p>
          <a:p>
            <a:pPr marL="171450" indent="-171450" eaLnBrk="1" hangingPunct="1">
              <a:buFont typeface="Arial" panose="020B0604020202020204" pitchFamily="34" charset="0"/>
              <a:buChar char="•"/>
              <a:defRPr/>
            </a:pPr>
            <a:r>
              <a:rPr lang="he-IL" sz="2400" b="1" dirty="0"/>
              <a:t>הביטוח הלאומי רואה בהפרש שבין ההכנסה כשכיר שדווחה בשומה, לבין ההכנסה שדיווח המעסיק בטופס 126, כהכנסה של עצמאי. </a:t>
            </a:r>
            <a:r>
              <a:rPr lang="he-IL" sz="2400" b="1" u="sng" dirty="0"/>
              <a:t>המוסד מחייב את המבוטח, בעל המניות עצמו, בתשלום בדמי ביטוח כעצמאי</a:t>
            </a:r>
            <a:r>
              <a:rPr lang="he-IL" sz="2400" b="1" dirty="0"/>
              <a:t>.</a:t>
            </a:r>
          </a:p>
          <a:p>
            <a:pPr marL="171450" indent="-171450" eaLnBrk="1" hangingPunct="1">
              <a:buFont typeface="Arial" panose="020B0604020202020204" pitchFamily="34" charset="0"/>
              <a:buChar char="•"/>
              <a:defRPr/>
            </a:pPr>
            <a:endParaRPr lang="he-IL" sz="2000" b="1" dirty="0"/>
          </a:p>
          <a:p>
            <a:pPr eaLnBrk="1" hangingPunct="1">
              <a:defRPr/>
            </a:pPr>
            <a:endParaRPr lang="he-IL" sz="2000" b="1" dirty="0"/>
          </a:p>
          <a:p>
            <a:pPr marL="171450" indent="-171450" eaLnBrk="1" hangingPunct="1">
              <a:buFont typeface="Arial" panose="020B0604020202020204" pitchFamily="34" charset="0"/>
              <a:buChar char="•"/>
              <a:defRPr/>
            </a:pPr>
            <a:endParaRPr lang="he-IL" sz="800" b="1" u="sng" dirty="0"/>
          </a:p>
        </p:txBody>
      </p:sp>
    </p:spTree>
    <p:extLst>
      <p:ext uri="{BB962C8B-B14F-4D97-AF65-F5344CB8AC3E}">
        <p14:creationId xmlns:p14="http://schemas.microsoft.com/office/powerpoint/2010/main" val="220591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מיסוי חברות ארנק – החבות בדמי ביטוח לאומי</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383890"/>
            <a:ext cx="12162718" cy="2677656"/>
          </a:xfrm>
          <a:prstGeom prst="rect">
            <a:avLst/>
          </a:prstGeom>
          <a:noFill/>
        </p:spPr>
        <p:txBody>
          <a:bodyPr wrap="square">
            <a:spAutoFit/>
          </a:bodyPr>
          <a:lstStyle/>
          <a:p>
            <a:r>
              <a:rPr lang="he-IL" sz="2400" b="1" u="sng" dirty="0"/>
              <a:t>ביקורת</a:t>
            </a:r>
          </a:p>
          <a:p>
            <a:pPr marL="342900" indent="-342900" eaLnBrk="1" hangingPunct="1">
              <a:buFont typeface="Arial" panose="020B0604020202020204" pitchFamily="34" charset="0"/>
              <a:buChar char="•"/>
              <a:defRPr/>
            </a:pPr>
            <a:r>
              <a:rPr lang="he-IL" sz="2400" b="1" dirty="0"/>
              <a:t>חסר עיגון חקיקתי</a:t>
            </a:r>
            <a:r>
              <a:rPr lang="en-US" sz="2400" b="1" dirty="0"/>
              <a:t>;</a:t>
            </a:r>
          </a:p>
          <a:p>
            <a:pPr marL="342900" indent="-342900" eaLnBrk="1" hangingPunct="1">
              <a:buFont typeface="Arial" panose="020B0604020202020204" pitchFamily="34" charset="0"/>
              <a:buChar char="•"/>
              <a:defRPr/>
            </a:pPr>
            <a:r>
              <a:rPr lang="he-IL" sz="2400" b="1" dirty="0"/>
              <a:t>מיסוי רטרואקטיבי</a:t>
            </a:r>
            <a:r>
              <a:rPr lang="en-US" sz="2400" b="1" dirty="0"/>
              <a:t>;</a:t>
            </a:r>
          </a:p>
          <a:p>
            <a:pPr marL="342900" indent="-342900" eaLnBrk="1" hangingPunct="1">
              <a:buFont typeface="Arial" panose="020B0604020202020204" pitchFamily="34" charset="0"/>
              <a:buChar char="•"/>
              <a:defRPr/>
            </a:pPr>
            <a:r>
              <a:rPr lang="he-IL" sz="2400" b="1" dirty="0"/>
              <a:t>העדר כיסוי ביטוחי</a:t>
            </a:r>
            <a:r>
              <a:rPr lang="en-US" sz="2400" b="1" dirty="0"/>
              <a:t>;</a:t>
            </a:r>
          </a:p>
          <a:p>
            <a:pPr marL="342900" indent="-342900" eaLnBrk="1" hangingPunct="1">
              <a:buFont typeface="Arial" panose="020B0604020202020204" pitchFamily="34" charset="0"/>
              <a:buChar char="•"/>
              <a:defRPr/>
            </a:pPr>
            <a:r>
              <a:rPr lang="he-IL" sz="2400" b="1" dirty="0"/>
              <a:t>משלוח הודעות</a:t>
            </a:r>
            <a:r>
              <a:rPr lang="en-US" sz="2400" b="1" dirty="0"/>
              <a:t>  </a:t>
            </a:r>
            <a:r>
              <a:rPr lang="he-IL" sz="2400" b="1" dirty="0"/>
              <a:t>לבעלי מניות רבים בחברות ארנק.  </a:t>
            </a:r>
          </a:p>
          <a:p>
            <a:pPr marL="171450" indent="-171450" eaLnBrk="1" hangingPunct="1">
              <a:buFont typeface="Arial" panose="020B0604020202020204" pitchFamily="34" charset="0"/>
              <a:buChar char="•"/>
              <a:defRPr/>
            </a:pPr>
            <a:endParaRPr lang="he-IL" sz="2000" b="1" dirty="0"/>
          </a:p>
          <a:p>
            <a:pPr eaLnBrk="1" hangingPunct="1">
              <a:defRPr/>
            </a:pPr>
            <a:endParaRPr lang="he-IL" sz="2000" b="1" dirty="0"/>
          </a:p>
          <a:p>
            <a:pPr marL="171450" indent="-171450" eaLnBrk="1" hangingPunct="1">
              <a:buFont typeface="Arial" panose="020B0604020202020204" pitchFamily="34" charset="0"/>
              <a:buChar char="•"/>
              <a:defRPr/>
            </a:pPr>
            <a:endParaRPr lang="he-IL" sz="800" b="1" u="sng" dirty="0"/>
          </a:p>
        </p:txBody>
      </p:sp>
    </p:spTree>
    <p:extLst>
      <p:ext uri="{BB962C8B-B14F-4D97-AF65-F5344CB8AC3E}">
        <p14:creationId xmlns:p14="http://schemas.microsoft.com/office/powerpoint/2010/main" val="313793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812195" y="233248"/>
            <a:ext cx="8597589" cy="857250"/>
          </a:xfrm>
        </p:spPr>
        <p:txBody>
          <a:bodyPr>
            <a:normAutofit/>
          </a:bodyPr>
          <a:lstStyle/>
          <a:p>
            <a:pPr marL="457200" indent="-457200" algn="ctr"/>
            <a:r>
              <a:rPr lang="he-IL" altLang="he-IL" sz="3200" b="1" dirty="0">
                <a:solidFill>
                  <a:srgbClr val="553017"/>
                </a:solidFill>
                <a:latin typeface="+mn-lt"/>
                <a:ea typeface="+mn-ea"/>
                <a:cs typeface="+mn-cs"/>
              </a:rPr>
              <a:t>נושאי המצגת</a:t>
            </a:r>
            <a:endParaRPr lang="he-IL" altLang="he-IL" sz="3200" b="1" u="sng" dirty="0">
              <a:solidFill>
                <a:srgbClr val="553017"/>
              </a:solidFill>
              <a:latin typeface="+mn-lt"/>
              <a:ea typeface="+mn-ea"/>
              <a:cs typeface="+mn-cs"/>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he-IL" sz="2200" dirty="0"/>
          </a:p>
        </p:txBody>
      </p:sp>
      <p:sp>
        <p:nvSpPr>
          <p:cNvPr id="2" name="מלבן 1"/>
          <p:cNvSpPr/>
          <p:nvPr/>
        </p:nvSpPr>
        <p:spPr>
          <a:xfrm>
            <a:off x="383013" y="1194333"/>
            <a:ext cx="11309545" cy="1200329"/>
          </a:xfrm>
          <a:prstGeom prst="rect">
            <a:avLst/>
          </a:prstGeom>
        </p:spPr>
        <p:txBody>
          <a:bodyPr wrap="square">
            <a:spAutoFit/>
          </a:bodyPr>
          <a:lstStyle/>
          <a:p>
            <a:pPr marL="342900" indent="-342900" algn="just">
              <a:buFont typeface="Arial" panose="020B0604020202020204" pitchFamily="34" charset="0"/>
              <a:buChar char="•"/>
            </a:pPr>
            <a:endParaRPr lang="he-IL" sz="2400" b="1" u="sng" dirty="0"/>
          </a:p>
          <a:p>
            <a:pPr algn="just"/>
            <a:endParaRPr lang="he-IL" sz="2400" dirty="0"/>
          </a:p>
          <a:p>
            <a:pPr algn="just">
              <a:buNone/>
            </a:pPr>
            <a:r>
              <a:rPr lang="he-IL" sz="2400" dirty="0"/>
              <a:t>	</a:t>
            </a:r>
            <a:endParaRPr lang="en-US" sz="20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0CCC0448-D961-490B-B1E4-AA0592D80631}"/>
              </a:ext>
            </a:extLst>
          </p:cNvPr>
          <p:cNvSpPr txBox="1"/>
          <p:nvPr/>
        </p:nvSpPr>
        <p:spPr>
          <a:xfrm>
            <a:off x="3346700" y="1416855"/>
            <a:ext cx="8571294" cy="4109843"/>
          </a:xfrm>
          <a:prstGeom prst="rect">
            <a:avLst/>
          </a:prstGeom>
          <a:noFill/>
        </p:spPr>
        <p:txBody>
          <a:bodyPr wrap="square">
            <a:spAutoFit/>
          </a:bodyPr>
          <a:lstStyle/>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שיעורי מס – חברה בע"מ, גוף "שקוף" או עוסק עצמאי</a:t>
            </a:r>
          </a:p>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עדכונים מפסיקת בתי המשפט המנהליים בעניין פיצויי קורונה</a:t>
            </a:r>
            <a:r>
              <a:rPr lang="en-US" sz="2400" b="1" dirty="0">
                <a:solidFill>
                  <a:prstClr val="black"/>
                </a:solidFill>
                <a:latin typeface="Calibri" panose="020F0502020204030204" pitchFamily="34" charset="0"/>
              </a:rPr>
              <a:t>;</a:t>
            </a:r>
          </a:p>
          <a:p>
            <a:pPr marL="342900" indent="-342900" algn="just">
              <a:lnSpc>
                <a:spcPct val="90000"/>
              </a:lnSpc>
              <a:spcBef>
                <a:spcPts val="1000"/>
              </a:spcBef>
              <a:buClr>
                <a:srgbClr val="013F57"/>
              </a:buClr>
              <a:buFont typeface="Arial" panose="020B0604020202020204" pitchFamily="34" charset="0"/>
              <a:buChar char="•"/>
              <a:defRPr/>
            </a:pPr>
            <a:r>
              <a:rPr lang="he-IL" sz="2400" b="1" dirty="0">
                <a:solidFill>
                  <a:prstClr val="black"/>
                </a:solidFill>
                <a:latin typeface="Calibri" panose="020F0502020204030204" pitchFamily="34" charset="0"/>
              </a:rPr>
              <a:t>חברות ארנק בפקודה ובחוק הביטוח הלאומי</a:t>
            </a:r>
            <a:r>
              <a:rPr lang="en-US" sz="2400" b="1" dirty="0">
                <a:solidFill>
                  <a:prstClr val="black"/>
                </a:solidFill>
                <a:latin typeface="Calibri" panose="020F0502020204030204" pitchFamily="34" charset="0"/>
              </a:rPr>
              <a:t> ;</a:t>
            </a:r>
            <a:endParaRPr lang="he-IL" sz="2400" b="1" dirty="0">
              <a:solidFill>
                <a:prstClr val="black"/>
              </a:solidFill>
              <a:latin typeface="Calibri" panose="020F0502020204030204" pitchFamily="34" charset="0"/>
            </a:endParaRPr>
          </a:p>
          <a:p>
            <a:pPr marL="342900" indent="-342900" algn="just">
              <a:lnSpc>
                <a:spcPct val="90000"/>
              </a:lnSpc>
              <a:spcBef>
                <a:spcPts val="1000"/>
              </a:spcBef>
              <a:buClr>
                <a:srgbClr val="013F57"/>
              </a:buClr>
              <a:buFont typeface="Arial" panose="020B0604020202020204" pitchFamily="34" charset="0"/>
              <a:buChar char="•"/>
              <a:defRPr/>
            </a:pPr>
            <a:r>
              <a:rPr lang="he-IL" sz="2400" b="1" dirty="0">
                <a:solidFill>
                  <a:prstClr val="black"/>
                </a:solidFill>
                <a:latin typeface="Calibri" panose="020F0502020204030204" pitchFamily="34" charset="0"/>
              </a:rPr>
              <a:t>רכישה עצמית של מניות חברה</a:t>
            </a:r>
            <a:r>
              <a:rPr lang="en-US" sz="2400" b="1" dirty="0">
                <a:solidFill>
                  <a:prstClr val="black"/>
                </a:solidFill>
                <a:latin typeface="Calibri" panose="020F0502020204030204" pitchFamily="34" charset="0"/>
              </a:rPr>
              <a:t>;</a:t>
            </a:r>
            <a:endParaRPr lang="he-IL" sz="2400" b="1" dirty="0">
              <a:solidFill>
                <a:prstClr val="black"/>
              </a:solidFill>
              <a:latin typeface="Calibri" panose="020F0502020204030204" pitchFamily="34" charset="0"/>
            </a:endParaRPr>
          </a:p>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חברה משפחתית</a:t>
            </a:r>
            <a:r>
              <a:rPr lang="en-US" sz="2400" b="1" dirty="0">
                <a:solidFill>
                  <a:prstClr val="black"/>
                </a:solidFill>
                <a:latin typeface="Calibri" panose="020F0502020204030204" pitchFamily="34" charset="0"/>
              </a:rPr>
              <a:t>;</a:t>
            </a:r>
            <a:endParaRPr lang="he-IL" sz="2400" b="1" dirty="0">
              <a:solidFill>
                <a:prstClr val="black"/>
              </a:solidFill>
              <a:latin typeface="Calibri" panose="020F0502020204030204" pitchFamily="34" charset="0"/>
            </a:endParaRPr>
          </a:p>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חברת בית</a:t>
            </a:r>
            <a:r>
              <a:rPr lang="en-US" sz="2400" b="1" dirty="0">
                <a:solidFill>
                  <a:prstClr val="black"/>
                </a:solidFill>
                <a:latin typeface="Calibri" panose="020F0502020204030204" pitchFamily="34" charset="0"/>
              </a:rPr>
              <a:t>;</a:t>
            </a:r>
            <a:r>
              <a:rPr lang="he-IL" sz="2400" b="1" dirty="0">
                <a:solidFill>
                  <a:prstClr val="black"/>
                </a:solidFill>
                <a:latin typeface="Calibri" panose="020F0502020204030204" pitchFamily="34" charset="0"/>
              </a:rPr>
              <a:t> </a:t>
            </a:r>
          </a:p>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דיבידנד בין חברתי</a:t>
            </a:r>
            <a:r>
              <a:rPr lang="en-US" sz="2400" b="1" dirty="0">
                <a:solidFill>
                  <a:prstClr val="black"/>
                </a:solidFill>
                <a:latin typeface="Calibri" panose="020F0502020204030204" pitchFamily="34" charset="0"/>
              </a:rPr>
              <a:t>;</a:t>
            </a:r>
            <a:endParaRPr lang="he-IL" sz="2400" b="1" dirty="0">
              <a:solidFill>
                <a:prstClr val="black"/>
              </a:solidFill>
              <a:latin typeface="Calibri" panose="020F0502020204030204" pitchFamily="34" charset="0"/>
            </a:endParaRPr>
          </a:p>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רכישת חברה בהפסדים</a:t>
            </a:r>
            <a:r>
              <a:rPr lang="en-US" sz="2400" b="1" dirty="0">
                <a:solidFill>
                  <a:prstClr val="black"/>
                </a:solidFill>
                <a:latin typeface="Calibri" panose="020F0502020204030204" pitchFamily="34" charset="0"/>
              </a:rPr>
              <a:t>;</a:t>
            </a:r>
            <a:endParaRPr lang="he-IL" sz="2400" b="1" dirty="0">
              <a:solidFill>
                <a:prstClr val="black"/>
              </a:solidFill>
              <a:latin typeface="Calibri" panose="020F0502020204030204" pitchFamily="34" charset="0"/>
            </a:endParaRPr>
          </a:p>
          <a:p>
            <a:pPr marL="342900" marR="0" lvl="0" indent="-342900" algn="just" defTabSz="914400" rtl="1" eaLnBrk="1" fontAlgn="auto" latinLnBrk="0" hangingPunct="1">
              <a:lnSpc>
                <a:spcPct val="90000"/>
              </a:lnSpc>
              <a:spcBef>
                <a:spcPts val="1000"/>
              </a:spcBef>
              <a:spcAft>
                <a:spcPts val="0"/>
              </a:spcAft>
              <a:buClr>
                <a:srgbClr val="013F57"/>
              </a:buClr>
              <a:buSzTx/>
              <a:buFont typeface="Arial" panose="020B0604020202020204" pitchFamily="34" charset="0"/>
              <a:buChar char="•"/>
              <a:tabLst/>
              <a:defRPr/>
            </a:pPr>
            <a:r>
              <a:rPr lang="he-IL" sz="2400" b="1" dirty="0">
                <a:solidFill>
                  <a:prstClr val="black"/>
                </a:solidFill>
                <a:latin typeface="Calibri" panose="020F0502020204030204" pitchFamily="34" charset="0"/>
              </a:rPr>
              <a:t>מיסוי תאגידים במישור המיסוי הבינלאומי</a:t>
            </a:r>
            <a:r>
              <a:rPr lang="en-US" sz="2400" b="1" dirty="0">
                <a:solidFill>
                  <a:prstClr val="black"/>
                </a:solidFill>
                <a:latin typeface="Calibri" panose="020F0502020204030204" pitchFamily="34" charset="0"/>
              </a:rPr>
              <a:t>;</a:t>
            </a:r>
            <a:endParaRPr lang="he-IL" sz="24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15375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790576" y="2646378"/>
            <a:ext cx="593407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מיסוי בעל מניות מהותי</a:t>
            </a:r>
          </a:p>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שימוש בנכסי החברה</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49124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שימוש בנכסי חברה</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257925"/>
            <a:ext cx="12162718" cy="4524315"/>
          </a:xfrm>
          <a:prstGeom prst="rect">
            <a:avLst/>
          </a:prstGeom>
          <a:noFill/>
        </p:spPr>
        <p:txBody>
          <a:bodyPr wrap="square">
            <a:spAutoFit/>
          </a:bodyPr>
          <a:lstStyle/>
          <a:p>
            <a:pPr marL="342900" indent="-342900" algn="just">
              <a:buFont typeface="Arial" panose="020B0604020202020204" pitchFamily="34" charset="0"/>
              <a:buChar char="•"/>
            </a:pPr>
            <a:r>
              <a:rPr lang="he-IL" sz="2400" b="1" dirty="0"/>
              <a:t>עוסק מורשה יכול בעיקרון לעשות שימוש בכל רווחי העסק לשימוש עצמי. </a:t>
            </a:r>
          </a:p>
          <a:p>
            <a:pPr marL="342900" indent="-342900" algn="just">
              <a:buFont typeface="Arial" panose="020B0604020202020204" pitchFamily="34" charset="0"/>
              <a:buChar char="•"/>
            </a:pPr>
            <a:r>
              <a:rPr lang="he-IL" sz="2400" b="1" dirty="0"/>
              <a:t>בעל מניות מהותי בחברה - סעיף 3(ט1) - שימוש בנכסי החברה ע"י בעלי המניות</a:t>
            </a:r>
          </a:p>
          <a:p>
            <a:r>
              <a:rPr lang="he-IL" sz="2400" dirty="0"/>
              <a:t> "משיכה מחברה" – </a:t>
            </a:r>
            <a:r>
              <a:rPr lang="he-IL" sz="2400" b="1" dirty="0"/>
              <a:t>משיכה של כספים מחברה </a:t>
            </a:r>
            <a:r>
              <a:rPr lang="he-IL" sz="2400" dirty="0"/>
              <a:t>על ידי </a:t>
            </a:r>
            <a:r>
              <a:rPr lang="he-IL" sz="2400" b="1" dirty="0"/>
              <a:t>בעל מניות מהותי </a:t>
            </a:r>
            <a:r>
              <a:rPr lang="he-IL" sz="2400" dirty="0"/>
              <a:t>או </a:t>
            </a:r>
            <a:r>
              <a:rPr lang="he-IL" sz="2400" b="1" dirty="0"/>
              <a:t>קרובו</a:t>
            </a:r>
            <a:r>
              <a:rPr lang="he-IL" sz="2400" dirty="0"/>
              <a:t>, או </a:t>
            </a:r>
            <a:r>
              <a:rPr lang="he-IL" sz="2400" b="1" dirty="0"/>
              <a:t>העמדת נכס של חברה לשימושם</a:t>
            </a:r>
            <a:r>
              <a:rPr lang="he-IL" sz="2400" dirty="0"/>
              <a:t>, והכל במישרין או בעקיפין, למעט משיכה או העמדה לשימוש כאמור המהווה הכנסה אשר חויבה במלוא המס;</a:t>
            </a:r>
          </a:p>
          <a:p>
            <a:r>
              <a:rPr lang="he-IL" sz="2400" dirty="0"/>
              <a:t>"משיכה של כספים מחברה" – לרבות:</a:t>
            </a:r>
          </a:p>
          <a:p>
            <a:pPr marL="0" indent="0">
              <a:buNone/>
            </a:pPr>
            <a:r>
              <a:rPr lang="he-IL" sz="2400" dirty="0"/>
              <a:t>     (1) </a:t>
            </a:r>
            <a:r>
              <a:rPr lang="he-IL" sz="2400" b="1" dirty="0"/>
              <a:t>הלוואה</a:t>
            </a:r>
            <a:r>
              <a:rPr lang="he-IL" sz="2400" dirty="0"/>
              <a:t>, לרבות השאלה או כל חוב אחר.</a:t>
            </a:r>
          </a:p>
          <a:p>
            <a:pPr marL="0" indent="0">
              <a:buNone/>
            </a:pPr>
            <a:r>
              <a:rPr lang="he-IL" sz="2400" dirty="0"/>
              <a:t>     (2) מזומנים, ניירות ערך, פיקדונות </a:t>
            </a:r>
            <a:r>
              <a:rPr lang="he-IL" sz="2400" u="sng" dirty="0"/>
              <a:t>וכל ערובה אחרת שהחברה העמידה כבטוחה</a:t>
            </a:r>
            <a:r>
              <a:rPr lang="he-IL" sz="2400" dirty="0"/>
              <a:t> כלשהי לטובת בעל המניות המהותי, </a:t>
            </a:r>
            <a:r>
              <a:rPr lang="he-IL" sz="2400" b="1" dirty="0"/>
              <a:t>עד לסכום שהועמד לטובתו</a:t>
            </a:r>
            <a:r>
              <a:rPr lang="he-IL" sz="2400" dirty="0"/>
              <a:t>.  </a:t>
            </a:r>
          </a:p>
          <a:p>
            <a:pPr marL="0" indent="0">
              <a:buNone/>
            </a:pPr>
            <a:r>
              <a:rPr lang="he-IL" sz="2400" b="1" dirty="0"/>
              <a:t>החריג: </a:t>
            </a:r>
            <a:r>
              <a:rPr lang="he-IL" sz="2400" dirty="0"/>
              <a:t>סכום מצטבר שלא עלה על 100,000 ₪ ביום כלשהו בשנת המס ובשנת המס שלפניה.</a:t>
            </a:r>
          </a:p>
          <a:p>
            <a:r>
              <a:rPr lang="he-IL" sz="2400" b="1" dirty="0"/>
              <a:t>"נכס" לצרכי הסעיף:  </a:t>
            </a:r>
            <a:r>
              <a:rPr lang="he-IL" sz="2400" dirty="0"/>
              <a:t>(1) דירה/כלי טיס/כלי שיט </a:t>
            </a:r>
            <a:r>
              <a:rPr lang="he-IL" sz="2400" u="sng" dirty="0"/>
              <a:t>שעיקר השימוש בהם לצרכיו הפרטיים</a:t>
            </a:r>
            <a:r>
              <a:rPr lang="he-IL" sz="2400" dirty="0"/>
              <a:t> של בעל המניות המהותי (</a:t>
            </a:r>
            <a:r>
              <a:rPr lang="he-IL" sz="2400" b="1" dirty="0"/>
              <a:t>גם מחוץ לישראל</a:t>
            </a:r>
            <a:r>
              <a:rPr lang="he-IL" sz="2400" dirty="0"/>
              <a:t>)</a:t>
            </a:r>
            <a:r>
              <a:rPr lang="en-US" sz="2400" dirty="0"/>
              <a:t> ;</a:t>
            </a:r>
            <a:r>
              <a:rPr lang="he-IL" sz="2400" dirty="0"/>
              <a:t>(2) חפצי אומנות/תכשיטים</a:t>
            </a:r>
            <a:r>
              <a:rPr lang="en-US" sz="2400" dirty="0"/>
              <a:t>;</a:t>
            </a:r>
            <a:endParaRPr lang="he-IL" sz="2400" dirty="0"/>
          </a:p>
        </p:txBody>
      </p:sp>
    </p:spTree>
    <p:extLst>
      <p:ext uri="{BB962C8B-B14F-4D97-AF65-F5344CB8AC3E}">
        <p14:creationId xmlns:p14="http://schemas.microsoft.com/office/powerpoint/2010/main" val="3951209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שימוש בנכסי חברה</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93877" y="1351508"/>
            <a:ext cx="12162718" cy="4893647"/>
          </a:xfrm>
          <a:prstGeom prst="rect">
            <a:avLst/>
          </a:prstGeom>
          <a:noFill/>
        </p:spPr>
        <p:txBody>
          <a:bodyPr wrap="square">
            <a:spAutoFit/>
          </a:bodyPr>
          <a:lstStyle/>
          <a:p>
            <a:pPr marL="0" indent="0" algn="just">
              <a:buNone/>
            </a:pPr>
            <a:r>
              <a:rPr lang="he-IL" sz="2400" b="1" dirty="0"/>
              <a:t>סע' 3(ט1) - שימוש בנכסי החברה ע"י בעלי המניות</a:t>
            </a:r>
          </a:p>
          <a:p>
            <a:r>
              <a:rPr lang="he-IL" sz="2400" dirty="0"/>
              <a:t>"</a:t>
            </a:r>
            <a:r>
              <a:rPr lang="he-IL" sz="2400" b="1" u="sng" dirty="0"/>
              <a:t>מועד החיוב במס</a:t>
            </a:r>
            <a:r>
              <a:rPr lang="he-IL" sz="2400" dirty="0"/>
              <a:t>" – </a:t>
            </a:r>
            <a:endParaRPr lang="he-IL" sz="2400" b="1" dirty="0"/>
          </a:p>
          <a:p>
            <a:pPr marL="0" indent="0">
              <a:buNone/>
            </a:pPr>
            <a:r>
              <a:rPr lang="he-IL" sz="2400" b="1" dirty="0"/>
              <a:t> - במשיכת כספים מחברה – </a:t>
            </a:r>
            <a:r>
              <a:rPr lang="he-IL" sz="2400" dirty="0"/>
              <a:t>בתום שנת המס שלאחר שנת המס שבה נמשכו (</a:t>
            </a:r>
            <a:r>
              <a:rPr lang="he-IL" sz="2400" b="1" dirty="0"/>
              <a:t>שוטף + שנה</a:t>
            </a:r>
            <a:r>
              <a:rPr lang="he-IL" sz="2400" dirty="0"/>
              <a:t>).</a:t>
            </a:r>
            <a:r>
              <a:rPr lang="he-IL" sz="2400" b="1" dirty="0"/>
              <a:t> </a:t>
            </a:r>
          </a:p>
          <a:p>
            <a:pPr marL="0" indent="0">
              <a:buNone/>
            </a:pPr>
            <a:r>
              <a:rPr lang="he-IL" sz="2400" b="1" dirty="0"/>
              <a:t> - בהעמדת נכס לשימוש – </a:t>
            </a:r>
            <a:r>
              <a:rPr lang="he-IL" sz="2400" dirty="0"/>
              <a:t>בתום שנת המס שבה הועמד הנכס לשימוש ובתום כל שנה לאחר מכן, עד להשבת הנכס (</a:t>
            </a:r>
            <a:r>
              <a:rPr lang="he-IL" sz="2400" b="1" dirty="0"/>
              <a:t>שוטף תמידי</a:t>
            </a:r>
            <a:r>
              <a:rPr lang="he-IL" sz="2400" dirty="0"/>
              <a:t>).  </a:t>
            </a:r>
          </a:p>
          <a:p>
            <a:r>
              <a:rPr lang="he-IL" sz="2400" b="1" u="sng" dirty="0"/>
              <a:t>סיווג ההכנסה</a:t>
            </a:r>
            <a:r>
              <a:rPr lang="he-IL" sz="2400" dirty="0"/>
              <a:t> – </a:t>
            </a:r>
          </a:p>
          <a:p>
            <a:pPr marL="0" indent="0">
              <a:buNone/>
            </a:pPr>
            <a:r>
              <a:rPr lang="he-IL" sz="2400" dirty="0"/>
              <a:t> - יראו משיכה מחברה, </a:t>
            </a:r>
            <a:r>
              <a:rPr lang="he-IL" sz="2400" b="1" dirty="0"/>
              <a:t>במועד החיוב</a:t>
            </a:r>
            <a:r>
              <a:rPr lang="he-IL" sz="2400" dirty="0"/>
              <a:t>, כהכנסתו של בעל המניות המהותי לפי </a:t>
            </a:r>
            <a:r>
              <a:rPr lang="he-IL" sz="2400" b="1" dirty="0"/>
              <a:t>המדרג</a:t>
            </a:r>
            <a:r>
              <a:rPr lang="he-IL" sz="2400" dirty="0"/>
              <a:t> הבא: </a:t>
            </a:r>
          </a:p>
          <a:p>
            <a:pPr marL="0" indent="0">
              <a:buNone/>
            </a:pPr>
            <a:r>
              <a:rPr lang="he-IL" sz="2400" dirty="0"/>
              <a:t>(א) </a:t>
            </a:r>
            <a:r>
              <a:rPr lang="he-IL" sz="2400" b="1" dirty="0"/>
              <a:t>מדיבידנד</a:t>
            </a:r>
            <a:r>
              <a:rPr lang="he-IL" sz="2400" dirty="0"/>
              <a:t> – אם היו רווחים בחברה כהגדרתם בסעיף 302(ב) לחוק החברות (יתרת עודפים או עודפים שנצברו בשנתיים האחרונות, לפי הגבוה מבין השניים). </a:t>
            </a:r>
          </a:p>
          <a:p>
            <a:pPr marL="0" indent="0">
              <a:buNone/>
            </a:pPr>
            <a:r>
              <a:rPr lang="he-IL" sz="2400" dirty="0"/>
              <a:t>(ב) </a:t>
            </a:r>
            <a:r>
              <a:rPr lang="he-IL" sz="2400" b="1" dirty="0"/>
              <a:t>מהכנסת עבודה </a:t>
            </a:r>
            <a:r>
              <a:rPr lang="he-IL" sz="2400" dirty="0"/>
              <a:t>– לא חל (א) ומתקיימים יחסי עובד – מעביד.</a:t>
            </a:r>
          </a:p>
          <a:p>
            <a:pPr marL="0" indent="0">
              <a:buNone/>
            </a:pPr>
            <a:r>
              <a:rPr lang="he-IL" sz="2400" dirty="0"/>
              <a:t>(ג) </a:t>
            </a:r>
            <a:r>
              <a:rPr lang="he-IL" sz="2400" b="1" dirty="0"/>
              <a:t>הכנסה מעסק או ממשלח יד </a:t>
            </a:r>
            <a:r>
              <a:rPr lang="he-IL" sz="2400" dirty="0"/>
              <a:t>– ברירת המחדל.</a:t>
            </a:r>
          </a:p>
          <a:p>
            <a:pPr marL="0" indent="0">
              <a:buNone/>
            </a:pPr>
            <a:endParaRPr lang="he-IL" sz="2400" dirty="0"/>
          </a:p>
          <a:p>
            <a:pPr marL="342900" indent="-342900">
              <a:buFont typeface="Arial" panose="020B0604020202020204" pitchFamily="34" charset="0"/>
              <a:buChar char="•"/>
            </a:pPr>
            <a:r>
              <a:rPr lang="he-IL" sz="2400" i="1" dirty="0"/>
              <a:t>מה דין משיכה מחברה זרה? מה דין בעל מניות זר? (חוזר מס הכנסה 7/2017)</a:t>
            </a:r>
          </a:p>
        </p:txBody>
      </p:sp>
    </p:spTree>
    <p:extLst>
      <p:ext uri="{BB962C8B-B14F-4D97-AF65-F5344CB8AC3E}">
        <p14:creationId xmlns:p14="http://schemas.microsoft.com/office/powerpoint/2010/main" val="3945743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שימוש בנכסי חברה</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330730"/>
            <a:ext cx="12162718" cy="4585871"/>
          </a:xfrm>
          <a:prstGeom prst="rect">
            <a:avLst/>
          </a:prstGeom>
          <a:noFill/>
        </p:spPr>
        <p:txBody>
          <a:bodyPr wrap="square">
            <a:spAutoFit/>
          </a:bodyPr>
          <a:lstStyle/>
          <a:p>
            <a:pPr marL="0" indent="0" algn="just">
              <a:buNone/>
            </a:pPr>
            <a:r>
              <a:rPr lang="he-IL" sz="2400" b="1" dirty="0"/>
              <a:t>סע' 3(ט1) - שימוש בנכסי החברה ע"י בעלי המניות</a:t>
            </a:r>
          </a:p>
          <a:p>
            <a:r>
              <a:rPr lang="he-IL" sz="2400" dirty="0"/>
              <a:t>"</a:t>
            </a:r>
            <a:r>
              <a:rPr lang="he-IL" sz="2400" b="1" u="sng" dirty="0"/>
              <a:t>כימות ההכנסה</a:t>
            </a:r>
            <a:r>
              <a:rPr lang="he-IL" sz="2400" dirty="0"/>
              <a:t>" – </a:t>
            </a:r>
            <a:endParaRPr lang="he-IL" sz="2400" b="1" dirty="0"/>
          </a:p>
          <a:p>
            <a:pPr marL="0" indent="0">
              <a:buNone/>
            </a:pPr>
            <a:r>
              <a:rPr lang="he-IL" sz="2400" b="1" dirty="0"/>
              <a:t> - </a:t>
            </a:r>
            <a:r>
              <a:rPr lang="he-IL" sz="2400" b="1" u="sng" dirty="0"/>
              <a:t>במשיכת כספים מחברה</a:t>
            </a:r>
            <a:r>
              <a:rPr lang="he-IL" sz="2400" b="1" dirty="0"/>
              <a:t> – </a:t>
            </a:r>
            <a:r>
              <a:rPr lang="he-IL" sz="2400" dirty="0"/>
              <a:t>יראו כהכנסה </a:t>
            </a:r>
            <a:r>
              <a:rPr lang="he-IL" sz="2400" b="1" dirty="0"/>
              <a:t>במועד החיוב </a:t>
            </a:r>
            <a:r>
              <a:rPr lang="he-IL" sz="2400" dirty="0"/>
              <a:t>את סכום משיכת הכספים</a:t>
            </a:r>
            <a:r>
              <a:rPr lang="he-IL" sz="2400" b="1" dirty="0"/>
              <a:t> בניכוי</a:t>
            </a:r>
            <a:r>
              <a:rPr lang="he-IL" sz="2400" dirty="0"/>
              <a:t> (1) יתרות זכות של בעל המניות המהותי</a:t>
            </a:r>
            <a:r>
              <a:rPr lang="en-US" sz="2400" dirty="0"/>
              <a:t>;</a:t>
            </a:r>
            <a:r>
              <a:rPr lang="he-IL" sz="2400" dirty="0"/>
              <a:t> (2) סכום הלוואה שנטלה החברה מתאגיד בנקאי בלבד, לתקופה של </a:t>
            </a:r>
            <a:r>
              <a:rPr lang="he-IL" sz="2400" b="1" dirty="0"/>
              <a:t>שנתיים לפחות</a:t>
            </a:r>
            <a:r>
              <a:rPr lang="he-IL" sz="2400" dirty="0"/>
              <a:t>, אשר הועבר בתוך</a:t>
            </a:r>
            <a:r>
              <a:rPr lang="he-IL" sz="2400" b="1" dirty="0"/>
              <a:t> 60 ימים לידי בעל המניות המהותי, אשר הוא שנושא בכל עלויות ההלוואה ובלבד שהחברה לא העמידה ערובה כנגד אותה הלוואה.</a:t>
            </a:r>
            <a:r>
              <a:rPr lang="he-IL" sz="2400" dirty="0"/>
              <a:t> </a:t>
            </a:r>
          </a:p>
          <a:p>
            <a:pPr marL="0" indent="0">
              <a:buNone/>
            </a:pPr>
            <a:r>
              <a:rPr lang="he-IL" sz="2400" b="1" dirty="0"/>
              <a:t> - </a:t>
            </a:r>
            <a:r>
              <a:rPr lang="he-IL" sz="2400" b="1" u="sng" dirty="0"/>
              <a:t>בהעמדת נכס לשימוש</a:t>
            </a:r>
            <a:r>
              <a:rPr lang="he-IL" sz="2400" b="1" dirty="0"/>
              <a:t> – </a:t>
            </a:r>
            <a:r>
              <a:rPr lang="he-IL" sz="2400" dirty="0"/>
              <a:t> יראו כהכנסה </a:t>
            </a:r>
            <a:r>
              <a:rPr lang="he-IL" sz="2400" b="1" dirty="0"/>
              <a:t>במועד החיוב</a:t>
            </a:r>
            <a:r>
              <a:rPr lang="he-IL" sz="2400" dirty="0"/>
              <a:t> את עלות הנכס </a:t>
            </a:r>
            <a:r>
              <a:rPr lang="he-IL" sz="2400" b="1" dirty="0"/>
              <a:t>בניכוי </a:t>
            </a:r>
            <a:r>
              <a:rPr lang="he-IL" sz="2400" dirty="0"/>
              <a:t>(1) יתרות זכות של בעל המניות המהותי</a:t>
            </a:r>
            <a:r>
              <a:rPr lang="en-US" sz="2400" dirty="0"/>
              <a:t>;</a:t>
            </a:r>
            <a:r>
              <a:rPr lang="he-IL" sz="2400" dirty="0"/>
              <a:t> (2) בנכס שהוא דירה – יתרת ההלוואה מתאגיד בנקאי בלבד שכנגדה שעבוד קבוע של הדירה, </a:t>
            </a:r>
            <a:r>
              <a:rPr lang="he-IL" sz="2400" b="1" dirty="0"/>
              <a:t>אם השעבוד הוא לתקופה של שלוש שנים לפחות. </a:t>
            </a:r>
          </a:p>
          <a:p>
            <a:pPr marL="0" indent="0">
              <a:buNone/>
            </a:pPr>
            <a:r>
              <a:rPr lang="he-IL" sz="2400" b="1" dirty="0"/>
              <a:t>- בגין השימוש בנכס עד להשבתו לחברה, </a:t>
            </a:r>
            <a:r>
              <a:rPr lang="he-IL" sz="2400" dirty="0"/>
              <a:t>תיזקף לבעל המניות המהותי הכנסת עבודה או הכנסה ממקור אחר (2(10)), לפי הגבוה מבין: (1) שווי השוק בגין השימוש בנכס </a:t>
            </a:r>
            <a:r>
              <a:rPr lang="he-IL" sz="2400" b="1" dirty="0"/>
              <a:t>או </a:t>
            </a:r>
            <a:r>
              <a:rPr lang="he-IL" sz="2400" dirty="0"/>
              <a:t>(2) השיעור שנקבע לפי סע' 3(ט)(1) לעניין הלוואה (3.23%), כשהוא מוכפל בעלות הנכס ובניכוי תשלום בשל השימוש.</a:t>
            </a:r>
          </a:p>
        </p:txBody>
      </p:sp>
    </p:spTree>
    <p:extLst>
      <p:ext uri="{BB962C8B-B14F-4D97-AF65-F5344CB8AC3E}">
        <p14:creationId xmlns:p14="http://schemas.microsoft.com/office/powerpoint/2010/main" val="359153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a:bodyPr>
          <a:lstStyle/>
          <a:p>
            <a:pPr marL="457200" indent="-457200" algn="ctr"/>
            <a:r>
              <a:rPr lang="he-IL" sz="3200" b="1" dirty="0">
                <a:solidFill>
                  <a:srgbClr val="553017"/>
                </a:solidFill>
                <a:cs typeface="+mn-cs"/>
              </a:rPr>
              <a:t>שימוש בנכסי חברה</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231677" y="1257925"/>
            <a:ext cx="12162718" cy="461665"/>
          </a:xfrm>
          <a:prstGeom prst="rect">
            <a:avLst/>
          </a:prstGeom>
          <a:noFill/>
        </p:spPr>
        <p:txBody>
          <a:bodyPr wrap="square" rtlCol="0">
            <a:spAutoFit/>
          </a:bodyPr>
          <a:lstStyle/>
          <a:p>
            <a:pPr algn="just"/>
            <a:endParaRPr lang="en-IL" sz="2400" dirty="0">
              <a:latin typeface="Arial Narrow" panose="020B0604020202020204" pitchFamily="34" charset="0"/>
            </a:endParaRPr>
          </a:p>
        </p:txBody>
      </p:sp>
      <p:sp>
        <p:nvSpPr>
          <p:cNvPr id="10" name="TextBox 9">
            <a:extLst>
              <a:ext uri="{FF2B5EF4-FFF2-40B4-BE49-F238E27FC236}">
                <a16:creationId xmlns:a16="http://schemas.microsoft.com/office/drawing/2014/main" id="{82D81F7E-DC53-4B03-A0A3-9385EB9ABC96}"/>
              </a:ext>
            </a:extLst>
          </p:cNvPr>
          <p:cNvSpPr txBox="1"/>
          <p:nvPr/>
        </p:nvSpPr>
        <p:spPr>
          <a:xfrm>
            <a:off x="0" y="1438600"/>
            <a:ext cx="12162718" cy="4585871"/>
          </a:xfrm>
          <a:prstGeom prst="rect">
            <a:avLst/>
          </a:prstGeom>
          <a:noFill/>
        </p:spPr>
        <p:txBody>
          <a:bodyPr wrap="square">
            <a:spAutoFit/>
          </a:bodyPr>
          <a:lstStyle/>
          <a:p>
            <a:pPr marL="0" indent="0" algn="just">
              <a:buNone/>
            </a:pPr>
            <a:r>
              <a:rPr lang="he-IL" sz="2400" b="1" dirty="0"/>
              <a:t>הוספת סע' 3(ט1) - שימוש בנכסי החברה ע"י בעלי המניות</a:t>
            </a:r>
          </a:p>
          <a:p>
            <a:r>
              <a:rPr lang="he-IL" sz="2400" dirty="0"/>
              <a:t> "</a:t>
            </a:r>
            <a:r>
              <a:rPr lang="he-IL" sz="2400" b="1" u="sng" dirty="0"/>
              <a:t>השבת כספים</a:t>
            </a:r>
            <a:r>
              <a:rPr lang="he-IL" sz="2400" dirty="0"/>
              <a:t>" – </a:t>
            </a:r>
            <a:endParaRPr lang="he-IL" sz="2400" b="1" dirty="0"/>
          </a:p>
          <a:p>
            <a:pPr marL="0" indent="0">
              <a:buNone/>
            </a:pPr>
            <a:r>
              <a:rPr lang="he-IL" sz="2400" b="1" dirty="0"/>
              <a:t>הכלל: </a:t>
            </a:r>
            <a:r>
              <a:rPr lang="he-IL" sz="2400" dirty="0"/>
              <a:t>כספים שהושבו לחברה עד מועד החיוב ונמשכו מחדש</a:t>
            </a:r>
            <a:r>
              <a:rPr lang="he-IL" sz="2400" b="1" dirty="0"/>
              <a:t> בתוך שנתיים מהמועד שבו הושבו, </a:t>
            </a:r>
            <a:r>
              <a:rPr lang="he-IL" sz="2400" dirty="0"/>
              <a:t>יראו אותם, עד גובה הסכום שהושב מחדש </a:t>
            </a:r>
            <a:r>
              <a:rPr lang="he-IL" sz="2400" b="1" dirty="0"/>
              <a:t>כאילו לא הושבו. החריג: </a:t>
            </a:r>
            <a:r>
              <a:rPr lang="he-IL" sz="2400" dirty="0"/>
              <a:t>כספים שנמשכו מחדש באופן </a:t>
            </a:r>
            <a:r>
              <a:rPr lang="he-IL" sz="2400" b="1" dirty="0"/>
              <a:t>חד פעמי </a:t>
            </a:r>
            <a:r>
              <a:rPr lang="he-IL" sz="2400" dirty="0"/>
              <a:t>והוחזרו </a:t>
            </a:r>
            <a:r>
              <a:rPr lang="he-IL" sz="2400" b="1" dirty="0"/>
              <a:t>בתוך 60 ימים.</a:t>
            </a:r>
          </a:p>
          <a:p>
            <a:r>
              <a:rPr lang="he-IL" sz="2400" dirty="0"/>
              <a:t>"</a:t>
            </a:r>
            <a:r>
              <a:rPr lang="he-IL" sz="2400" b="1" u="sng" dirty="0"/>
              <a:t>השבת נכסים</a:t>
            </a:r>
            <a:r>
              <a:rPr lang="he-IL" sz="2400" dirty="0"/>
              <a:t>" – </a:t>
            </a:r>
            <a:endParaRPr lang="he-IL" sz="2400" b="1" dirty="0"/>
          </a:p>
          <a:p>
            <a:pPr marL="0" indent="0">
              <a:buNone/>
            </a:pPr>
            <a:r>
              <a:rPr lang="he-IL" sz="2400" b="1" dirty="0"/>
              <a:t>הכלל: </a:t>
            </a:r>
            <a:r>
              <a:rPr lang="he-IL" sz="2400" dirty="0"/>
              <a:t>נכס שהועמד לרשות בעל המניות המהותי והושב לחברה עד מועד החיוב, ולאחר מכן הועמד לשימושו מחדש </a:t>
            </a:r>
            <a:r>
              <a:rPr lang="he-IL" sz="2400" b="1" dirty="0"/>
              <a:t>בתוך שלוש שנים מהמועד שהושב – יראו אותו כאילו לא הושב.  </a:t>
            </a:r>
          </a:p>
          <a:p>
            <a:r>
              <a:rPr lang="he-IL" sz="2400" b="1" u="sng" dirty="0"/>
              <a:t>יתרת זכות שנוכתה</a:t>
            </a:r>
            <a:r>
              <a:rPr lang="he-IL" sz="2400" dirty="0"/>
              <a:t> – </a:t>
            </a:r>
          </a:p>
          <a:p>
            <a:pPr marL="0" indent="0">
              <a:buNone/>
            </a:pPr>
            <a:r>
              <a:rPr lang="he-IL" sz="2400" dirty="0"/>
              <a:t> -  </a:t>
            </a:r>
            <a:r>
              <a:rPr lang="he-IL" sz="2400" b="1" dirty="0"/>
              <a:t>הכלל</a:t>
            </a:r>
            <a:r>
              <a:rPr lang="he-IL" sz="2400" dirty="0"/>
              <a:t>: יתרת זכות שנוכתה מהכנסה ונפרעה </a:t>
            </a:r>
            <a:r>
              <a:rPr lang="he-IL" sz="2400" b="1" dirty="0"/>
              <a:t>בתוך 18 חודשים </a:t>
            </a:r>
            <a:r>
              <a:rPr lang="he-IL" sz="2400" dirty="0"/>
              <a:t>מהמועד שבו נוכתה – </a:t>
            </a:r>
            <a:r>
              <a:rPr lang="he-IL" sz="2400" b="1" dirty="0"/>
              <a:t>עד גובה הסכום שנפרע, יראו כאילו לא נוכתה.</a:t>
            </a:r>
            <a:endParaRPr lang="he-IL" sz="2400" u="sng" dirty="0"/>
          </a:p>
          <a:p>
            <a:pPr marL="0" indent="0" algn="just">
              <a:buNone/>
            </a:pPr>
            <a:endParaRPr lang="he-IL" sz="2400" dirty="0"/>
          </a:p>
        </p:txBody>
      </p:sp>
    </p:spTree>
    <p:extLst>
      <p:ext uri="{BB962C8B-B14F-4D97-AF65-F5344CB8AC3E}">
        <p14:creationId xmlns:p14="http://schemas.microsoft.com/office/powerpoint/2010/main" val="940004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משיכת בעלים</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535197" y="1320201"/>
            <a:ext cx="11513706" cy="4278094"/>
          </a:xfrm>
          <a:prstGeom prst="rect">
            <a:avLst/>
          </a:prstGeom>
        </p:spPr>
        <p:txBody>
          <a:bodyPr wrap="square">
            <a:spAutoFit/>
          </a:bodyPr>
          <a:lstStyle/>
          <a:p>
            <a:pPr>
              <a:buFont typeface="Arial" charset="0"/>
              <a:buNone/>
              <a:defRPr/>
            </a:pPr>
            <a:r>
              <a:rPr lang="he-IL" sz="2800" b="1" u="sng" dirty="0"/>
              <a:t>תקנה 2(6) לתקנות מס הכנסה (תכנון מס החייב בדיווח) (הוראת שעה), התשס"ז - 2006</a:t>
            </a:r>
            <a:endParaRPr lang="he-IL" altLang="he-IL" sz="2800" b="1" u="sng" dirty="0"/>
          </a:p>
          <a:p>
            <a:pPr marL="0" indent="0">
              <a:buFont typeface="Arial" pitchFamily="34" charset="0"/>
              <a:buNone/>
              <a:defRPr/>
            </a:pPr>
            <a:r>
              <a:rPr lang="he-IL" altLang="he-IL" sz="2400" b="1" dirty="0"/>
              <a:t>"הפעולות המפורטות להלן הן תכנון מס החייב בדיווח:</a:t>
            </a:r>
          </a:p>
          <a:p>
            <a:pPr marL="0" indent="0">
              <a:buFont typeface="Arial" pitchFamily="34" charset="0"/>
              <a:buNone/>
              <a:defRPr/>
            </a:pPr>
            <a:r>
              <a:rPr lang="he-IL" altLang="he-IL" sz="2400" b="1" dirty="0"/>
              <a:t>...</a:t>
            </a:r>
          </a:p>
          <a:p>
            <a:pPr marL="457200" indent="-457200">
              <a:buFont typeface="Arial" pitchFamily="34" charset="0"/>
              <a:buAutoNum type="arabicParenBoth" startAt="6"/>
              <a:defRPr/>
            </a:pPr>
            <a:r>
              <a:rPr lang="he-IL" altLang="he-IL" sz="2400" b="1" dirty="0"/>
              <a:t>פרעון חוב של יחיד בעל מניות מהותי בחבר-בני-אדם לחבר, כולו או חלקו, בסכום של 1 מיליון שקלים חדשים לפחות, ברבעון האחרון של שנת מס, ובלבד שברבעון הראשון של שנת המס העוקבת, גדל סכום החוב של בעל המניות המהותי בחבר או של קרובו, לחבר, בשיעור שלא יפחת מ-25% מסכום החוב שנפרע כאמור;"</a:t>
            </a:r>
          </a:p>
          <a:p>
            <a:pPr marL="0" indent="0">
              <a:buFont typeface="Arial" pitchFamily="34" charset="0"/>
              <a:buNone/>
              <a:defRPr/>
            </a:pPr>
            <a:endParaRPr lang="he-IL" altLang="he-IL" sz="2400" b="1" dirty="0"/>
          </a:p>
          <a:p>
            <a:pPr marL="0" indent="0">
              <a:buFont typeface="Arial" pitchFamily="34" charset="0"/>
              <a:buNone/>
              <a:defRPr/>
            </a:pPr>
            <a:r>
              <a:rPr lang="he-IL" altLang="he-IL" sz="2400" dirty="0"/>
              <a:t>הרציונל – סגירת יתרת משיכת בעלים בסוף השנה, ו"פתיחתה" מחדש בתחילת השנה העוקבת, על מנת שמשיכת הבעלים לא תופיע במאזן, מהווה תכנון מס עליו יש לדווח באופן מיוחד.</a:t>
            </a: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93673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1107863" y="2646378"/>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e-IL" sz="3600" b="1" i="0" u="none" strike="noStrike" kern="1200" cap="none" spc="0" normalizeH="0" baseline="0" noProof="0" dirty="0">
                <a:ln>
                  <a:noFill/>
                </a:ln>
                <a:solidFill>
                  <a:srgbClr val="553017"/>
                </a:solidFill>
                <a:effectLst/>
                <a:uLnTx/>
                <a:uFillTx/>
                <a:latin typeface="Calibri" panose="020F0502020204030204"/>
                <a:ea typeface="+mj-ea"/>
                <a:cs typeface="Arial" panose="020B0604020202020204" pitchFamily="34" charset="0"/>
              </a:rPr>
              <a:t>מיסוי רכישה עצמית של מניות חברה</a:t>
            </a:r>
            <a:endParaRPr kumimoji="0" lang="he-IL" sz="60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05075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441227" y="1438344"/>
            <a:ext cx="11513706" cy="3416320"/>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סעיף 1 לחוק החברות: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"חלוקה"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מתן דיבידנד או התחייבות </a:t>
            </a:r>
            <a:r>
              <a:rPr kumimoji="0" lang="he-IL" sz="24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לתיתו</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במישרין או בעקיפין, וכן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רכישה</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he-IL" sz="24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ולענין</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זה,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"רכישה" - רכישה או מתן מימון לרכישה, במישרין או בעקיפין, בידי חברה או בידי חברה בת שלה או בידי תאגיד אחר בשליטתה, של מניות החברה או של ניירות ערך שניתן להמירם למניות החברה או שניתן לממשם במניות החברה</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או פדיון של ניירות ערך בני פדיון שהם חלק מהונה העצמי של החברה בהתאם לסעיף 312(ד), ולרבות התחייבות לעשיית כל אחד מאלה, והכל, ובלבד שהמוכר אינו החברה עצמה או תאגיד אחר בבעלותה המלאה של החברה;</a:t>
            </a:r>
          </a:p>
          <a:p>
            <a:pPr marL="342900" marR="0" lvl="1"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445437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441227" y="1438344"/>
            <a:ext cx="11513706" cy="4154984"/>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חוזר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10/2001</a:t>
            </a: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"השפעת חוק החברות החדש על דיני המס"</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רכישה עצמית המבוצעת מכל אחד מבעלי המניות-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פרו </a:t>
            </a:r>
            <a:r>
              <a:rPr kumimoji="0" lang="he-IL" sz="2400" b="1"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ראטה</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תראה כחלוקת דיבידנד</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רכישה אחרת,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תראה כמכירת מניות</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החייבת במס רווחי הון ברמת בעל המניות המוכר. </a:t>
            </a: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חוזר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2/2018</a:t>
            </a: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היבטי מס של רכישה עצמית  </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כל רכישה של חברה את מניותיה (רכישה עצמית) מהווה דיבידנד. </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רכישה עצמית שאינה תואמת את שיעורי ההחזקה של בעלי המניות</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מהווה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חלוקת דיבידנד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לכל בעלי המניות בשלב הראשון,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ומכירת נכס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בין בעלי המניות בשלב השני. </a:t>
            </a:r>
          </a:p>
          <a:p>
            <a:pPr marL="342900" marR="0" lvl="1"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696645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0" y="1438344"/>
            <a:ext cx="11954933" cy="5262979"/>
          </a:xfrm>
          <a:prstGeom prst="rect">
            <a:avLst/>
          </a:prstGeom>
        </p:spPr>
        <p:txBody>
          <a:bodyPr wrap="square">
            <a:spAutoFit/>
          </a:bodyPr>
          <a:lstStyle/>
          <a:p>
            <a:pPr marL="0" indent="0" algn="just">
              <a:buNone/>
            </a:pPr>
            <a:r>
              <a:rPr lang="he-IL" sz="2400" b="1" u="sng" dirty="0"/>
              <a:t>פסק דין ברנובסקי (ע"מ 21268-06-11) (2014)</a:t>
            </a:r>
            <a:endParaRPr lang="en-US" sz="2400" b="1" u="sng" dirty="0"/>
          </a:p>
          <a:p>
            <a:pPr marL="342900" indent="-342900" algn="just">
              <a:buFont typeface="Arial" panose="020B0604020202020204" pitchFamily="34" charset="0"/>
              <a:buChar char="•"/>
            </a:pPr>
            <a:r>
              <a:rPr lang="he-IL" sz="2400" dirty="0"/>
              <a:t>בין בעלי שליטה בחברה (אח ואחות) התגלע סכסוך, בעקבותיו החליטו להפריד את החזקותיהם, </a:t>
            </a:r>
            <a:r>
              <a:rPr lang="he-IL" sz="2400" u="sng" dirty="0"/>
              <a:t>באופן שהחברה תבצע רכישה עצמית של מניות האחות, תמורת 37.5 מיליון ₪. </a:t>
            </a:r>
            <a:r>
              <a:rPr lang="he-IL" sz="2400" dirty="0"/>
              <a:t>פקיד השומה טען כי רכישה עצמית היא למעשה דיבידנד שחולק מהחברה לבעלי המניות. הנישום (האח) </a:t>
            </a:r>
            <a:r>
              <a:rPr lang="he-IL" sz="2400" u="sng" dirty="0"/>
              <a:t>טען כי רכישה עצמית היא פעולה שבין החברה לבין האחות, ואילו הוא לא קיבל תמורה כלל.</a:t>
            </a:r>
            <a:endParaRPr lang="en-US" sz="2400" u="sng" dirty="0"/>
          </a:p>
          <a:p>
            <a:pPr marL="342900" indent="-342900" algn="just">
              <a:buFont typeface="Arial" panose="020B0604020202020204" pitchFamily="34" charset="0"/>
              <a:buChar char="•"/>
            </a:pPr>
            <a:r>
              <a:rPr lang="he-IL" sz="2400" dirty="0"/>
              <a:t>בית המשפט קיבל את עמדת פקיד השומה. </a:t>
            </a:r>
            <a:r>
              <a:rPr lang="he-IL" sz="2400" b="1" u="sng" dirty="0"/>
              <a:t>נקבע כי אמנם, ברכישת עצמית השווי הכלכלי של המניות שבידי בעלי המניות הנותרים לא משתנה, אך האחים השתמשו בקופת החברה כאמצעי לתשלומי איזון במסגרת חלוקת כלל נכסי המשפחה, ועל כן, יש לראות רכישה כזו כחלוקת דיבידנד לנישום.</a:t>
            </a:r>
            <a:r>
              <a:rPr lang="he-IL" sz="2400" dirty="0"/>
              <a:t> על כן, נקבע כי בשלב הראשון החברה חילקה לאחים דיבידנד בסך 37.5 מיליון ₪, ובשלב השני רכש האח את מניות האחות בתמורה לחלקו בסכום הדיבידנד שחילקה החברה.</a:t>
            </a:r>
            <a:endParaRPr lang="en-US" sz="2400" dirty="0"/>
          </a:p>
          <a:p>
            <a:pPr marL="342900" indent="-342900" algn="just">
              <a:buFont typeface="Arial" panose="020B0604020202020204" pitchFamily="34" charset="0"/>
              <a:buChar char="•"/>
            </a:pPr>
            <a:r>
              <a:rPr lang="he-IL" sz="2400" dirty="0"/>
              <a:t>בנוסף, נקבע כי מדובר ב"עסקה מלאכותית", שכן לא היה טעם מסחרי ברכישת המניות העצמית על ידי החברה.</a:t>
            </a:r>
            <a:endParaRPr lang="en-US" sz="2400" dirty="0"/>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65545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1107863" y="2646378"/>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שיעורי מס</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59302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0" y="1263833"/>
            <a:ext cx="12206641" cy="4893647"/>
          </a:xfrm>
          <a:prstGeom prst="rect">
            <a:avLst/>
          </a:prstGeom>
        </p:spPr>
        <p:txBody>
          <a:bodyPr wrap="square">
            <a:spAutoFit/>
          </a:bodyPr>
          <a:lstStyle/>
          <a:p>
            <a:pPr marL="0" indent="0" algn="just">
              <a:buNone/>
            </a:pPr>
            <a:r>
              <a:rPr lang="he-IL" sz="2400" b="1" u="sng" dirty="0"/>
              <a:t>פסק דין בר ניר (ע"מ 1100/06) (2014)</a:t>
            </a:r>
            <a:endParaRPr lang="en-US" sz="2400" b="1" u="sng" dirty="0"/>
          </a:p>
          <a:p>
            <a:pPr marL="342900" indent="-342900" algn="just">
              <a:buFont typeface="Arial" panose="020B0604020202020204" pitchFamily="34" charset="0"/>
              <a:buChar char="•"/>
            </a:pPr>
            <a:r>
              <a:rPr lang="he-IL" sz="2400" dirty="0"/>
              <a:t>בין בעלי מניות בחברה נתגלע סכסוך, ובעקבותיו הוחלט שאחד מבעלי השליטה בחברה, יפרוש ממנה, באופן שבעלי המניות האחרים ירכשו את מניותיו, ולאחר מכן החברה תרכוש מהם את אותן מניות.</a:t>
            </a:r>
            <a:endParaRPr lang="en-US" sz="2400" dirty="0"/>
          </a:p>
          <a:p>
            <a:pPr marL="342900" indent="-342900" algn="just">
              <a:buFont typeface="Arial" panose="020B0604020202020204" pitchFamily="34" charset="0"/>
              <a:buChar char="•"/>
            </a:pPr>
            <a:r>
              <a:rPr lang="he-IL" sz="2400" dirty="0"/>
              <a:t>הנישומה דיווחה על העסקה כרכישת מניות ומכירתן לחברה, בה התמורה שווה לעלות. דהיינו, לא נוצר לנישומה רווח הון.</a:t>
            </a:r>
            <a:endParaRPr lang="en-US" sz="2400" dirty="0"/>
          </a:p>
          <a:p>
            <a:pPr marL="342900" indent="-342900" algn="just">
              <a:buFont typeface="Arial" panose="020B0604020202020204" pitchFamily="34" charset="0"/>
              <a:buChar char="•"/>
            </a:pPr>
            <a:r>
              <a:rPr lang="he-IL" sz="2400" dirty="0"/>
              <a:t>פקיד השומה קבע</a:t>
            </a:r>
            <a:r>
              <a:rPr lang="he-IL" sz="2400" u="sng" dirty="0"/>
              <a:t>, כי מלוא הסכום ששולם לבעל המניות הפורש מהווה דיבידנד, ולחלופין, שהרכישה העצמית היא "עסקה מלאכותית" ויש לראות את הסכום שהחברה העבירה לנישומה כהכנסה מדיבידנד, ממשכורת או ממקור אחר.</a:t>
            </a:r>
            <a:endParaRPr lang="en-US" sz="2400" u="sng" dirty="0"/>
          </a:p>
          <a:p>
            <a:pPr marL="342900" indent="-342900" algn="just">
              <a:buFont typeface="Arial" panose="020B0604020202020204" pitchFamily="34" charset="0"/>
              <a:buChar char="•"/>
            </a:pPr>
            <a:r>
              <a:rPr lang="he-IL" sz="2400" dirty="0"/>
              <a:t>בית המשפט המחוזי קיבל את עמדת פקיד השומה, </a:t>
            </a:r>
            <a:r>
              <a:rPr lang="he-IL" sz="2400" b="1" u="sng" dirty="0"/>
              <a:t>וקבע כי כוונת הצדדים הייתה שמניותיו של בעל המניות הפורש לא יימכרו לחברה אלא לבעלי המניות הנותרים, בעוד החברה סיפקה את המימון לכך. עוד נקבע כי לא הייתה לחברה סיבה לרכוש את המניות, ולפיכך, מדובר בעסקה מלאכותית ופקיד השומה היה רשאי להתעלם ממנה</a:t>
            </a:r>
            <a:r>
              <a:rPr lang="he-IL" sz="2400" dirty="0"/>
              <a:t>. בהסתמך על עניין </a:t>
            </a:r>
            <a:r>
              <a:rPr lang="he-IL" sz="2400" b="1" dirty="0"/>
              <a:t>ברנובסקי</a:t>
            </a:r>
            <a:r>
              <a:rPr lang="he-IL" sz="2400" dirty="0"/>
              <a:t>, מגיע בית המשפט למסקנה, כי יש הנישומה קיבלה דיבידנד.</a:t>
            </a:r>
            <a:endParaRPr lang="en-US"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708782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383013" y="1401225"/>
            <a:ext cx="11513706"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עמדה חייבת בדיווח מספר 42/2017:</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במקרה של רכישה עצמית של מניות החברה, יראו את סכום הרכישה כדיבידנד שחולק לבעלי המניות בחברה הרוכשת,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גם לגבי בעלי המניות שלא מכרו את מניותיהם במסגרת הרכישה העצמית.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חוזר 2/2018:</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ככלל, ברכישה שאינה פרו </a:t>
            </a:r>
            <a:r>
              <a:rPr kumimoji="0" lang="he-IL"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ראטה</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הסיווג יתבצע בהתאם לאחת מהגישות הבאות:</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גישה 1 –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בשלב ראשון, חולק דיבידנד בסכום כולל לפי סכום הרכישה לכל אחד מבעלי המניות טרם הרכישה לפי חלקו היחסי. בשלב שני, בעלי מניות הנותרים רכשו מבעל המניות היוצא את מניותיו בסכום הדיבידנד שקיבלו (ברוטו). </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גישה 2</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 </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בשלב ראשון, בעלי המניות הנותרים רכשו את מניות בעל המניות המוכר בסכום הרכישה לפי חלקם היחסי בחברה. בשלב שני, העבירו בעלי המניות הרוכשים את המניות לחברה בתמורה לסכום הרכישה – למעשה מדובר ברכישה פרו-</a:t>
            </a:r>
            <a:r>
              <a:rPr kumimoji="0" lang="he-IL"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רטה</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בידי בעלי המניות הנותרים (דיבידנד). </a:t>
            </a:r>
            <a:r>
              <a:rPr kumimoji="0" lang="he-IL" sz="2400" b="0" i="1"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עמדת החוזר – תחול רק אם בעל המניות המוכר מכר את כל מניותיו.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542240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535197" y="1320201"/>
            <a:ext cx="11513706"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עניין בית חוסן - ע"מ 71455-12-18 (2020)</a:t>
            </a:r>
            <a:endParaRPr kumimoji="0" lang="en-IL" sz="24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2400" u="sng" dirty="0">
                <a:solidFill>
                  <a:prstClr val="black"/>
                </a:solidFill>
                <a:latin typeface="Calibri" panose="020F0502020204030204"/>
                <a:cs typeface="Arial" panose="020B0604020202020204" pitchFamily="34" charset="0"/>
              </a:rPr>
              <a:t>הרקע: סכסוך בין בעלי מניות</a:t>
            </a: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"עמדת המשיב בערעור דנן </a:t>
            </a:r>
            <a:r>
              <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עומדת בסתירה לאבן היסוד בשיטת המס המגולמת ב"עקרון המימוש", </a:t>
            </a:r>
            <a:r>
              <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שכן במקרים דוגמת זה הנדון, גם אילו ניתן היה לקבוע כי נוצר רווח כלשהו לבעלי המניות הנותרים (וספק גדול אם כך) הרי שבוודאי לא ניתן לומר כי היה מימוש של רווח כלשהו". </a:t>
            </a:r>
            <a:r>
              <a:rPr kumimoji="0" lang="he-IL"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a:t>
            </a:r>
            <a:r>
              <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המשיב מבקש ליצור </a:t>
            </a:r>
            <a:r>
              <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הכנסה רעיונית בידי בעלי המניות הנותרים - דיבידנד רעיוני </a:t>
            </a:r>
            <a:r>
              <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אך לטעמי, ללא כל צידוק בדין. </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אין במקרה הנדון אירוע מס, משום שאין רווח, וממילא אין מימוש של רווח ואין מקום לחרוג מ"עקרון המימוש" בנסיבות דנן, מחמת שלא מתקיים אף אחד מן הנימוקים והשיקולים המצדיקים מיסוי בנקודת הזמן של ביצוע עסקת הרכישה העצמית - אין נזילות, אין אומדן מדויק ואין וודאות".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הערעור התקבל</a:t>
            </a:r>
            <a:endParaRPr kumimoji="0" lang="en-IL" sz="2400" b="0"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189998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535197" y="1320201"/>
            <a:ext cx="11513706" cy="5632311"/>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עניין מאיר סיידה - ע"מ 38924-02-19 (2021)</a:t>
            </a:r>
            <a:endPar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r>
              <a:rPr kumimoji="0" lang="he-IL" sz="24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הרקע: פיצול עסקי בין אחים</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"בעקבות עיגונה בחקיקה של האפשרות לרכישת מניות החברה על ידי החברה עצמה, </a:t>
            </a:r>
            <a:r>
              <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לא הוכנסו שינויים בפקודת מס הכנסה, ולא שולבה בה הוראה ספציפית הקובעת מהן השלכות המס של רכישה עצמית של המניות, ולפיכך חלות על רכישת המניות העצמית הוראת הפקודה הכלליות העוסקות במיסוי דיבידנד ובמיסוי רווח הון. </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2400" b="1" dirty="0">
                <a:solidFill>
                  <a:prstClr val="black"/>
                </a:solidFill>
                <a:latin typeface="Times New Roman" panose="02020603050405020304" pitchFamily="18" charset="0"/>
                <a:ea typeface="Calibri" panose="020F0502020204030204" pitchFamily="34" charset="0"/>
                <a:cs typeface="Arial" panose="020B0604020202020204" pitchFamily="34" charset="0"/>
              </a:rPr>
              <a:t>העודפים שימשו למימון רכישת הזכויות בחברה, חלף מימון עצמי של הרכישה על ידי המערער, באמצעות הון עצמי או באמצעות מימון חיצוני כגון הלוואה בנקאית אישית.</a:t>
            </a:r>
            <a:r>
              <a:rPr lang="he-IL" sz="2400" b="1" u="sng" dirty="0">
                <a:solidFill>
                  <a:prstClr val="black"/>
                </a:solidFill>
                <a:latin typeface="Times New Roman" panose="02020603050405020304" pitchFamily="18" charset="0"/>
                <a:ea typeface="Calibri" panose="020F0502020204030204" pitchFamily="34" charset="0"/>
                <a:cs typeface="Arial" panose="020B0604020202020204" pitchFamily="34" charset="0"/>
              </a:rPr>
              <a:t> </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2400" b="1" u="sng" dirty="0">
                <a:solidFill>
                  <a:prstClr val="black"/>
                </a:solidFill>
                <a:latin typeface="Times New Roman" panose="02020603050405020304" pitchFamily="18" charset="0"/>
                <a:ea typeface="Calibri" panose="020F0502020204030204" pitchFamily="34" charset="0"/>
                <a:cs typeface="Arial" panose="020B0604020202020204" pitchFamily="34" charset="0"/>
              </a:rPr>
              <a:t>אילו היה מימון העסקה נעשה בדרך אחרת, ולא באמצעות רכישה עצמית של המניות, ואילו תמורת המניות הייתה משולמת מכספו הפרטי של המערער, או מהלוואה שנטל במישרין, היה האח משלם מס על רווח הון במכירת המניות, כפי ששילם בפועל, ואולם העודפים היו נותרים בחברה, ובעתיד, כאשר היו מחולקים למערער כדיבידנד, היה המערער משלם בגינם מס הכנסה להשלמת שיעור המס השולי.</a:t>
            </a:r>
          </a:p>
          <a:p>
            <a:pPr marR="0" lvl="0" algn="r" defTabSz="914400" rtl="1" eaLnBrk="1" fontAlgn="auto" latinLnBrk="0" hangingPunct="1">
              <a:lnSpc>
                <a:spcPct val="100000"/>
              </a:lnSpc>
              <a:spcBef>
                <a:spcPts val="0"/>
              </a:spcBef>
              <a:spcAft>
                <a:spcPts val="0"/>
              </a:spcAft>
              <a:buClrTx/>
              <a:buSzTx/>
              <a:tabLst/>
              <a:defRPr/>
            </a:pPr>
            <a:endPar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9575417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Autofit/>
          </a:bodyPr>
          <a:lstStyle/>
          <a:p>
            <a:pPr algn="ctr"/>
            <a:r>
              <a:rPr lang="he-IL" altLang="he-IL" sz="3200" b="1" dirty="0">
                <a:solidFill>
                  <a:srgbClr val="553017"/>
                </a:solidFill>
                <a:latin typeface="+mn-lt"/>
                <a:ea typeface="+mn-ea"/>
                <a:cs typeface="+mn-cs"/>
              </a:rPr>
              <a:t>רכישה עצמית</a:t>
            </a: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535197" y="1320201"/>
            <a:ext cx="11513706" cy="4893647"/>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עניין מאיר סיידה - ע"מ 38924-02-19  - המשך:</a:t>
            </a:r>
            <a:endParaRPr kumimoji="0" lang="he-IL"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he-IL" sz="2400" b="1" dirty="0">
                <a:solidFill>
                  <a:prstClr val="black"/>
                </a:solidFill>
                <a:latin typeface="Times New Roman" panose="02020603050405020304" pitchFamily="18" charset="0"/>
                <a:ea typeface="Calibri" panose="020F0502020204030204" pitchFamily="34" charset="0"/>
                <a:cs typeface="Arial" panose="020B0604020202020204" pitchFamily="34" charset="0"/>
              </a:rPr>
              <a:t>שעה שנעשה כאמור שימוש בעודפים למימון רכישת המניות, ולאחר הרכישה העצמית לא קיימים עוד עודפים בידי החברה, </a:t>
            </a:r>
            <a:r>
              <a:rPr lang="he-IL" sz="2400" b="1" u="sng" dirty="0">
                <a:solidFill>
                  <a:prstClr val="black"/>
                </a:solidFill>
                <a:latin typeface="Times New Roman" panose="02020603050405020304" pitchFamily="18" charset="0"/>
                <a:ea typeface="Calibri" panose="020F0502020204030204" pitchFamily="34" charset="0"/>
                <a:cs typeface="Arial" panose="020B0604020202020204" pitchFamily="34" charset="0"/>
              </a:rPr>
              <a:t>לא ניתן יהיה לחלקם בעתיד כדיבידנד ולחייבם במס במועד עתידי כלשהו. לא מדובר אפוא בהקדמת עיתוי אירוע המס, אלא בעקיפת אירוע המס החל בחלוקת הדיבידנד. הואיל והעודפים חולקו במסגרת הרכישה העצמית, לא ניתן יהיה לחלקם בעתיד כדיבידנד וכפועל יוצא לא יחויבו עודפים אלו במס לעולם.</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2400" b="1" u="sng"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הערעור נדחה (בית המשפט אימץ את העמדה הראשונה של פקיד השומה אך הפחית במקביל את סכום עסקת המכירה בין בעלי המניות). </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he-IL" sz="2400" b="1" u="sng" dirty="0">
              <a:solidFill>
                <a:prstClr val="black"/>
              </a:solidFill>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פסיקת בית המשפט העליון?</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875583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790576" y="2646378"/>
            <a:ext cx="593407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חברה משפחתית</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89312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0"/>
            <a:ext cx="8459807" cy="1285187"/>
          </a:xfrm>
        </p:spPr>
        <p:txBody>
          <a:bodyPr>
            <a:normAutofit fontScale="90000"/>
          </a:bodyPr>
          <a:lstStyle/>
          <a:p>
            <a:pPr marL="457200" indent="-457200" algn="ctr"/>
            <a:br>
              <a:rPr lang="he-IL" sz="3200" b="1" dirty="0">
                <a:solidFill>
                  <a:srgbClr val="553017"/>
                </a:solidFill>
                <a:cs typeface="+mn-cs"/>
              </a:rPr>
            </a:br>
            <a:r>
              <a:rPr lang="he-IL" sz="3200" b="1" dirty="0">
                <a:solidFill>
                  <a:srgbClr val="553017"/>
                </a:solidFill>
                <a:cs typeface="+mn-cs"/>
              </a:rPr>
              <a:t>חברה משפחתית סעיף 64(א) לפקודה</a:t>
            </a:r>
            <a:br>
              <a:rPr lang="he-IL" sz="3200" b="1" dirty="0">
                <a:solidFill>
                  <a:srgbClr val="553017"/>
                </a:solidFill>
                <a:cs typeface="+mn-cs"/>
              </a:rPr>
            </a:b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B269E294-CB93-4D30-8855-FB10F149ADD7}"/>
              </a:ext>
            </a:extLst>
          </p:cNvPr>
          <p:cNvSpPr txBox="1"/>
          <p:nvPr/>
        </p:nvSpPr>
        <p:spPr>
          <a:xfrm>
            <a:off x="14641" y="1330730"/>
            <a:ext cx="12162718" cy="3785652"/>
          </a:xfrm>
          <a:prstGeom prst="rect">
            <a:avLst/>
          </a:prstGeom>
          <a:noFill/>
        </p:spPr>
        <p:txBody>
          <a:bodyPr wrap="square" rtlCol="0">
            <a:spAutoFit/>
          </a:bodyPr>
          <a:lstStyle/>
          <a:p>
            <a:pPr algn="just"/>
            <a:r>
              <a:rPr lang="he-IL" altLang="he-IL" sz="2400" dirty="0"/>
              <a:t>64א (א) </a:t>
            </a:r>
            <a:r>
              <a:rPr lang="he-IL" altLang="he-IL" sz="2400" b="1" dirty="0"/>
              <a:t>הכנסה חייבת, לרבות שבח כמשמעותו בחוק מיסוי מקרקעין </a:t>
            </a:r>
            <a:r>
              <a:rPr lang="he-IL" altLang="he-IL" sz="2400" dirty="0"/>
              <a:t>(בסעיף זה – הכנסה חייבת) והפסדים של חברה שחבריה הם קרובים לפי פסקאות (1) או (2) להגדרה "קרוב" בסעיף 88 (להלן – חברה משפחתית) ייחשבו מיום התאגדותה, לפי בקשתה שתומצא לפקיד השומה בתוך </a:t>
            </a:r>
            <a:r>
              <a:rPr lang="he-IL" altLang="he-IL" sz="2400" u="sng" dirty="0"/>
              <a:t>שלושה חודשים לאחר התאגדותה</a:t>
            </a:r>
            <a:r>
              <a:rPr lang="he-IL" altLang="he-IL" sz="2400" dirty="0"/>
              <a:t>, </a:t>
            </a:r>
            <a:r>
              <a:rPr lang="he-IL" altLang="he-IL" sz="2400" b="1" dirty="0"/>
              <a:t>כהכנסתו או הפסדו של החבר שהוא בעל הזכות לחלק הגדול ביותר ברווחים בחברה או של החבר שהחברה ציינה בבקשתה שהוא אחד מבעלי הזכויות לחלקים השווים והגדולים ביותר ברווחים בה ואשר הסכמתו בכתב צורפה לבקשה</a:t>
            </a:r>
            <a:r>
              <a:rPr lang="he-IL" altLang="he-IL" sz="2400" dirty="0"/>
              <a:t> (בסעיף זה – </a:t>
            </a:r>
            <a:r>
              <a:rPr lang="he-IL" altLang="he-IL" sz="2400" b="1" dirty="0"/>
              <a:t>הנישום</a:t>
            </a:r>
            <a:r>
              <a:rPr lang="he-IL" altLang="he-IL" sz="2400" dirty="0"/>
              <a:t>), ויחולו הוראות אלה:</a:t>
            </a:r>
          </a:p>
          <a:p>
            <a:pPr marL="457200" indent="-457200" algn="just">
              <a:buAutoNum type="arabicParenBoth"/>
            </a:pPr>
            <a:r>
              <a:rPr lang="he-IL" altLang="he-IL" sz="2400" dirty="0"/>
              <a:t>רווחים שחולקו מהכנסות החברה בשנים שהמס שהיא חייבת בו חושב על פי סעיף זה (להלן בסעיף זה – תקופת ההטבה) וכן רווחים שמקורם בדיבידנד החייב במס לפי סעיף קטן (א3) </a:t>
            </a:r>
            <a:r>
              <a:rPr lang="he-IL" altLang="he-IL" sz="2400" u="sng" dirty="0"/>
              <a:t>יראו כאילו לא חולקו, וזאת אף אם חולקו לאחר תקופת ההטבה או לאחר שהחברה חדלה להיות חברה משפחתית;  </a:t>
            </a:r>
          </a:p>
          <a:p>
            <a:endParaRPr lang="en-IL" sz="2400" dirty="0">
              <a:latin typeface="Arial Narrow" panose="020B0604020202020204" pitchFamily="34" charset="0"/>
            </a:endParaRPr>
          </a:p>
        </p:txBody>
      </p:sp>
    </p:spTree>
    <p:extLst>
      <p:ext uri="{BB962C8B-B14F-4D97-AF65-F5344CB8AC3E}">
        <p14:creationId xmlns:p14="http://schemas.microsoft.com/office/powerpoint/2010/main" val="1011769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14641" y="0"/>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297065"/>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חברה משפחתית סעיף 64(א) לפקודה</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TextBox 1">
            <a:extLst>
              <a:ext uri="{FF2B5EF4-FFF2-40B4-BE49-F238E27FC236}">
                <a16:creationId xmlns:a16="http://schemas.microsoft.com/office/drawing/2014/main" id="{BA403FFB-ECE7-4A39-AEE8-A997BD88E0E7}"/>
              </a:ext>
            </a:extLst>
          </p:cNvPr>
          <p:cNvSpPr txBox="1"/>
          <p:nvPr/>
        </p:nvSpPr>
        <p:spPr>
          <a:xfrm>
            <a:off x="0" y="1330730"/>
            <a:ext cx="12192000" cy="4678204"/>
          </a:xfrm>
          <a:prstGeom prst="rect">
            <a:avLst/>
          </a:prstGeom>
          <a:noFill/>
        </p:spPr>
        <p:txBody>
          <a:bodyPr wrap="square" rtlCol="0">
            <a:spAutoFit/>
          </a:bodyPr>
          <a:lstStyle/>
          <a:p>
            <a:pPr algn="just">
              <a:spcBef>
                <a:spcPts val="360"/>
              </a:spcBef>
              <a:spcAft>
                <a:spcPts val="0"/>
              </a:spcAft>
            </a:pPr>
            <a:r>
              <a:rPr lang="he-IL" sz="2400" dirty="0"/>
              <a:t>(5)   ניתן לגבות את המס על הכנסת החברה, לרבות מקדמות, הן מהחברה והן מהנישום;</a:t>
            </a:r>
          </a:p>
          <a:p>
            <a:pPr algn="just">
              <a:spcBef>
                <a:spcPts val="360"/>
              </a:spcBef>
              <a:spcAft>
                <a:spcPts val="0"/>
              </a:spcAft>
            </a:pPr>
            <a:r>
              <a:rPr lang="he-IL" sz="2400" dirty="0"/>
              <a:t>(6)   </a:t>
            </a:r>
            <a:r>
              <a:rPr lang="he-IL" sz="2400" u="sng" dirty="0"/>
              <a:t>הפסדים שהיו לנישום לפני תקופת ההטבה אינם ניתנים לקיזוז כנגד הכנסת החברה</a:t>
            </a:r>
            <a:r>
              <a:rPr lang="he-IL" sz="2400" dirty="0"/>
              <a:t>;</a:t>
            </a:r>
          </a:p>
          <a:p>
            <a:pPr marL="457200" indent="-457200" algn="just">
              <a:spcBef>
                <a:spcPts val="360"/>
              </a:spcBef>
              <a:spcAft>
                <a:spcPts val="0"/>
              </a:spcAft>
              <a:buAutoNum type="arabicParenBoth" startAt="8"/>
            </a:pPr>
            <a:r>
              <a:rPr lang="he-IL" sz="2400" dirty="0"/>
              <a:t>זכאי הנישום להטבות </a:t>
            </a:r>
            <a:r>
              <a:rPr lang="he-IL" sz="2400" b="1" dirty="0"/>
              <a:t>לפי הוראות סעיפים 9(5), 14(א) או (ג) או 97(ב), </a:t>
            </a:r>
            <a:r>
              <a:rPr lang="he-IL" sz="2400" dirty="0"/>
              <a:t>או להקלות ממס או לפטורים הניתנים לפי פקודה זו לתושב חוץ בשל היותו תושב חוץ, </a:t>
            </a:r>
            <a:r>
              <a:rPr lang="he-IL" sz="2400" u="sng" dirty="0"/>
              <a:t>יינתנו ההטבות רק לפי חלקו היחסי של הנישום ברווחי החברה.</a:t>
            </a:r>
          </a:p>
          <a:p>
            <a:pPr algn="just">
              <a:spcBef>
                <a:spcPts val="360"/>
              </a:spcBef>
              <a:spcAft>
                <a:spcPts val="0"/>
              </a:spcAft>
            </a:pPr>
            <a:r>
              <a:rPr lang="he-IL" sz="2400" b="1" u="sng" dirty="0"/>
              <a:t>הוראות נוספות</a:t>
            </a:r>
            <a:r>
              <a:rPr lang="he-IL" sz="2400" u="sng" dirty="0"/>
              <a:t>: </a:t>
            </a:r>
          </a:p>
          <a:p>
            <a:pPr algn="just"/>
            <a:r>
              <a:rPr lang="he-IL" altLang="he-IL" sz="2400" dirty="0"/>
              <a:t>(א1) אם בתוך שנת המס חדל להתקיים בנישום תנאי כאמור בסעיף קטן (א), יהא הנישום חבר אחר שתנאי כאמור מתקיים בו ושעליו הודיעה החברה בתוך 60 ימים מיום שחדל להתקיים התנאי האמור; לא הודיעה החברה כאמור, תחדל החברה להיות חברה משפחתית הזכאית להחלת הוראות סעיף קטן (א) (להלן – חברה משפחתית זכאית) </a:t>
            </a:r>
            <a:r>
              <a:rPr lang="he-IL" altLang="he-IL" sz="2400" u="sng" dirty="0"/>
              <a:t>מתחילת שנת המס שבה חדל להתקיים בנישום התנאי האמור</a:t>
            </a:r>
          </a:p>
          <a:p>
            <a:pPr algn="just"/>
            <a:r>
              <a:rPr lang="he-IL" altLang="he-IL" sz="2400" dirty="0"/>
              <a:t>(א2) אם בתוך שנת המס חדל להתקיים בחברה תנאי כאמור בסעיף קטן (א), </a:t>
            </a:r>
            <a:r>
              <a:rPr lang="he-IL" altLang="he-IL" sz="2400" u="sng" dirty="0"/>
              <a:t>תחדל החברה להיות חברה משפחתית זכאית מתחילת שנת המס שבה חדל להתקיים בה התנאי האמור</a:t>
            </a:r>
            <a:r>
              <a:rPr lang="he-IL" altLang="he-IL" sz="2400" dirty="0"/>
              <a:t>.</a:t>
            </a:r>
          </a:p>
        </p:txBody>
      </p:sp>
    </p:spTree>
    <p:extLst>
      <p:ext uri="{BB962C8B-B14F-4D97-AF65-F5344CB8AC3E}">
        <p14:creationId xmlns:p14="http://schemas.microsoft.com/office/powerpoint/2010/main" val="263089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8426"/>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57821" y="-32218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חברה משפחתית</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A1F53FD1-8C8F-4A77-BB1E-E9DBCDCFFD91}"/>
              </a:ext>
            </a:extLst>
          </p:cNvPr>
          <p:cNvSpPr txBox="1"/>
          <p:nvPr/>
        </p:nvSpPr>
        <p:spPr>
          <a:xfrm>
            <a:off x="383014" y="1315281"/>
            <a:ext cx="11649960" cy="3785652"/>
          </a:xfrm>
          <a:prstGeom prst="rect">
            <a:avLst/>
          </a:prstGeom>
          <a:noFill/>
        </p:spPr>
        <p:txBody>
          <a:bodyPr wrap="square">
            <a:spAutoFit/>
          </a:bodyPr>
          <a:lstStyle/>
          <a:p>
            <a:pPr algn="just"/>
            <a:r>
              <a:rPr lang="he-IL" altLang="he-IL" sz="2400" b="1" u="sng" dirty="0"/>
              <a:t>אופן חישוב ההכנסה החייבת בחברה משפחתית: ע"א 1038/17, אור שרה בע"מ</a:t>
            </a:r>
          </a:p>
          <a:p>
            <a:pPr algn="just"/>
            <a:endParaRPr lang="he-IL" altLang="he-IL" sz="2400" dirty="0"/>
          </a:p>
          <a:p>
            <a:pPr marL="342900" indent="-342900" algn="just">
              <a:buFont typeface="Arial" panose="020B0604020202020204" pitchFamily="34" charset="0"/>
              <a:buChar char="•"/>
            </a:pPr>
            <a:r>
              <a:rPr lang="he-IL" altLang="he-IL" sz="2400" b="1" dirty="0"/>
              <a:t>שומת הכנסת החברה המשפחתית תבוצע באופן הבא:</a:t>
            </a:r>
            <a:r>
              <a:rPr lang="he-IL" altLang="he-IL" sz="2400" dirty="0"/>
              <a:t> בשלב הראשון יש לקבוע מהי הכנסתה החייבת של החברה המשפחתית. בשלב זה שולט משטר מס תאגידי. </a:t>
            </a:r>
            <a:r>
              <a:rPr lang="he-IL" altLang="he-IL" sz="2400" u="sng" dirty="0"/>
              <a:t>כך, רווח ההון הריאלי יחושב לפי הגדרת "מדד" הרלוונטית לחברה</a:t>
            </a:r>
            <a:r>
              <a:rPr lang="he-IL" altLang="he-IL" sz="2400" dirty="0"/>
              <a:t>. בשלב השני יש לקבוע את חבות המס. בשלב זה עשוי לחול משטר המס של היחיד, תוך בחינה פרטנית של כל מקרה ומקרה, ולאור תכליות חקיקת המס הרלוונטית.</a:t>
            </a:r>
          </a:p>
          <a:p>
            <a:pPr marL="342900" indent="-342900" algn="just">
              <a:buFont typeface="Arial" panose="020B0604020202020204" pitchFamily="34" charset="0"/>
              <a:buChar char="•"/>
            </a:pPr>
            <a:r>
              <a:rPr lang="he-IL" altLang="he-IL" sz="2400" dirty="0"/>
              <a:t>רק לאחר שמסתיימת העמסתו של קרון ההכנסה החייבת של החברה המשפחתית, הוא עוזב את תחנת החברה, ונוסע אל תחנת היחיד - שם ניתן לפרוק אותו ולהעניק לו מאפיינים של הכנסת יחיד.</a:t>
            </a:r>
          </a:p>
        </p:txBody>
      </p:sp>
    </p:spTree>
    <p:extLst>
      <p:ext uri="{BB962C8B-B14F-4D97-AF65-F5344CB8AC3E}">
        <p14:creationId xmlns:p14="http://schemas.microsoft.com/office/powerpoint/2010/main" val="1776499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8426"/>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57821" y="-32218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חברה משפחתית</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A1F53FD1-8C8F-4A77-BB1E-E9DBCDCFFD91}"/>
              </a:ext>
            </a:extLst>
          </p:cNvPr>
          <p:cNvSpPr txBox="1"/>
          <p:nvPr/>
        </p:nvSpPr>
        <p:spPr>
          <a:xfrm>
            <a:off x="0" y="1315281"/>
            <a:ext cx="12032974" cy="5262979"/>
          </a:xfrm>
          <a:prstGeom prst="rect">
            <a:avLst/>
          </a:prstGeom>
          <a:noFill/>
        </p:spPr>
        <p:txBody>
          <a:bodyPr wrap="square">
            <a:spAutoFit/>
          </a:bodyPr>
          <a:lstStyle/>
          <a:p>
            <a:pPr algn="just"/>
            <a:r>
              <a:rPr lang="he-IL" altLang="he-IL" sz="2400" b="1" u="sng" dirty="0"/>
              <a:t>שיקולים בהקמת חברה משפחתית</a:t>
            </a:r>
          </a:p>
          <a:p>
            <a:pPr marL="342900" indent="-342900" algn="just">
              <a:buFont typeface="Arial" panose="020B0604020202020204" pitchFamily="34" charset="0"/>
              <a:buChar char="•"/>
            </a:pPr>
            <a:r>
              <a:rPr lang="he-IL" altLang="he-IL" sz="2400" b="1" dirty="0"/>
              <a:t>חברה משפחתית </a:t>
            </a:r>
            <a:r>
              <a:rPr lang="he-IL" altLang="he-IL" sz="2400" b="1" dirty="0" err="1"/>
              <a:t>באופיה</a:t>
            </a:r>
            <a:r>
              <a:rPr lang="en-US" altLang="he-IL" sz="2400" b="1" dirty="0"/>
              <a:t>;</a:t>
            </a:r>
          </a:p>
          <a:p>
            <a:pPr marL="342900" indent="-342900" algn="just">
              <a:buFont typeface="Arial" panose="020B0604020202020204" pitchFamily="34" charset="0"/>
              <a:buChar char="•"/>
            </a:pPr>
            <a:r>
              <a:rPr lang="he-IL" altLang="he-IL" sz="2400" b="1" dirty="0"/>
              <a:t>הטבות מס לנישום המייצג – פטור 9(5) לפקודה (ע"א 896/90), תושב ישראל לראשונה </a:t>
            </a:r>
            <a:r>
              <a:rPr lang="he-IL" altLang="he-IL" sz="2400" b="1" dirty="0" err="1"/>
              <a:t>וכו</a:t>
            </a:r>
            <a:r>
              <a:rPr lang="he-IL" altLang="he-IL" sz="2400" b="1" dirty="0"/>
              <a:t>'.</a:t>
            </a:r>
            <a:endParaRPr lang="en-US" altLang="he-IL" sz="2400" b="1" dirty="0"/>
          </a:p>
          <a:p>
            <a:pPr marL="342900" indent="-342900" algn="just">
              <a:buFont typeface="Arial" panose="020B0604020202020204" pitchFamily="34" charset="0"/>
              <a:buChar char="•"/>
            </a:pPr>
            <a:r>
              <a:rPr lang="he-IL" altLang="he-IL" sz="2400" b="1" dirty="0"/>
              <a:t>מס שולי</a:t>
            </a:r>
            <a:r>
              <a:rPr lang="en-US" altLang="he-IL" sz="2400" b="1" dirty="0"/>
              <a:t>;</a:t>
            </a:r>
          </a:p>
          <a:p>
            <a:pPr marL="342900" indent="-342900" algn="just">
              <a:buFont typeface="Arial" panose="020B0604020202020204" pitchFamily="34" charset="0"/>
              <a:buChar char="•"/>
            </a:pPr>
            <a:r>
              <a:rPr lang="he-IL" altLang="he-IL" sz="2400" b="1" dirty="0"/>
              <a:t>פעילות השקעתית </a:t>
            </a:r>
            <a:r>
              <a:rPr lang="he-IL" altLang="he-IL" sz="2400" b="1" dirty="0" err="1"/>
              <a:t>באופיה</a:t>
            </a:r>
            <a:r>
              <a:rPr lang="en-US" altLang="he-IL" sz="2400" b="1" dirty="0"/>
              <a:t>;</a:t>
            </a:r>
          </a:p>
          <a:p>
            <a:pPr marL="342900" indent="-342900" algn="just">
              <a:buFont typeface="Arial" panose="020B0604020202020204" pitchFamily="34" charset="0"/>
              <a:buChar char="•"/>
            </a:pPr>
            <a:r>
              <a:rPr lang="he-IL" altLang="he-IL" sz="2400" b="1" dirty="0"/>
              <a:t>הגנה תאגידית</a:t>
            </a:r>
            <a:r>
              <a:rPr lang="en-US" altLang="he-IL" sz="2400" b="1" dirty="0"/>
              <a:t>;</a:t>
            </a:r>
            <a:endParaRPr lang="he-IL" altLang="he-IL" sz="2400" b="1" dirty="0"/>
          </a:p>
          <a:p>
            <a:pPr marL="342900" indent="-342900" algn="just">
              <a:buFont typeface="Arial" panose="020B0604020202020204" pitchFamily="34" charset="0"/>
              <a:buChar char="•"/>
            </a:pPr>
            <a:r>
              <a:rPr lang="he-IL" altLang="he-IL" sz="2400" b="1" dirty="0"/>
              <a:t>שיקולי קיזוז הפסדים</a:t>
            </a:r>
            <a:r>
              <a:rPr lang="en-US" altLang="he-IL" sz="2400" b="1" dirty="0"/>
              <a:t>;</a:t>
            </a:r>
            <a:endParaRPr lang="he-IL" altLang="he-IL" sz="2400" b="1" dirty="0"/>
          </a:p>
          <a:p>
            <a:pPr marL="342900" indent="-342900" algn="just">
              <a:buFont typeface="Arial" panose="020B0604020202020204" pitchFamily="34" charset="0"/>
              <a:buChar char="•"/>
            </a:pPr>
            <a:r>
              <a:rPr lang="he-IL" altLang="he-IL" sz="2400" b="1" dirty="0"/>
              <a:t>מלכודת הביטוח הלאומי (עניין רפא"ל </a:t>
            </a:r>
            <a:r>
              <a:rPr lang="he-IL" altLang="he-IL" sz="2400" b="1" dirty="0" err="1"/>
              <a:t>נחושתן</a:t>
            </a:r>
            <a:r>
              <a:rPr lang="he-IL" altLang="he-IL" sz="2400" b="1" dirty="0"/>
              <a:t>) (</a:t>
            </a:r>
            <a:r>
              <a:rPr lang="he-IL" altLang="he-IL" sz="2400" b="1" dirty="0" err="1"/>
              <a:t>ב"ל</a:t>
            </a:r>
            <a:r>
              <a:rPr lang="he-IL" altLang="he-IL" sz="2400" b="1" dirty="0"/>
              <a:t> 64018-11-16) - </a:t>
            </a:r>
            <a:r>
              <a:rPr lang="he-IL" sz="2400" b="0" i="0" dirty="0">
                <a:solidFill>
                  <a:srgbClr val="212022"/>
                </a:solidFill>
                <a:effectLst/>
                <a:latin typeface="Arial" panose="020B0604020202020204" pitchFamily="34" charset="0"/>
              </a:rPr>
              <a:t>החל משנת 2018 יחויבו בעלי המניות בחברה משפחתית בדמי ביטוח לאומי כל אחד בהתאם לזכאותו לרווחי החברה.</a:t>
            </a:r>
            <a:r>
              <a:rPr lang="he-IL" altLang="he-IL" sz="2400" b="1" dirty="0"/>
              <a:t> סעיף 373א לחוק הביטוח הלאומי - </a:t>
            </a:r>
            <a:r>
              <a:rPr lang="he-IL" sz="2400" dirty="0"/>
              <a:t>"הפיקה חברה מהחברות המנויות בסעיפים 64 עד 64א1 לפקודת מס הכנסה, לפי העניין, הכנסה חייבת כהגדרתה בסעיף 1 לפקודת מס הכנסה, בשנת מס פלונית, </a:t>
            </a:r>
            <a:r>
              <a:rPr lang="he-IL" sz="2400" b="1" dirty="0"/>
              <a:t>יראו את ההכנסה האמורה כאילו חולקה בסוף אותה שנת מס לחברי החברה או לבעלי המניות בה, לפי העניין, והכל בהתאם לזכאותם היחסית ברווחי החברה במועד האמור</a:t>
            </a:r>
            <a:r>
              <a:rPr lang="he-IL" sz="2400" dirty="0"/>
              <a:t>". </a:t>
            </a:r>
            <a:endParaRPr lang="he-IL" altLang="he-IL" sz="2400" b="1" dirty="0"/>
          </a:p>
          <a:p>
            <a:pPr marL="342900" indent="-342900" algn="just">
              <a:buFont typeface="Arial" panose="020B0604020202020204" pitchFamily="34" charset="0"/>
              <a:buChar char="•"/>
            </a:pPr>
            <a:endParaRPr lang="he-IL" altLang="he-IL" sz="2400" b="1" dirty="0"/>
          </a:p>
        </p:txBody>
      </p:sp>
    </p:spTree>
    <p:extLst>
      <p:ext uri="{BB962C8B-B14F-4D97-AF65-F5344CB8AC3E}">
        <p14:creationId xmlns:p14="http://schemas.microsoft.com/office/powerpoint/2010/main" val="216532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68707" y="-646500"/>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שיעורי מס</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1968707" y="1043456"/>
            <a:ext cx="10326880" cy="1569660"/>
          </a:xfrm>
          <a:prstGeom prst="rect">
            <a:avLst/>
          </a:prstGeom>
          <a:noFill/>
        </p:spPr>
        <p:txBody>
          <a:bodyPr wrap="square">
            <a:spAutoFit/>
          </a:bodyPr>
          <a:lstStyle/>
          <a:p>
            <a:pPr lvl="0"/>
            <a:endParaRPr lang="he-IL" sz="2400" b="1" dirty="0">
              <a:ea typeface="Calibri" panose="020F0502020204030204" pitchFamily="34" charset="0"/>
            </a:endParaRPr>
          </a:p>
          <a:p>
            <a:pPr lvl="0"/>
            <a:r>
              <a:rPr lang="he-IL" sz="2400" b="1" dirty="0"/>
              <a:t>    מדרגות מס ליחידים (2022) – סעיף 121(ב) לפקודה – "הכנסה מיגיעה אישית". </a:t>
            </a: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graphicFrame>
        <p:nvGraphicFramePr>
          <p:cNvPr id="3" name="Table 3">
            <a:extLst>
              <a:ext uri="{FF2B5EF4-FFF2-40B4-BE49-F238E27FC236}">
                <a16:creationId xmlns:a16="http://schemas.microsoft.com/office/drawing/2014/main" id="{5BA3032D-BD01-4418-A55C-38CEC3D5AB27}"/>
              </a:ext>
            </a:extLst>
          </p:cNvPr>
          <p:cNvGraphicFramePr>
            <a:graphicFrameLocks noGrp="1"/>
          </p:cNvGraphicFramePr>
          <p:nvPr>
            <p:extLst>
              <p:ext uri="{D42A27DB-BD31-4B8C-83A1-F6EECF244321}">
                <p14:modId xmlns:p14="http://schemas.microsoft.com/office/powerpoint/2010/main" val="759849539"/>
              </p:ext>
            </p:extLst>
          </p:nvPr>
        </p:nvGraphicFramePr>
        <p:xfrm>
          <a:off x="1734882" y="1927490"/>
          <a:ext cx="10190931" cy="3059872"/>
        </p:xfrm>
        <a:graphic>
          <a:graphicData uri="http://schemas.openxmlformats.org/drawingml/2006/table">
            <a:tbl>
              <a:tblPr rtl="1" firstRow="1" bandRow="1">
                <a:tableStyleId>{5C22544A-7EE6-4342-B048-85BDC9FD1C3A}</a:tableStyleId>
              </a:tblPr>
              <a:tblGrid>
                <a:gridCol w="2032000">
                  <a:extLst>
                    <a:ext uri="{9D8B030D-6E8A-4147-A177-3AD203B41FA5}">
                      <a16:colId xmlns:a16="http://schemas.microsoft.com/office/drawing/2014/main" val="980148792"/>
                    </a:ext>
                  </a:extLst>
                </a:gridCol>
                <a:gridCol w="3319218">
                  <a:extLst>
                    <a:ext uri="{9D8B030D-6E8A-4147-A177-3AD203B41FA5}">
                      <a16:colId xmlns:a16="http://schemas.microsoft.com/office/drawing/2014/main" val="2821571854"/>
                    </a:ext>
                  </a:extLst>
                </a:gridCol>
                <a:gridCol w="1601175">
                  <a:extLst>
                    <a:ext uri="{9D8B030D-6E8A-4147-A177-3AD203B41FA5}">
                      <a16:colId xmlns:a16="http://schemas.microsoft.com/office/drawing/2014/main" val="3345901712"/>
                    </a:ext>
                  </a:extLst>
                </a:gridCol>
                <a:gridCol w="3238538">
                  <a:extLst>
                    <a:ext uri="{9D8B030D-6E8A-4147-A177-3AD203B41FA5}">
                      <a16:colId xmlns:a16="http://schemas.microsoft.com/office/drawing/2014/main" val="3616173813"/>
                    </a:ext>
                  </a:extLst>
                </a:gridCol>
              </a:tblGrid>
              <a:tr h="383140">
                <a:tc>
                  <a:txBody>
                    <a:bodyPr/>
                    <a:lstStyle/>
                    <a:p>
                      <a:pPr rtl="1"/>
                      <a:r>
                        <a:rPr lang="he-IL" dirty="0"/>
                        <a:t>שיעור המס</a:t>
                      </a:r>
                    </a:p>
                  </a:txBody>
                  <a:tcPr/>
                </a:tc>
                <a:tc>
                  <a:txBody>
                    <a:bodyPr/>
                    <a:lstStyle/>
                    <a:p>
                      <a:pPr rtl="1"/>
                      <a:r>
                        <a:rPr lang="he-IL" dirty="0"/>
                        <a:t>הכנסה חודשית (יגיעה אישית)</a:t>
                      </a:r>
                    </a:p>
                  </a:txBody>
                  <a:tcPr/>
                </a:tc>
                <a:tc>
                  <a:txBody>
                    <a:bodyPr/>
                    <a:lstStyle/>
                    <a:p>
                      <a:pPr rtl="1"/>
                      <a:r>
                        <a:rPr lang="he-IL" dirty="0"/>
                        <a:t>שיעור המס</a:t>
                      </a:r>
                    </a:p>
                  </a:txBody>
                  <a:tcPr/>
                </a:tc>
                <a:tc>
                  <a:txBody>
                    <a:bodyPr/>
                    <a:lstStyle/>
                    <a:p>
                      <a:pPr rtl="1"/>
                      <a:r>
                        <a:rPr lang="he-IL" dirty="0"/>
                        <a:t>הכנסה שנתית (יגיעה אישית)</a:t>
                      </a:r>
                    </a:p>
                  </a:txBody>
                  <a:tcPr/>
                </a:tc>
                <a:extLst>
                  <a:ext uri="{0D108BD9-81ED-4DB2-BD59-A6C34878D82A}">
                    <a16:rowId xmlns:a16="http://schemas.microsoft.com/office/drawing/2014/main" val="1452148882"/>
                  </a:ext>
                </a:extLst>
              </a:tr>
              <a:tr h="383140">
                <a:tc>
                  <a:txBody>
                    <a:bodyPr/>
                    <a:lstStyle/>
                    <a:p>
                      <a:pPr rtl="1"/>
                      <a:r>
                        <a:rPr lang="he-IL" dirty="0"/>
                        <a:t>10%</a:t>
                      </a:r>
                    </a:p>
                  </a:txBody>
                  <a:tcPr/>
                </a:tc>
                <a:tc>
                  <a:txBody>
                    <a:bodyPr/>
                    <a:lstStyle/>
                    <a:p>
                      <a:pPr rtl="1"/>
                      <a:r>
                        <a:rPr lang="he-IL" dirty="0"/>
                        <a:t>עד 6,450 ₪</a:t>
                      </a:r>
                    </a:p>
                  </a:txBody>
                  <a:tcPr/>
                </a:tc>
                <a:tc>
                  <a:txBody>
                    <a:bodyPr/>
                    <a:lstStyle/>
                    <a:p>
                      <a:pPr rtl="1"/>
                      <a:r>
                        <a:rPr lang="he-IL" dirty="0"/>
                        <a:t>10%</a:t>
                      </a:r>
                    </a:p>
                  </a:txBody>
                  <a:tcPr/>
                </a:tc>
                <a:tc>
                  <a:txBody>
                    <a:bodyPr/>
                    <a:lstStyle/>
                    <a:p>
                      <a:pPr rtl="1"/>
                      <a:r>
                        <a:rPr lang="he-IL" dirty="0"/>
                        <a:t>עד 77,400 ₪</a:t>
                      </a:r>
                    </a:p>
                  </a:txBody>
                  <a:tcPr/>
                </a:tc>
                <a:extLst>
                  <a:ext uri="{0D108BD9-81ED-4DB2-BD59-A6C34878D82A}">
                    <a16:rowId xmlns:a16="http://schemas.microsoft.com/office/drawing/2014/main" val="650936937"/>
                  </a:ext>
                </a:extLst>
              </a:tr>
              <a:tr h="383140">
                <a:tc>
                  <a:txBody>
                    <a:bodyPr/>
                    <a:lstStyle/>
                    <a:p>
                      <a:pPr rtl="1"/>
                      <a:r>
                        <a:rPr lang="he-IL" dirty="0"/>
                        <a:t>14%</a:t>
                      </a:r>
                    </a:p>
                  </a:txBody>
                  <a:tcPr/>
                </a:tc>
                <a:tc>
                  <a:txBody>
                    <a:bodyPr/>
                    <a:lstStyle/>
                    <a:p>
                      <a:pPr rtl="1"/>
                      <a:r>
                        <a:rPr lang="he-IL" sz="1800" b="0" i="0" kern="1200" dirty="0">
                          <a:solidFill>
                            <a:schemeClr val="dk1"/>
                          </a:solidFill>
                          <a:effectLst/>
                          <a:latin typeface="+mn-lt"/>
                          <a:ea typeface="+mn-ea"/>
                          <a:cs typeface="+mn-cs"/>
                        </a:rPr>
                        <a:t>6,451- 9,240 ₪</a:t>
                      </a:r>
                      <a:endParaRPr lang="he-IL" dirty="0"/>
                    </a:p>
                  </a:txBody>
                  <a:tcPr/>
                </a:tc>
                <a:tc>
                  <a:txBody>
                    <a:bodyPr/>
                    <a:lstStyle/>
                    <a:p>
                      <a:pPr rtl="1"/>
                      <a:r>
                        <a:rPr lang="he-IL" dirty="0"/>
                        <a:t>14%</a:t>
                      </a:r>
                    </a:p>
                  </a:txBody>
                  <a:tcPr/>
                </a:tc>
                <a:tc>
                  <a:txBody>
                    <a:bodyPr/>
                    <a:lstStyle/>
                    <a:p>
                      <a:pPr rtl="1"/>
                      <a:r>
                        <a:rPr lang="he-IL" sz="1800" b="0" i="0" kern="1200" dirty="0">
                          <a:solidFill>
                            <a:schemeClr val="dk1"/>
                          </a:solidFill>
                          <a:effectLst/>
                          <a:latin typeface="+mn-lt"/>
                          <a:ea typeface="+mn-ea"/>
                          <a:cs typeface="+mn-cs"/>
                        </a:rPr>
                        <a:t>77,401- 110,880 </a:t>
                      </a:r>
                      <a:r>
                        <a:rPr lang="he-IL" dirty="0"/>
                        <a:t>₪</a:t>
                      </a:r>
                    </a:p>
                  </a:txBody>
                  <a:tcPr/>
                </a:tc>
                <a:extLst>
                  <a:ext uri="{0D108BD9-81ED-4DB2-BD59-A6C34878D82A}">
                    <a16:rowId xmlns:a16="http://schemas.microsoft.com/office/drawing/2014/main" val="1786747805"/>
                  </a:ext>
                </a:extLst>
              </a:tr>
              <a:tr h="377892">
                <a:tc>
                  <a:txBody>
                    <a:bodyPr/>
                    <a:lstStyle/>
                    <a:p>
                      <a:pPr rtl="1"/>
                      <a:r>
                        <a:rPr lang="he-IL" dirty="0"/>
                        <a:t>20%</a:t>
                      </a:r>
                    </a:p>
                  </a:txBody>
                  <a:tcPr/>
                </a:tc>
                <a:tc>
                  <a:txBody>
                    <a:bodyPr/>
                    <a:lstStyle/>
                    <a:p>
                      <a:pPr rtl="1"/>
                      <a:r>
                        <a:rPr lang="he-IL" sz="1800" b="0" i="0" kern="1200" dirty="0">
                          <a:solidFill>
                            <a:schemeClr val="dk1"/>
                          </a:solidFill>
                          <a:effectLst/>
                          <a:latin typeface="+mn-lt"/>
                          <a:ea typeface="+mn-ea"/>
                          <a:cs typeface="+mn-cs"/>
                        </a:rPr>
                        <a:t>9,241- 14,840 ₪</a:t>
                      </a:r>
                      <a:endParaRPr lang="he-IL" dirty="0"/>
                    </a:p>
                  </a:txBody>
                  <a:tcPr/>
                </a:tc>
                <a:tc>
                  <a:txBody>
                    <a:bodyPr/>
                    <a:lstStyle/>
                    <a:p>
                      <a:pPr rtl="1"/>
                      <a:r>
                        <a:rPr lang="he-IL" dirty="0"/>
                        <a:t>20%</a:t>
                      </a:r>
                    </a:p>
                  </a:txBody>
                  <a:tcPr/>
                </a:tc>
                <a:tc>
                  <a:txBody>
                    <a:bodyPr/>
                    <a:lstStyle/>
                    <a:p>
                      <a:pPr rtl="1"/>
                      <a:r>
                        <a:rPr lang="he-IL" sz="1800" b="0" i="0" kern="1200" dirty="0">
                          <a:solidFill>
                            <a:schemeClr val="dk1"/>
                          </a:solidFill>
                          <a:effectLst/>
                          <a:latin typeface="+mn-lt"/>
                          <a:ea typeface="+mn-ea"/>
                          <a:cs typeface="+mn-cs"/>
                        </a:rPr>
                        <a:t>110,881- 178,080 </a:t>
                      </a:r>
                      <a:r>
                        <a:rPr lang="he-IL" dirty="0"/>
                        <a:t>₪</a:t>
                      </a:r>
                    </a:p>
                  </a:txBody>
                  <a:tcPr/>
                </a:tc>
                <a:extLst>
                  <a:ext uri="{0D108BD9-81ED-4DB2-BD59-A6C34878D82A}">
                    <a16:rowId xmlns:a16="http://schemas.microsoft.com/office/drawing/2014/main" val="504912398"/>
                  </a:ext>
                </a:extLst>
              </a:tr>
              <a:tr h="383140">
                <a:tc>
                  <a:txBody>
                    <a:bodyPr/>
                    <a:lstStyle/>
                    <a:p>
                      <a:pPr rtl="1"/>
                      <a:r>
                        <a:rPr lang="he-IL" dirty="0"/>
                        <a:t>31%</a:t>
                      </a:r>
                    </a:p>
                  </a:txBody>
                  <a:tcPr/>
                </a:tc>
                <a:tc>
                  <a:txBody>
                    <a:bodyPr/>
                    <a:lstStyle/>
                    <a:p>
                      <a:pPr rtl="1"/>
                      <a:r>
                        <a:rPr lang="he-IL" sz="1800" b="0" i="0" kern="1200" dirty="0">
                          <a:solidFill>
                            <a:schemeClr val="dk1"/>
                          </a:solidFill>
                          <a:effectLst/>
                          <a:latin typeface="+mn-lt"/>
                          <a:ea typeface="+mn-ea"/>
                          <a:cs typeface="+mn-cs"/>
                        </a:rPr>
                        <a:t>14,841- 20,620 ₪</a:t>
                      </a:r>
                      <a:endParaRPr lang="he-IL" dirty="0"/>
                    </a:p>
                  </a:txBody>
                  <a:tcPr/>
                </a:tc>
                <a:tc>
                  <a:txBody>
                    <a:bodyPr/>
                    <a:lstStyle/>
                    <a:p>
                      <a:pPr rtl="1"/>
                      <a:r>
                        <a:rPr lang="he-IL" dirty="0"/>
                        <a:t>31%</a:t>
                      </a:r>
                    </a:p>
                  </a:txBody>
                  <a:tcPr/>
                </a:tc>
                <a:tc>
                  <a:txBody>
                    <a:bodyPr/>
                    <a:lstStyle/>
                    <a:p>
                      <a:pPr rtl="1"/>
                      <a:r>
                        <a:rPr lang="he-IL" sz="1800" b="0" i="0" kern="1200" dirty="0">
                          <a:solidFill>
                            <a:schemeClr val="dk1"/>
                          </a:solidFill>
                          <a:effectLst/>
                          <a:latin typeface="+mn-lt"/>
                          <a:ea typeface="+mn-ea"/>
                          <a:cs typeface="+mn-cs"/>
                        </a:rPr>
                        <a:t>178,081- 247,440 </a:t>
                      </a:r>
                      <a:r>
                        <a:rPr lang="he-IL" dirty="0"/>
                        <a:t>₪</a:t>
                      </a:r>
                    </a:p>
                  </a:txBody>
                  <a:tcPr/>
                </a:tc>
                <a:extLst>
                  <a:ext uri="{0D108BD9-81ED-4DB2-BD59-A6C34878D82A}">
                    <a16:rowId xmlns:a16="http://schemas.microsoft.com/office/drawing/2014/main" val="1034756415"/>
                  </a:ext>
                </a:extLst>
              </a:tr>
              <a:tr h="383140">
                <a:tc>
                  <a:txBody>
                    <a:bodyPr/>
                    <a:lstStyle/>
                    <a:p>
                      <a:pPr rtl="1"/>
                      <a:r>
                        <a:rPr lang="he-IL" dirty="0"/>
                        <a:t>35%</a:t>
                      </a:r>
                    </a:p>
                  </a:txBody>
                  <a:tcPr/>
                </a:tc>
                <a:tc>
                  <a:txBody>
                    <a:bodyPr/>
                    <a:lstStyle/>
                    <a:p>
                      <a:pPr rtl="1"/>
                      <a:r>
                        <a:rPr lang="he-IL" sz="1800" b="0" i="0" kern="1200" dirty="0">
                          <a:solidFill>
                            <a:schemeClr val="dk1"/>
                          </a:solidFill>
                          <a:effectLst/>
                          <a:latin typeface="+mn-lt"/>
                          <a:ea typeface="+mn-ea"/>
                          <a:cs typeface="+mn-cs"/>
                        </a:rPr>
                        <a:t>20,621- 42,910 ₪</a:t>
                      </a:r>
                      <a:endParaRPr lang="he-IL" dirty="0"/>
                    </a:p>
                  </a:txBody>
                  <a:tcPr>
                    <a:lnB w="12700" cmpd="sng">
                      <a:noFill/>
                    </a:lnB>
                  </a:tcPr>
                </a:tc>
                <a:tc>
                  <a:txBody>
                    <a:bodyPr/>
                    <a:lstStyle/>
                    <a:p>
                      <a:pPr rtl="1"/>
                      <a:r>
                        <a:rPr lang="he-IL" dirty="0"/>
                        <a:t>35%</a:t>
                      </a:r>
                    </a:p>
                  </a:txBody>
                  <a:tcPr/>
                </a:tc>
                <a:tc>
                  <a:txBody>
                    <a:bodyPr/>
                    <a:lstStyle/>
                    <a:p>
                      <a:pPr rtl="1"/>
                      <a:r>
                        <a:rPr lang="he-IL" sz="1800" b="0" i="0" kern="1200" dirty="0">
                          <a:solidFill>
                            <a:schemeClr val="dk1"/>
                          </a:solidFill>
                          <a:effectLst/>
                          <a:latin typeface="+mn-lt"/>
                          <a:ea typeface="+mn-ea"/>
                          <a:cs typeface="+mn-cs"/>
                        </a:rPr>
                        <a:t>247,441- 514,920 </a:t>
                      </a:r>
                      <a:r>
                        <a:rPr lang="he-IL" dirty="0"/>
                        <a:t>₪</a:t>
                      </a:r>
                    </a:p>
                  </a:txBody>
                  <a:tcPr/>
                </a:tc>
                <a:extLst>
                  <a:ext uri="{0D108BD9-81ED-4DB2-BD59-A6C34878D82A}">
                    <a16:rowId xmlns:a16="http://schemas.microsoft.com/office/drawing/2014/main" val="2356919630"/>
                  </a:ext>
                </a:extLst>
              </a:tr>
              <a:tr h="383140">
                <a:tc>
                  <a:txBody>
                    <a:bodyPr/>
                    <a:lstStyle/>
                    <a:p>
                      <a:pPr rtl="1"/>
                      <a:r>
                        <a:rPr lang="he-IL" dirty="0"/>
                        <a:t>47%</a:t>
                      </a:r>
                    </a:p>
                  </a:txBody>
                  <a:tcPr>
                    <a:lnR w="12700" cmpd="sng">
                      <a:noFill/>
                    </a:lnR>
                  </a:tcPr>
                </a:tc>
                <a:tc>
                  <a:txBody>
                    <a:bodyPr/>
                    <a:lstStyle/>
                    <a:p>
                      <a:pPr rtl="1"/>
                      <a:r>
                        <a:rPr lang="he-IL" sz="1800" b="0" i="0" kern="1200" dirty="0">
                          <a:solidFill>
                            <a:schemeClr val="dk1"/>
                          </a:solidFill>
                          <a:effectLst/>
                          <a:latin typeface="+mn-lt"/>
                          <a:ea typeface="+mn-ea"/>
                          <a:cs typeface="+mn-cs"/>
                        </a:rPr>
                        <a:t>42,911- 55,270 ₪</a:t>
                      </a:r>
                      <a:endParaRPr lang="he-IL"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1"/>
                      <a:r>
                        <a:rPr lang="he-IL" dirty="0"/>
                        <a:t>47%</a:t>
                      </a:r>
                    </a:p>
                  </a:txBody>
                  <a:tcPr>
                    <a:lnL w="12700" cmpd="sng">
                      <a:noFill/>
                    </a:lnL>
                  </a:tcPr>
                </a:tc>
                <a:tc>
                  <a:txBody>
                    <a:bodyPr/>
                    <a:lstStyle/>
                    <a:p>
                      <a:pPr rtl="1"/>
                      <a:r>
                        <a:rPr lang="he-IL" sz="1800" b="0" i="0" kern="1200" dirty="0">
                          <a:solidFill>
                            <a:schemeClr val="dk1"/>
                          </a:solidFill>
                          <a:effectLst/>
                          <a:latin typeface="+mn-lt"/>
                          <a:ea typeface="+mn-ea"/>
                          <a:cs typeface="+mn-cs"/>
                        </a:rPr>
                        <a:t>514,921- 663,240 </a:t>
                      </a:r>
                      <a:r>
                        <a:rPr lang="he-IL" dirty="0"/>
                        <a:t>₪</a:t>
                      </a:r>
                    </a:p>
                  </a:txBody>
                  <a:tcPr/>
                </a:tc>
                <a:extLst>
                  <a:ext uri="{0D108BD9-81ED-4DB2-BD59-A6C34878D82A}">
                    <a16:rowId xmlns:a16="http://schemas.microsoft.com/office/drawing/2014/main" val="2603519444"/>
                  </a:ext>
                </a:extLst>
              </a:tr>
              <a:tr h="383140">
                <a:tc>
                  <a:txBody>
                    <a:bodyPr/>
                    <a:lstStyle/>
                    <a:p>
                      <a:pPr rtl="1"/>
                      <a:r>
                        <a:rPr lang="he-IL" dirty="0"/>
                        <a:t>50% (מס יסף)</a:t>
                      </a:r>
                    </a:p>
                  </a:txBody>
                  <a:tcPr>
                    <a:lnR w="12700" cmpd="sng">
                      <a:noFill/>
                    </a:lnR>
                  </a:tcPr>
                </a:tc>
                <a:tc>
                  <a:txBody>
                    <a:bodyPr/>
                    <a:lstStyle/>
                    <a:p>
                      <a:pPr rtl="1"/>
                      <a:r>
                        <a:rPr lang="he-IL" sz="1800" b="0" i="0" kern="1200" dirty="0">
                          <a:solidFill>
                            <a:schemeClr val="dk1"/>
                          </a:solidFill>
                          <a:effectLst/>
                          <a:latin typeface="+mn-lt"/>
                          <a:ea typeface="+mn-ea"/>
                          <a:cs typeface="+mn-cs"/>
                        </a:rPr>
                        <a:t>55,271 ₪ ומעלה</a:t>
                      </a:r>
                      <a:endParaRPr lang="he-IL"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rtl="1"/>
                      <a:r>
                        <a:rPr lang="he-IL" dirty="0"/>
                        <a:t>50%</a:t>
                      </a:r>
                    </a:p>
                  </a:txBody>
                  <a:tcPr>
                    <a:lnL w="12700" cmpd="sng">
                      <a:noFill/>
                    </a:lnL>
                  </a:tcPr>
                </a:tc>
                <a:tc>
                  <a:txBody>
                    <a:bodyPr/>
                    <a:lstStyle/>
                    <a:p>
                      <a:r>
                        <a:rPr lang="he-IL" sz="1800" b="0" i="0" kern="1200" dirty="0">
                          <a:solidFill>
                            <a:schemeClr val="dk1"/>
                          </a:solidFill>
                          <a:effectLst/>
                          <a:latin typeface="+mn-lt"/>
                          <a:ea typeface="+mn-ea"/>
                          <a:cs typeface="+mn-cs"/>
                        </a:rPr>
                        <a:t>663,241 ₪ ומעלה</a:t>
                      </a:r>
                      <a:endParaRPr lang="he-IL" dirty="0">
                        <a:effectLst/>
                      </a:endParaRPr>
                    </a:p>
                  </a:txBody>
                  <a:tcPr/>
                </a:tc>
                <a:extLst>
                  <a:ext uri="{0D108BD9-81ED-4DB2-BD59-A6C34878D82A}">
                    <a16:rowId xmlns:a16="http://schemas.microsoft.com/office/drawing/2014/main" val="2629685595"/>
                  </a:ext>
                </a:extLst>
              </a:tr>
            </a:tbl>
          </a:graphicData>
        </a:graphic>
      </p:graphicFrame>
    </p:spTree>
    <p:extLst>
      <p:ext uri="{BB962C8B-B14F-4D97-AF65-F5344CB8AC3E}">
        <p14:creationId xmlns:p14="http://schemas.microsoft.com/office/powerpoint/2010/main" val="3854357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1107863" y="2646378"/>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חברת בית</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39256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19909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חברת בית (סעיף 64 לפקודה לאחר תיקון 245)</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86F2A1C2-A2B3-4490-9E1B-7B953C478EBB}"/>
              </a:ext>
            </a:extLst>
          </p:cNvPr>
          <p:cNvSpPr txBox="1"/>
          <p:nvPr/>
        </p:nvSpPr>
        <p:spPr>
          <a:xfrm>
            <a:off x="0" y="1356042"/>
            <a:ext cx="12192000" cy="2462213"/>
          </a:xfrm>
          <a:prstGeom prst="rect">
            <a:avLst/>
          </a:prstGeom>
          <a:noFill/>
        </p:spPr>
        <p:txBody>
          <a:bodyPr wrap="square" rtlCol="0">
            <a:spAutoFit/>
          </a:bodyPr>
          <a:lstStyle/>
          <a:p>
            <a:pPr algn="just">
              <a:spcBef>
                <a:spcPts val="360"/>
              </a:spcBef>
              <a:spcAft>
                <a:spcPts val="0"/>
              </a:spcAft>
            </a:pPr>
            <a:r>
              <a:rPr lang="he-IL" sz="2400" dirty="0"/>
              <a:t>חברת בית היא חברת מעטים כמשמעותה בסעיף 76, שמתקיימים בה כל אלה:</a:t>
            </a:r>
          </a:p>
          <a:p>
            <a:pPr algn="just">
              <a:spcBef>
                <a:spcPts val="360"/>
              </a:spcBef>
              <a:spcAft>
                <a:spcPts val="0"/>
              </a:spcAft>
            </a:pPr>
            <a:r>
              <a:rPr lang="he-IL" sz="2400" dirty="0"/>
              <a:t>(1)  מספר בעלי המניות בה </a:t>
            </a:r>
            <a:r>
              <a:rPr lang="he-IL" sz="2400" b="1" dirty="0"/>
              <a:t>אינו עולה על 20</a:t>
            </a:r>
            <a:r>
              <a:rPr lang="he-IL" sz="2400" dirty="0"/>
              <a:t>; לעניין זה –</a:t>
            </a:r>
          </a:p>
          <a:p>
            <a:pPr algn="just">
              <a:spcBef>
                <a:spcPts val="360"/>
              </a:spcBef>
              <a:spcAft>
                <a:spcPts val="0"/>
              </a:spcAft>
            </a:pPr>
            <a:r>
              <a:rPr lang="he-IL" sz="2400" dirty="0"/>
              <a:t>(א) היה תאגיד שקוף בעל מניות בחברה, יראו כל אחד מבעלי הזכויות בתאגיד השקוף כבעל מניות בחברה;</a:t>
            </a:r>
          </a:p>
          <a:p>
            <a:pPr algn="just">
              <a:spcBef>
                <a:spcPts val="360"/>
              </a:spcBef>
              <a:spcAft>
                <a:spcPts val="0"/>
              </a:spcAft>
            </a:pPr>
            <a:r>
              <a:rPr lang="he-IL" altLang="he-IL" sz="2400" dirty="0"/>
              <a:t>(2)  אין בין בעלי המניות בחברה תאגיד שקוף שיש באפשרותו לבחור בכל שנת מס את אופן המיסוי שלו,</a:t>
            </a:r>
          </a:p>
          <a:p>
            <a:endParaRPr lang="en-IL" sz="2400" dirty="0"/>
          </a:p>
        </p:txBody>
      </p:sp>
    </p:spTree>
    <p:extLst>
      <p:ext uri="{BB962C8B-B14F-4D97-AF65-F5344CB8AC3E}">
        <p14:creationId xmlns:p14="http://schemas.microsoft.com/office/powerpoint/2010/main" val="1906452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19909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חברת בית (סעיף 64 לפקודה לאחר תיקון 245)</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86F2A1C2-A2B3-4490-9E1B-7B953C478EBB}"/>
              </a:ext>
            </a:extLst>
          </p:cNvPr>
          <p:cNvSpPr txBox="1"/>
          <p:nvPr/>
        </p:nvSpPr>
        <p:spPr>
          <a:xfrm>
            <a:off x="0" y="1356042"/>
            <a:ext cx="12192000" cy="5150128"/>
          </a:xfrm>
          <a:prstGeom prst="rect">
            <a:avLst/>
          </a:prstGeom>
          <a:noFill/>
        </p:spPr>
        <p:txBody>
          <a:bodyPr wrap="square" rtlCol="0">
            <a:spAutoFit/>
          </a:bodyPr>
          <a:lstStyle/>
          <a:p>
            <a:pPr algn="just">
              <a:spcBef>
                <a:spcPts val="360"/>
              </a:spcBef>
              <a:spcAft>
                <a:spcPts val="0"/>
              </a:spcAft>
            </a:pPr>
            <a:r>
              <a:rPr lang="he-IL" sz="2400" dirty="0"/>
              <a:t> (3) כל נכסיה החל </a:t>
            </a:r>
            <a:r>
              <a:rPr lang="he-IL" sz="2400" u="sng" dirty="0"/>
              <a:t>מהיום שבו חלפו שישה חודשים </a:t>
            </a:r>
            <a:r>
              <a:rPr lang="he-IL" sz="2400" dirty="0"/>
              <a:t>מיום התאגדותה הם אחד או יותר מאלה:</a:t>
            </a:r>
          </a:p>
          <a:p>
            <a:pPr algn="just">
              <a:spcBef>
                <a:spcPts val="360"/>
              </a:spcBef>
              <a:spcAft>
                <a:spcPts val="0"/>
              </a:spcAft>
            </a:pPr>
            <a:r>
              <a:rPr lang="he-IL" sz="2400" dirty="0"/>
              <a:t>(א)   </a:t>
            </a:r>
            <a:r>
              <a:rPr lang="he-IL" sz="2400" u="sng" dirty="0"/>
              <a:t>בניין או קרקע שהושלמה בניית בניין עליה בתוך חמש שנים ממועד תחילת החזקת החברה בקרקע</a:t>
            </a:r>
            <a:r>
              <a:rPr lang="he-IL" sz="2400" dirty="0"/>
              <a:t>; המנהל רשאי להאריך את התקופה הנדרשת להשלמת הבנייה כאמור בשנתיים, מטעמים מיוחדים שיירשמו; לעניין זה, "השלמת בנייה" – השלמת בניית מבנים ששטחם הכולל 70% לפחות מהשטח הניתן לבנייה לפי התכנית החלה עליהם;</a:t>
            </a:r>
          </a:p>
          <a:p>
            <a:pPr algn="just">
              <a:spcBef>
                <a:spcPts val="360"/>
              </a:spcBef>
              <a:spcAft>
                <a:spcPts val="0"/>
              </a:spcAft>
            </a:pPr>
            <a:r>
              <a:rPr lang="he-IL" sz="2400" dirty="0"/>
              <a:t>(ב)   </a:t>
            </a:r>
            <a:r>
              <a:rPr lang="he-IL" sz="2400" u="sng" dirty="0"/>
              <a:t>מזומנים המשמשים אותה לרכישת נכסים כאמור בפסקת משנה (א), </a:t>
            </a:r>
            <a:r>
              <a:rPr lang="he-IL" sz="2400" dirty="0"/>
              <a:t>ובלבד שתחזיק במזומנים לכל היותר 12 חודשים מתום שנת המס שבה הושקעו בחברה, או מזומנים בשל רווחים שלו חולקו היו חלות עליהם הוראות סעיף קטן (ג)(1);</a:t>
            </a:r>
          </a:p>
          <a:p>
            <a:pPr algn="just">
              <a:spcBef>
                <a:spcPts val="360"/>
              </a:spcBef>
              <a:spcAft>
                <a:spcPts val="0"/>
              </a:spcAft>
            </a:pPr>
            <a:r>
              <a:rPr lang="he-IL" sz="2400" dirty="0"/>
              <a:t>(ג)    </a:t>
            </a:r>
            <a:r>
              <a:rPr lang="he-IL" sz="2400" u="sng" dirty="0"/>
              <a:t>מניות בחברה שמתקיימים בה כל שאר התנאים בסעיף קטן זה</a:t>
            </a:r>
            <a:r>
              <a:rPr lang="he-IL" sz="2400" dirty="0"/>
              <a:t>;</a:t>
            </a:r>
          </a:p>
          <a:p>
            <a:pPr algn="just">
              <a:spcBef>
                <a:spcPts val="360"/>
              </a:spcBef>
              <a:spcAft>
                <a:spcPts val="0"/>
              </a:spcAft>
            </a:pPr>
            <a:r>
              <a:rPr lang="he-IL" sz="2400" dirty="0"/>
              <a:t>(ד)   מניות באיגוד מקרקעין, כהגדרתו בחוק מיסוי מקרקעין, שנרכשו מאדם אחר, ובלבד שהרכישה הביאה להחזקה של יותר מ- 50% מאמצעי השליטה, כהגדרתם בסעיף 88, באיגוד;</a:t>
            </a:r>
          </a:p>
          <a:p>
            <a:pPr algn="just">
              <a:spcBef>
                <a:spcPts val="360"/>
              </a:spcBef>
              <a:spcAft>
                <a:spcPts val="0"/>
              </a:spcAft>
            </a:pPr>
            <a:r>
              <a:rPr lang="he-IL" sz="2400" dirty="0"/>
              <a:t>(4)   החברה עוסקת </a:t>
            </a:r>
            <a:r>
              <a:rPr lang="he-IL" sz="2400" u="sng" dirty="0"/>
              <a:t>רק בהחזקה, במישרין או בעקיפין, של בניינים או קרקע </a:t>
            </a:r>
            <a:r>
              <a:rPr lang="he-IL" sz="2400" dirty="0"/>
              <a:t>כאמור בפסקה (3)(א);</a:t>
            </a:r>
          </a:p>
          <a:p>
            <a:endParaRPr lang="en-IL" sz="2400" dirty="0"/>
          </a:p>
        </p:txBody>
      </p:sp>
    </p:spTree>
    <p:extLst>
      <p:ext uri="{BB962C8B-B14F-4D97-AF65-F5344CB8AC3E}">
        <p14:creationId xmlns:p14="http://schemas.microsoft.com/office/powerpoint/2010/main" val="64765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25164" y="-19909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חברה בית (סעיף 64 לפקודה לאחר תיקון 245)</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3" name="TextBox 2">
            <a:extLst>
              <a:ext uri="{FF2B5EF4-FFF2-40B4-BE49-F238E27FC236}">
                <a16:creationId xmlns:a16="http://schemas.microsoft.com/office/drawing/2014/main" id="{86F2A1C2-A2B3-4490-9E1B-7B953C478EBB}"/>
              </a:ext>
            </a:extLst>
          </p:cNvPr>
          <p:cNvSpPr txBox="1"/>
          <p:nvPr/>
        </p:nvSpPr>
        <p:spPr>
          <a:xfrm>
            <a:off x="0" y="1356042"/>
            <a:ext cx="12192000" cy="4411464"/>
          </a:xfrm>
          <a:prstGeom prst="rect">
            <a:avLst/>
          </a:prstGeom>
          <a:noFill/>
        </p:spPr>
        <p:txBody>
          <a:bodyPr wrap="square" rtlCol="0">
            <a:spAutoFit/>
          </a:bodyPr>
          <a:lstStyle/>
          <a:p>
            <a:pPr algn="just">
              <a:spcBef>
                <a:spcPts val="360"/>
              </a:spcBef>
              <a:spcAft>
                <a:spcPts val="0"/>
              </a:spcAft>
            </a:pPr>
            <a:r>
              <a:rPr lang="he-IL" sz="2400" dirty="0"/>
              <a:t>(5)   לגבי חברה תושבת חוץ, היא תאגיד שקוף גם במדינה או במדינות שבהם היא תושבת;</a:t>
            </a:r>
          </a:p>
          <a:p>
            <a:pPr algn="just">
              <a:spcBef>
                <a:spcPts val="360"/>
              </a:spcBef>
              <a:spcAft>
                <a:spcPts val="0"/>
              </a:spcAft>
            </a:pPr>
            <a:r>
              <a:rPr lang="he-IL" sz="2400" dirty="0"/>
              <a:t>(6)   על החברה לא חל חוק לעידוד השקעות הון, ואולם פרק שביעי 1 לחוק האמור יכול שיחול עליה, לעניין הטבות מס הניתנות גם ליחיד;</a:t>
            </a:r>
          </a:p>
          <a:p>
            <a:pPr marL="457200" indent="-457200" algn="just">
              <a:spcBef>
                <a:spcPts val="360"/>
              </a:spcBef>
              <a:spcAft>
                <a:spcPts val="0"/>
              </a:spcAft>
              <a:buAutoNum type="arabicParenBoth" startAt="7"/>
            </a:pPr>
            <a:r>
              <a:rPr lang="he-IL" sz="2400" dirty="0"/>
              <a:t>החברה ביקשה להיחשב כחברת בית, בהודעה שחתמו עליה כל בעלי המניות ונמסרה לפקיד השומה בתוך </a:t>
            </a:r>
            <a:r>
              <a:rPr lang="he-IL" sz="2400" u="sng" dirty="0"/>
              <a:t>שלושה חודשים מיום התאגדותה</a:t>
            </a:r>
            <a:r>
              <a:rPr lang="he-IL" sz="2400" dirty="0"/>
              <a:t>.</a:t>
            </a:r>
          </a:p>
          <a:p>
            <a:pPr algn="just">
              <a:spcBef>
                <a:spcPts val="360"/>
              </a:spcBef>
              <a:spcAft>
                <a:spcPts val="0"/>
              </a:spcAft>
            </a:pPr>
            <a:r>
              <a:rPr lang="he-IL" altLang="he-IL" sz="2400" b="1" u="sng" dirty="0"/>
              <a:t>הכלל</a:t>
            </a:r>
            <a:r>
              <a:rPr lang="he-IL" altLang="he-IL" sz="2400" dirty="0"/>
              <a:t> - </a:t>
            </a:r>
          </a:p>
          <a:p>
            <a:pPr algn="just">
              <a:spcBef>
                <a:spcPts val="360"/>
              </a:spcBef>
              <a:spcAft>
                <a:spcPts val="0"/>
              </a:spcAft>
            </a:pPr>
            <a:r>
              <a:rPr lang="he-IL" altLang="he-IL" sz="2400" dirty="0"/>
              <a:t> (ג)   </a:t>
            </a:r>
            <a:r>
              <a:rPr lang="he-IL" altLang="he-IL" sz="2400" b="1" dirty="0"/>
              <a:t>הכנסתה החייבת והפסדיה של חברת בית ייחשבו, מיום התאגדותה, </a:t>
            </a:r>
            <a:r>
              <a:rPr lang="he-IL" altLang="he-IL" sz="2400" b="1" u="sng" dirty="0"/>
              <a:t>כהכנסתה החייבת והפסדיהם של בעלי מניותיה, בהתאם לחלקם בזכויות לרווחי חברת הבית</a:t>
            </a:r>
            <a:r>
              <a:rPr lang="he-IL" altLang="he-IL" sz="2400" b="1" dirty="0"/>
              <a:t>, ויחולו הוראות אלה:</a:t>
            </a:r>
          </a:p>
          <a:p>
            <a:pPr algn="just">
              <a:spcBef>
                <a:spcPts val="360"/>
              </a:spcBef>
              <a:spcAft>
                <a:spcPts val="0"/>
              </a:spcAft>
            </a:pPr>
            <a:r>
              <a:rPr lang="he-IL" altLang="he-IL" sz="2400" b="1" dirty="0"/>
              <a:t>(1)   יראו את רווחי חברת </a:t>
            </a:r>
            <a:r>
              <a:rPr lang="he-IL" altLang="he-IL" sz="2400" b="1" u="sng" dirty="0"/>
              <a:t>הבית שחויבו בשיעורי המס של יחיד לפי סעיף זה וחולקו, בין בתקופה שבה החברה היתה חברת בית ובין לאחר שחדלה להיות חברה כאמור, כאילו לא חולקו.</a:t>
            </a:r>
          </a:p>
          <a:p>
            <a:endParaRPr lang="en-IL" sz="2400" dirty="0"/>
          </a:p>
        </p:txBody>
      </p:sp>
    </p:spTree>
    <p:extLst>
      <p:ext uri="{BB962C8B-B14F-4D97-AF65-F5344CB8AC3E}">
        <p14:creationId xmlns:p14="http://schemas.microsoft.com/office/powerpoint/2010/main" val="1054707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8426"/>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57821" y="-32218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חברה בית</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A1F53FD1-8C8F-4A77-BB1E-E9DBCDCFFD91}"/>
              </a:ext>
            </a:extLst>
          </p:cNvPr>
          <p:cNvSpPr txBox="1"/>
          <p:nvPr/>
        </p:nvSpPr>
        <p:spPr>
          <a:xfrm>
            <a:off x="383014" y="1315281"/>
            <a:ext cx="11649960" cy="5632311"/>
          </a:xfrm>
          <a:prstGeom prst="rect">
            <a:avLst/>
          </a:prstGeom>
          <a:noFill/>
        </p:spPr>
        <p:txBody>
          <a:bodyPr wrap="square">
            <a:spAutoFit/>
          </a:bodyPr>
          <a:lstStyle/>
          <a:p>
            <a:pPr algn="just"/>
            <a:r>
              <a:rPr lang="he-IL" altLang="he-IL" sz="2400" b="1" u="sng" dirty="0"/>
              <a:t>שיקולים בהקמת חברת בית</a:t>
            </a:r>
          </a:p>
          <a:p>
            <a:pPr marL="342900" indent="-342900" algn="just">
              <a:buFont typeface="Arial" panose="020B0604020202020204" pitchFamily="34" charset="0"/>
              <a:buChar char="•"/>
            </a:pPr>
            <a:r>
              <a:rPr lang="he-IL" altLang="he-IL" sz="2400" b="1" dirty="0"/>
              <a:t>השקעה מפוזרת בנדל"ן</a:t>
            </a:r>
            <a:r>
              <a:rPr lang="en-US" altLang="he-IL" sz="2400" b="1" dirty="0"/>
              <a:t>;</a:t>
            </a:r>
          </a:p>
          <a:p>
            <a:pPr marL="342900" indent="-342900" algn="just">
              <a:buFont typeface="Arial" panose="020B0604020202020204" pitchFamily="34" charset="0"/>
              <a:buChar char="•"/>
            </a:pPr>
            <a:r>
              <a:rPr lang="he-IL" altLang="he-IL" sz="2400" b="1" dirty="0"/>
              <a:t>שיעור מס מוטבים על הכנסות משכר דירה(פסק דין נטע עצמון)</a:t>
            </a:r>
            <a:r>
              <a:rPr lang="en-US" altLang="he-IL" sz="2400" b="1" dirty="0"/>
              <a:t>;</a:t>
            </a:r>
          </a:p>
          <a:p>
            <a:pPr marL="342900" indent="-342900" algn="just">
              <a:buFont typeface="Arial" panose="020B0604020202020204" pitchFamily="34" charset="0"/>
              <a:buChar char="•"/>
            </a:pPr>
            <a:r>
              <a:rPr lang="en-US" altLang="he-IL" sz="2400" b="1" dirty="0"/>
              <a:t> </a:t>
            </a:r>
            <a:r>
              <a:rPr lang="he-IL" altLang="he-IL" sz="2400" b="1" dirty="0"/>
              <a:t>אפשרות להנות ממס שבח בעת מכירת נכס הנדל"ן</a:t>
            </a:r>
            <a:r>
              <a:rPr lang="en-US" altLang="he-IL" sz="2400" b="1" dirty="0"/>
              <a:t>;</a:t>
            </a:r>
          </a:p>
          <a:p>
            <a:pPr marL="342900" indent="-342900" algn="just">
              <a:buFont typeface="Arial" panose="020B0604020202020204" pitchFamily="34" charset="0"/>
              <a:buChar char="•"/>
            </a:pPr>
            <a:r>
              <a:rPr lang="he-IL" altLang="he-IL" sz="2400" b="1" dirty="0"/>
              <a:t>פעילות השקעתית </a:t>
            </a:r>
            <a:r>
              <a:rPr lang="he-IL" altLang="he-IL" sz="2400" b="1" dirty="0" err="1"/>
              <a:t>באופיה</a:t>
            </a:r>
            <a:r>
              <a:rPr lang="he-IL" altLang="he-IL" sz="2400" b="1" dirty="0"/>
              <a:t> – חשיפה למס שולי</a:t>
            </a:r>
            <a:r>
              <a:rPr lang="en-US" altLang="he-IL" sz="2400" b="1" dirty="0"/>
              <a:t>;</a:t>
            </a:r>
            <a:r>
              <a:rPr lang="he-IL" altLang="he-IL" sz="2400" b="1" dirty="0"/>
              <a:t> </a:t>
            </a:r>
            <a:endParaRPr lang="en-US" altLang="he-IL" sz="2400" b="1" dirty="0"/>
          </a:p>
          <a:p>
            <a:pPr marL="342900" indent="-342900" algn="just">
              <a:buFont typeface="Arial" panose="020B0604020202020204" pitchFamily="34" charset="0"/>
              <a:buChar char="•"/>
            </a:pPr>
            <a:r>
              <a:rPr lang="he-IL" altLang="he-IL" sz="2400" b="1" dirty="0"/>
              <a:t>הגנה תאגידית</a:t>
            </a:r>
            <a:r>
              <a:rPr lang="en-US" altLang="he-IL" sz="2400" b="1" dirty="0"/>
              <a:t>;</a:t>
            </a:r>
            <a:endParaRPr lang="he-IL" altLang="he-IL" sz="2400" b="1" dirty="0"/>
          </a:p>
          <a:p>
            <a:pPr marL="342900" indent="-342900" algn="just">
              <a:buFont typeface="Arial" panose="020B0604020202020204" pitchFamily="34" charset="0"/>
              <a:buChar char="•"/>
            </a:pPr>
            <a:r>
              <a:rPr lang="he-IL" altLang="he-IL" sz="2400" b="1" dirty="0"/>
              <a:t>אפשרות לסיווג </a:t>
            </a:r>
            <a:r>
              <a:rPr lang="en-US" altLang="he-IL" sz="2400" b="1" dirty="0"/>
              <a:t>LLC </a:t>
            </a:r>
            <a:r>
              <a:rPr lang="he-IL" altLang="he-IL" sz="2400" b="1" dirty="0"/>
              <a:t> כחברת בית – סעיף 2.6 לחוזר מס הכנסה 2/2019.</a:t>
            </a:r>
          </a:p>
          <a:p>
            <a:pPr marL="342900" indent="-342900" algn="just">
              <a:buFont typeface="Arial" panose="020B0604020202020204" pitchFamily="34" charset="0"/>
              <a:buChar char="•"/>
            </a:pPr>
            <a:r>
              <a:rPr lang="he-IL" altLang="he-IL" sz="2400" b="1" dirty="0"/>
              <a:t>חשיפה לדמי ביטוח לאומי – סעיף 373א לחוק הביטוח הלאומי </a:t>
            </a:r>
            <a:r>
              <a:rPr lang="he-IL" sz="2400" dirty="0"/>
              <a:t>עניין </a:t>
            </a:r>
            <a:r>
              <a:rPr lang="he-IL" sz="2400" dirty="0" err="1"/>
              <a:t>נחושתן</a:t>
            </a:r>
            <a:r>
              <a:rPr lang="he-IL" sz="2400" dirty="0"/>
              <a:t> (</a:t>
            </a:r>
            <a:r>
              <a:rPr lang="he-IL" sz="2400" dirty="0" err="1"/>
              <a:t>ב"ל</a:t>
            </a:r>
            <a:r>
              <a:rPr lang="he-IL" sz="2400" dirty="0"/>
              <a:t> -11-64018 16) </a:t>
            </a:r>
            <a:r>
              <a:rPr lang="he-IL" altLang="he-IL" sz="2400" b="1" dirty="0" err="1"/>
              <a:t>רשומון</a:t>
            </a:r>
            <a:r>
              <a:rPr lang="he-IL" altLang="he-IL" sz="2400" b="1" dirty="0"/>
              <a:t> מס </a:t>
            </a:r>
            <a:r>
              <a:rPr lang="he-IL" altLang="he-IL" sz="2400" b="1" dirty="0" err="1"/>
              <a:t>מס</a:t>
            </a:r>
            <a:r>
              <a:rPr lang="he-IL" altLang="he-IL" sz="2400" b="1" dirty="0"/>
              <a:t>'- 139: </a:t>
            </a:r>
          </a:p>
          <a:p>
            <a:pPr algn="just"/>
            <a:r>
              <a:rPr lang="en-US" altLang="he-IL" sz="2400" b="1" dirty="0">
                <a:hlinkClick r:id="rId4"/>
              </a:rPr>
              <a:t>https://046a806b-6848-4116-a904-20ebeaf1fe53.filesusr.com/ugd/54076f_e1b2f24f906140a4af16cf2593f8a89c.pdf</a:t>
            </a:r>
            <a:endParaRPr lang="he-IL" altLang="he-IL" sz="2400" b="1" dirty="0"/>
          </a:p>
          <a:p>
            <a:pPr marL="342900" indent="-342900" algn="just">
              <a:buFont typeface="Arial" panose="020B0604020202020204" pitchFamily="34" charset="0"/>
              <a:buChar char="•"/>
            </a:pPr>
            <a:endParaRPr lang="en-US" altLang="he-IL" sz="2800" b="1" dirty="0"/>
          </a:p>
          <a:p>
            <a:pPr marL="342900" indent="-342900" algn="just">
              <a:buFont typeface="Arial" panose="020B0604020202020204" pitchFamily="34" charset="0"/>
              <a:buChar char="•"/>
            </a:pPr>
            <a:endParaRPr lang="he-IL" altLang="he-IL" sz="2400" b="1" dirty="0"/>
          </a:p>
          <a:p>
            <a:pPr marL="342900" indent="-342900" algn="just">
              <a:buFont typeface="Arial" panose="020B0604020202020204" pitchFamily="34" charset="0"/>
              <a:buChar char="•"/>
            </a:pPr>
            <a:endParaRPr lang="he-IL" altLang="he-IL" sz="2000" b="1" dirty="0"/>
          </a:p>
          <a:p>
            <a:pPr algn="just"/>
            <a:endParaRPr lang="he-IL" altLang="he-IL" sz="2400" b="1" dirty="0"/>
          </a:p>
        </p:txBody>
      </p:sp>
    </p:spTree>
    <p:extLst>
      <p:ext uri="{BB962C8B-B14F-4D97-AF65-F5344CB8AC3E}">
        <p14:creationId xmlns:p14="http://schemas.microsoft.com/office/powerpoint/2010/main" val="33881584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1107863" y="2646378"/>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דיבידנד בין חברות</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4604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סעיף 126(ב)</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3416320"/>
          </a:xfrm>
          <a:prstGeom prst="rect">
            <a:avLst/>
          </a:prstGeom>
          <a:noFill/>
        </p:spPr>
        <p:txBody>
          <a:bodyPr wrap="square" rtlCol="1">
            <a:spAutoFit/>
          </a:bodyPr>
          <a:lstStyle/>
          <a:p>
            <a:pPr algn="just"/>
            <a:r>
              <a:rPr lang="he-IL" sz="2400" b="1" i="0" dirty="0">
                <a:solidFill>
                  <a:srgbClr val="000000"/>
                </a:solidFill>
                <a:effectLst/>
                <a:latin typeface="FrankRuehl" panose="020E0503060101010101" pitchFamily="34" charset="-79"/>
              </a:rPr>
              <a:t> 126(ב).  "בחישוב ההכנסה החייבת לפי סעיף קטן (א) לא תיכלל הכנסה מחלוקת רווחים או מדיבידנד שמקורם בהכנסות שהופקו או שנצמחו בישראל שנתקבלו במישרין או בעקיפין מחבר-בני-אדם אחר החייב במס חברות וכן לא תיכלל הכנסה שנקבע לגביה שיעור מס מיוחד".</a:t>
            </a:r>
          </a:p>
          <a:p>
            <a:pPr algn="just"/>
            <a:endParaRPr lang="he-IL" sz="2400" b="1" dirty="0">
              <a:solidFill>
                <a:srgbClr val="000000"/>
              </a:solidFill>
              <a:latin typeface="FrankRuehl" panose="020E0503060101010101" pitchFamily="34" charset="-79"/>
            </a:endParaRPr>
          </a:p>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ככלל, בהתאם לאמור בסעיף 126(ב) דיבידנד אשר התקבל אצל חברה שמקורו בהכנסות </a:t>
            </a:r>
            <a:r>
              <a:rPr lang="he-IL" sz="2400" u="sng" dirty="0">
                <a:solidFill>
                  <a:srgbClr val="000000"/>
                </a:solidFill>
                <a:latin typeface="FrankRuehl" panose="020E0503060101010101" pitchFamily="34" charset="-79"/>
              </a:rPr>
              <a:t>שהופקו או שנצמחו בישראל והתקבלו במישרין או בעקיפין מחברה אחרת</a:t>
            </a:r>
            <a:r>
              <a:rPr lang="he-IL" sz="2400" dirty="0">
                <a:solidFill>
                  <a:srgbClr val="000000"/>
                </a:solidFill>
                <a:latin typeface="FrankRuehl" panose="020E0503060101010101" pitchFamily="34" charset="-79"/>
              </a:rPr>
              <a:t> והיא חייבת במס חברות, לא </a:t>
            </a:r>
            <a:r>
              <a:rPr lang="he-IL" sz="2400" b="1" dirty="0">
                <a:solidFill>
                  <a:srgbClr val="000000"/>
                </a:solidFill>
                <a:latin typeface="FrankRuehl" panose="020E0503060101010101" pitchFamily="34" charset="-79"/>
              </a:rPr>
              <a:t>ייכלל</a:t>
            </a:r>
            <a:r>
              <a:rPr lang="he-IL" sz="2400" dirty="0">
                <a:solidFill>
                  <a:srgbClr val="000000"/>
                </a:solidFill>
                <a:latin typeface="FrankRuehl" panose="020E0503060101010101" pitchFamily="34" charset="-79"/>
              </a:rPr>
              <a:t> בגדרי ההכנסה החייבת של החברה. </a:t>
            </a:r>
          </a:p>
          <a:p>
            <a:pPr marL="342900" indent="-342900" algn="just">
              <a:buFont typeface="Arial" panose="020B0604020202020204" pitchFamily="34" charset="0"/>
              <a:buChar char="•"/>
            </a:pPr>
            <a:endParaRPr lang="he-IL" sz="2400" u="sng" dirty="0">
              <a:solidFill>
                <a:srgbClr val="000000"/>
              </a:solidFill>
              <a:latin typeface="FrankRuehl" panose="020E0503060101010101" pitchFamily="34" charset="-79"/>
            </a:endParaRPr>
          </a:p>
          <a:p>
            <a:pPr algn="just"/>
            <a:r>
              <a:rPr lang="he-IL" sz="2400" u="sng" dirty="0">
                <a:solidFill>
                  <a:srgbClr val="000000"/>
                </a:solidFill>
                <a:latin typeface="FrankRuehl" panose="020E0503060101010101" pitchFamily="34" charset="-79"/>
              </a:rPr>
              <a:t> </a:t>
            </a:r>
            <a:endParaRPr lang="he-IL" sz="2400" dirty="0"/>
          </a:p>
        </p:txBody>
      </p:sp>
    </p:spTree>
    <p:extLst>
      <p:ext uri="{BB962C8B-B14F-4D97-AF65-F5344CB8AC3E}">
        <p14:creationId xmlns:p14="http://schemas.microsoft.com/office/powerpoint/2010/main" val="5852801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fontScale="90000"/>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עניין חברת </a:t>
            </a:r>
            <a:r>
              <a:rPr lang="he-IL" sz="3200" b="1" dirty="0" err="1">
                <a:solidFill>
                  <a:srgbClr val="553017"/>
                </a:solidFill>
                <a:cs typeface="+mn-cs"/>
              </a:rPr>
              <a:t>אם.סי.אל</a:t>
            </a:r>
            <a:r>
              <a:rPr lang="he-IL" sz="3200" b="1" dirty="0">
                <a:solidFill>
                  <a:srgbClr val="553017"/>
                </a:solidFill>
                <a:cs typeface="+mn-cs"/>
              </a:rPr>
              <a:t> קניון דרורים בע"מ ( ע"א 2515/18) (2020)</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5262979"/>
          </a:xfrm>
          <a:prstGeom prst="rect">
            <a:avLst/>
          </a:prstGeom>
          <a:noFill/>
        </p:spPr>
        <p:txBody>
          <a:bodyPr wrap="square" rtlCol="1">
            <a:spAutoFit/>
          </a:bodyPr>
          <a:lstStyle/>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השאלה המשפטית אשר ניצבה בית המשפט העליון היא – </a:t>
            </a:r>
            <a:r>
              <a:rPr lang="he-IL" sz="2400" u="sng" dirty="0">
                <a:solidFill>
                  <a:srgbClr val="000000"/>
                </a:solidFill>
                <a:latin typeface="FrankRuehl" panose="020E0503060101010101" pitchFamily="34" charset="-79"/>
              </a:rPr>
              <a:t>האם רווחי שיערוך נדל"ן (בהתאם לכללי החשבונאות הבינלאומיים) בחברת בת המחולקים כדיבידנד לחברה האם, </a:t>
            </a:r>
            <a:r>
              <a:rPr lang="he-IL" sz="2400" u="sng" dirty="0" err="1">
                <a:solidFill>
                  <a:srgbClr val="000000"/>
                </a:solidFill>
                <a:latin typeface="FrankRuehl" panose="020E0503060101010101" pitchFamily="34" charset="-79"/>
              </a:rPr>
              <a:t>ימוסו</a:t>
            </a:r>
            <a:r>
              <a:rPr lang="he-IL" sz="2400" u="sng" dirty="0">
                <a:solidFill>
                  <a:srgbClr val="000000"/>
                </a:solidFill>
                <a:latin typeface="FrankRuehl" panose="020E0503060101010101" pitchFamily="34" charset="-79"/>
              </a:rPr>
              <a:t> בחברה האם או יחשבו כדיבידנד פטור בהתאם לסעיף 126(ב) לפקודה</a:t>
            </a:r>
          </a:p>
          <a:p>
            <a:pPr marL="342900" indent="-342900" algn="just">
              <a:buFont typeface="Arial" panose="020B0604020202020204" pitchFamily="34" charset="0"/>
              <a:buChar char="•"/>
            </a:pPr>
            <a:endParaRPr lang="he-IL" sz="2400" u="sng" dirty="0">
              <a:solidFill>
                <a:srgbClr val="000000"/>
              </a:solidFill>
              <a:latin typeface="FrankRuehl" panose="020E0503060101010101" pitchFamily="34" charset="-79"/>
            </a:endParaRPr>
          </a:p>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בעניין זה בחן בית המשפט את לשון סעיף 126(ב) והגיע למסקנה כי </a:t>
            </a:r>
          </a:p>
          <a:p>
            <a:pPr algn="just"/>
            <a:r>
              <a:rPr lang="he-IL" sz="2400" dirty="0">
                <a:solidFill>
                  <a:srgbClr val="000000"/>
                </a:solidFill>
                <a:latin typeface="FrankRuehl" panose="020E0503060101010101" pitchFamily="34" charset="-79"/>
              </a:rPr>
              <a:t>"</a:t>
            </a:r>
            <a:r>
              <a:rPr lang="he-IL" sz="2400" b="1" dirty="0">
                <a:solidFill>
                  <a:srgbClr val="000000"/>
                </a:solidFill>
                <a:latin typeface="FrankRuehl" panose="020E0503060101010101" pitchFamily="34" charset="-79"/>
              </a:rPr>
              <a:t>עיון בלשון הסעיף מגלה כי המחוקק קבע מספר תנאים להחרגת הדיבידנד מהכנסתה החייבת במס של החברה המקבלת: (א) מדובר בהכנסה מחלוקת רווחים או מדיבידנד; (ב) שמקורם בהכנסות שהופקו או שנצמחו בישראל; (ג) שנתקבלו במישרין או בעקיפין מחבר-בני-אדם אחר החייב במס חברות. הסעיף גם מחריג מגדרו הכנסה לגביה נקבע שיעור מס מיוחד. </a:t>
            </a:r>
            <a:r>
              <a:rPr lang="he-IL" sz="2400" b="1" u="sng" dirty="0">
                <a:solidFill>
                  <a:srgbClr val="000000"/>
                </a:solidFill>
                <a:latin typeface="FrankRuehl" panose="020E0503060101010101" pitchFamily="34" charset="-79"/>
              </a:rPr>
              <a:t>המחלוקת שלפנינו נסובה על השאלה האם הדיבידנד מתוך רווחי שערוך הוא דיבידנד "שמקורו בהכנסה" מ"חבר-בני-אדם אחר החייב במס חברות". המערערות סבורות כי המונח "הכנסה" בסעיף 126(ב) אינו מתייחס אך ורק להכנסה שחויבה בפועל במס חברות, אלא די בכך שמדובר בדיבידנד שהתקבל מחבר-בני-אדם החייב, באופן עקרוני, במס חברות. אין דעתי כדעתן. אבהיר."</a:t>
            </a:r>
          </a:p>
          <a:p>
            <a:pPr algn="just"/>
            <a:r>
              <a:rPr lang="he-IL" sz="2400" dirty="0">
                <a:solidFill>
                  <a:srgbClr val="000000"/>
                </a:solidFill>
                <a:latin typeface="FrankRuehl" panose="020E0503060101010101" pitchFamily="34" charset="-79"/>
              </a:rPr>
              <a:t>.</a:t>
            </a:r>
            <a:r>
              <a:rPr lang="he-IL" sz="2400" u="sng" dirty="0">
                <a:solidFill>
                  <a:srgbClr val="000000"/>
                </a:solidFill>
                <a:latin typeface="FrankRuehl" panose="020E0503060101010101" pitchFamily="34" charset="-79"/>
              </a:rPr>
              <a:t> </a:t>
            </a:r>
            <a:endParaRPr lang="he-IL" sz="2400" dirty="0"/>
          </a:p>
        </p:txBody>
      </p:sp>
    </p:spTree>
    <p:extLst>
      <p:ext uri="{BB962C8B-B14F-4D97-AF65-F5344CB8AC3E}">
        <p14:creationId xmlns:p14="http://schemas.microsoft.com/office/powerpoint/2010/main" val="3565316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fontScale="90000"/>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עניין חברת </a:t>
            </a:r>
            <a:r>
              <a:rPr lang="he-IL" sz="3200" b="1" dirty="0" err="1">
                <a:solidFill>
                  <a:srgbClr val="553017"/>
                </a:solidFill>
                <a:cs typeface="+mn-cs"/>
              </a:rPr>
              <a:t>אם.סי.אל</a:t>
            </a:r>
            <a:r>
              <a:rPr lang="he-IL" sz="3200" b="1" dirty="0">
                <a:solidFill>
                  <a:srgbClr val="553017"/>
                </a:solidFill>
                <a:cs typeface="+mn-cs"/>
              </a:rPr>
              <a:t> קניון דרורים בע"מ (2515/18) - המשך</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3785652"/>
          </a:xfrm>
          <a:prstGeom prst="rect">
            <a:avLst/>
          </a:prstGeom>
          <a:noFill/>
        </p:spPr>
        <p:txBody>
          <a:bodyPr wrap="square" rtlCol="1">
            <a:spAutoFit/>
          </a:bodyPr>
          <a:lstStyle/>
          <a:p>
            <a:pPr algn="just"/>
            <a:r>
              <a:rPr lang="he-IL" sz="2400" b="1" dirty="0">
                <a:solidFill>
                  <a:srgbClr val="000000"/>
                </a:solidFill>
                <a:latin typeface="FrankRuehl" panose="020E0503060101010101" pitchFamily="34" charset="-79"/>
              </a:rPr>
              <a:t>"על פי הפרשנות המוצעת, החברות מקבלות הדיבידנדים (ובהמשך בעלי המניות היחידים) יוכלו "לחלץ" את הרווחים שמקורם בעליית שווי הנכסים, בלא שהחברות המחלקות יידרשו לממש את הנכסים בפועל ולשלם מס רווח הון בגין עליית הערך. החברות המקבלות, מנגד, לא יידרשו, לשיטת המערערות, לשלם מס בגין הדיבידנדים בשל תחולת סעיף 126(ב) כאמור. </a:t>
            </a:r>
            <a:r>
              <a:rPr lang="he-IL" sz="2400" b="1" u="sng" dirty="0">
                <a:solidFill>
                  <a:srgbClr val="000000"/>
                </a:solidFill>
                <a:latin typeface="FrankRuehl" panose="020E0503060101010101" pitchFamily="34" charset="-79"/>
              </a:rPr>
              <a:t>פשיטא כי העובדה שהרווחים (שמקורם בעליית ערכם של נכסים) זמינים לבעלי המניות מבלי ששולם מס בגין אותה עליית הערך, מפחיתה באופן משמעותי את "התמריץ" של החברות המחלקות לממשם. זאת, שכן רק במועד המימוש, לשיטת המערערות, ישולם מס בגין עליית שווי הנכסים. במובן זה, טענתן של המערערות כי מדובר רק ב"הפרשי עיתוי" והמס ברמת החברה המחלקת ישולם במועד מאוחר יותר (מעבר לעובדה שאין כל בטוחה שכך יקרה), אין בה ממש."</a:t>
            </a:r>
          </a:p>
          <a:p>
            <a:pPr algn="just"/>
            <a:endParaRPr lang="he-IL" sz="2400" b="1" dirty="0">
              <a:solidFill>
                <a:srgbClr val="000000"/>
              </a:solidFill>
              <a:latin typeface="FrankRuehl" panose="020E0503060101010101" pitchFamily="34" charset="-79"/>
            </a:endParaRPr>
          </a:p>
        </p:txBody>
      </p:sp>
    </p:spTree>
    <p:extLst>
      <p:ext uri="{BB962C8B-B14F-4D97-AF65-F5344CB8AC3E}">
        <p14:creationId xmlns:p14="http://schemas.microsoft.com/office/powerpoint/2010/main" val="1891007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fontScale="90000"/>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עניין חברת </a:t>
            </a:r>
            <a:r>
              <a:rPr lang="he-IL" sz="3200" b="1" dirty="0" err="1">
                <a:solidFill>
                  <a:srgbClr val="553017"/>
                </a:solidFill>
                <a:cs typeface="+mn-cs"/>
              </a:rPr>
              <a:t>אם.סי.אל</a:t>
            </a:r>
            <a:r>
              <a:rPr lang="he-IL" sz="3200" b="1" dirty="0">
                <a:solidFill>
                  <a:srgbClr val="553017"/>
                </a:solidFill>
                <a:cs typeface="+mn-cs"/>
              </a:rPr>
              <a:t> קניון דרורים בע"מ (2515/18) - המשך</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3416320"/>
          </a:xfrm>
          <a:prstGeom prst="rect">
            <a:avLst/>
          </a:prstGeom>
          <a:noFill/>
        </p:spPr>
        <p:txBody>
          <a:bodyPr wrap="square" rtlCol="1">
            <a:spAutoFit/>
          </a:bodyPr>
          <a:lstStyle/>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תחילה, עומד בית המשפט מהו דיבידנד בהתאם לחוק החברות ובלשונו </a:t>
            </a:r>
            <a:endParaRPr lang="he-IL" sz="2400" u="sng" dirty="0">
              <a:solidFill>
                <a:srgbClr val="000000"/>
              </a:solidFill>
              <a:latin typeface="FrankRuehl" panose="020E0503060101010101" pitchFamily="34" charset="-79"/>
            </a:endParaRPr>
          </a:p>
          <a:p>
            <a:pPr algn="just"/>
            <a:r>
              <a:rPr lang="he-IL" sz="2400" b="1" dirty="0">
                <a:solidFill>
                  <a:srgbClr val="000000"/>
                </a:solidFill>
                <a:latin typeface="FrankRuehl" panose="020E0503060101010101" pitchFamily="34" charset="-79"/>
              </a:rPr>
              <a:t>"חוק החברות קובע אפוא כי חלוקה מותרת של דיבידנד חייבת לעמוד בשני מבחנים מצטברים: </a:t>
            </a:r>
            <a:r>
              <a:rPr lang="he-IL" sz="2400" b="1" u="sng" dirty="0">
                <a:solidFill>
                  <a:srgbClr val="000000"/>
                </a:solidFill>
                <a:latin typeface="FrankRuehl" panose="020E0503060101010101" pitchFamily="34" charset="-79"/>
              </a:rPr>
              <a:t>שהחלוקה תיעשה מתוך רווחי החברה </a:t>
            </a:r>
            <a:r>
              <a:rPr lang="he-IL" sz="2400" b="1" dirty="0">
                <a:solidFill>
                  <a:srgbClr val="000000"/>
                </a:solidFill>
                <a:latin typeface="FrankRuehl" panose="020E0503060101010101" pitchFamily="34" charset="-79"/>
              </a:rPr>
              <a:t>("מבחן הרווח");</a:t>
            </a:r>
            <a:r>
              <a:rPr lang="he-IL" sz="2400" b="1" u="sng" dirty="0">
                <a:solidFill>
                  <a:srgbClr val="000000"/>
                </a:solidFill>
                <a:latin typeface="FrankRuehl" panose="020E0503060101010101" pitchFamily="34" charset="-79"/>
              </a:rPr>
              <a:t>שלא קיים חשש סביר כי החברה תמנע מלעמוד בהתחייבויותיה הקיימות או הצפויות, בהגיע מועד קיומן</a:t>
            </a:r>
            <a:r>
              <a:rPr lang="he-IL" sz="2400" b="1" dirty="0">
                <a:solidFill>
                  <a:srgbClr val="000000"/>
                </a:solidFill>
                <a:latin typeface="FrankRuehl" panose="020E0503060101010101" pitchFamily="34" charset="-79"/>
              </a:rPr>
              <a:t> ("מבחן כושר הפירעון") ...</a:t>
            </a:r>
            <a:r>
              <a:rPr lang="he-IL" sz="2400" b="1" u="sng" dirty="0">
                <a:solidFill>
                  <a:srgbClr val="000000"/>
                </a:solidFill>
                <a:latin typeface="FrankRuehl" panose="020E0503060101010101" pitchFamily="34" charset="-79"/>
              </a:rPr>
              <a:t>רווחיה של החברה בהתאם לסעיף 302 לחוק החברות הם, בין היתר, סכומים הכלולים בהון העצמי של החברה ושמקורם ברווח הנקי שלה כפי שנקבע על פי כללי חשבונאות מקובלים הכוללים, בין היתר את תקני ה-</a:t>
            </a:r>
            <a:r>
              <a:rPr lang="en-US" sz="2400" b="1" u="sng" dirty="0">
                <a:solidFill>
                  <a:srgbClr val="000000"/>
                </a:solidFill>
                <a:latin typeface="FrankRuehl" panose="020E0503060101010101" pitchFamily="34" charset="-79"/>
              </a:rPr>
              <a:t>IFRS (</a:t>
            </a:r>
            <a:r>
              <a:rPr lang="he-IL" sz="2400" b="1" u="sng" dirty="0">
                <a:solidFill>
                  <a:srgbClr val="000000"/>
                </a:solidFill>
                <a:latin typeface="FrankRuehl" panose="020E0503060101010101" pitchFamily="34" charset="-79"/>
              </a:rPr>
              <a:t>ראו: עניין </a:t>
            </a:r>
            <a:r>
              <a:rPr lang="he-IL" sz="2400" b="1" u="sng" dirty="0" err="1">
                <a:solidFill>
                  <a:srgbClr val="000000"/>
                </a:solidFill>
                <a:latin typeface="FrankRuehl" panose="020E0503060101010101" pitchFamily="34" charset="-79"/>
              </a:rPr>
              <a:t>צ.א.ג</a:t>
            </a:r>
            <a:r>
              <a:rPr lang="he-IL" sz="2400" b="1" u="sng" dirty="0">
                <a:solidFill>
                  <a:srgbClr val="000000"/>
                </a:solidFill>
                <a:latin typeface="FrankRuehl" panose="020E0503060101010101" pitchFamily="34" charset="-79"/>
              </a:rPr>
              <a:t>, פסקה 15). תחולת כללי ה-</a:t>
            </a:r>
            <a:r>
              <a:rPr lang="en-US" sz="2400" b="1" u="sng" dirty="0">
                <a:solidFill>
                  <a:srgbClr val="000000"/>
                </a:solidFill>
                <a:latin typeface="FrankRuehl" panose="020E0503060101010101" pitchFamily="34" charset="-79"/>
              </a:rPr>
              <a:t>IFRS </a:t>
            </a:r>
            <a:r>
              <a:rPr lang="he-IL" sz="2400" b="1" u="sng" dirty="0">
                <a:solidFill>
                  <a:srgbClr val="000000"/>
                </a:solidFill>
                <a:latin typeface="FrankRuehl" panose="020E0503060101010101" pitchFamily="34" charset="-79"/>
              </a:rPr>
              <a:t> אפשרה כאמור מצבים שבהם החברה רשאית לחלק דיבידנד שלא מתוך הרווחים הממומשים, אלא למשל מתוך רווחי שערוך, כבענייננו." </a:t>
            </a:r>
            <a:endParaRPr lang="he-IL" sz="2400" b="1" u="sng" dirty="0"/>
          </a:p>
        </p:txBody>
      </p:sp>
    </p:spTree>
    <p:extLst>
      <p:ext uri="{BB962C8B-B14F-4D97-AF65-F5344CB8AC3E}">
        <p14:creationId xmlns:p14="http://schemas.microsoft.com/office/powerpoint/2010/main" val="366384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4457699"/>
            <a:ext cx="10121044" cy="2733239"/>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68707" y="-646500"/>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שיעורי מס</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1968707" y="1043456"/>
            <a:ext cx="10326880" cy="1569660"/>
          </a:xfrm>
          <a:prstGeom prst="rect">
            <a:avLst/>
          </a:prstGeom>
          <a:noFill/>
        </p:spPr>
        <p:txBody>
          <a:bodyPr wrap="square">
            <a:spAutoFit/>
          </a:bodyPr>
          <a:lstStyle/>
          <a:p>
            <a:pPr lvl="0"/>
            <a:endParaRPr lang="he-IL" sz="2400" b="1" dirty="0">
              <a:ea typeface="Calibri" panose="020F0502020204030204" pitchFamily="34" charset="0"/>
            </a:endParaRPr>
          </a:p>
          <a:p>
            <a:pPr lvl="0"/>
            <a:r>
              <a:rPr lang="he-IL" sz="2400" b="1" dirty="0"/>
              <a:t>    </a:t>
            </a: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graphicFrame>
        <p:nvGraphicFramePr>
          <p:cNvPr id="3" name="Table 3">
            <a:extLst>
              <a:ext uri="{FF2B5EF4-FFF2-40B4-BE49-F238E27FC236}">
                <a16:creationId xmlns:a16="http://schemas.microsoft.com/office/drawing/2014/main" id="{5BA3032D-BD01-4418-A55C-38CEC3D5AB27}"/>
              </a:ext>
            </a:extLst>
          </p:cNvPr>
          <p:cNvGraphicFramePr>
            <a:graphicFrameLocks noGrp="1"/>
          </p:cNvGraphicFramePr>
          <p:nvPr>
            <p:extLst>
              <p:ext uri="{D42A27DB-BD31-4B8C-83A1-F6EECF244321}">
                <p14:modId xmlns:p14="http://schemas.microsoft.com/office/powerpoint/2010/main" val="2577249879"/>
              </p:ext>
            </p:extLst>
          </p:nvPr>
        </p:nvGraphicFramePr>
        <p:xfrm>
          <a:off x="2352675" y="2004470"/>
          <a:ext cx="9609305" cy="2332892"/>
        </p:xfrm>
        <a:graphic>
          <a:graphicData uri="http://schemas.openxmlformats.org/drawingml/2006/table">
            <a:tbl>
              <a:tblPr rtl="1" firstRow="1" bandRow="1">
                <a:tableStyleId>{5C22544A-7EE6-4342-B048-85BDC9FD1C3A}</a:tableStyleId>
              </a:tblPr>
              <a:tblGrid>
                <a:gridCol w="2808545">
                  <a:extLst>
                    <a:ext uri="{9D8B030D-6E8A-4147-A177-3AD203B41FA5}">
                      <a16:colId xmlns:a16="http://schemas.microsoft.com/office/drawing/2014/main" val="980148792"/>
                    </a:ext>
                  </a:extLst>
                </a:gridCol>
                <a:gridCol w="3266985">
                  <a:extLst>
                    <a:ext uri="{9D8B030D-6E8A-4147-A177-3AD203B41FA5}">
                      <a16:colId xmlns:a16="http://schemas.microsoft.com/office/drawing/2014/main" val="2821571854"/>
                    </a:ext>
                  </a:extLst>
                </a:gridCol>
                <a:gridCol w="3533775">
                  <a:extLst>
                    <a:ext uri="{9D8B030D-6E8A-4147-A177-3AD203B41FA5}">
                      <a16:colId xmlns:a16="http://schemas.microsoft.com/office/drawing/2014/main" val="3345901712"/>
                    </a:ext>
                  </a:extLst>
                </a:gridCol>
              </a:tblGrid>
              <a:tr h="383140">
                <a:tc>
                  <a:txBody>
                    <a:bodyPr/>
                    <a:lstStyle/>
                    <a:p>
                      <a:pPr rtl="1"/>
                      <a:r>
                        <a:rPr lang="he-IL" dirty="0"/>
                        <a:t>דמי ביטוח לאומי</a:t>
                      </a:r>
                    </a:p>
                  </a:txBody>
                  <a:tcPr/>
                </a:tc>
                <a:tc>
                  <a:txBody>
                    <a:bodyPr/>
                    <a:lstStyle/>
                    <a:p>
                      <a:r>
                        <a:rPr lang="he-IL" sz="1800" b="1" i="0" kern="1200" dirty="0">
                          <a:solidFill>
                            <a:schemeClr val="lt1"/>
                          </a:solidFill>
                          <a:effectLst/>
                          <a:latin typeface="+mn-lt"/>
                          <a:ea typeface="+mn-ea"/>
                          <a:cs typeface="+mn-cs"/>
                        </a:rPr>
                        <a:t>מחלק ההכנסה שעד 60%</a:t>
                      </a:r>
                    </a:p>
                    <a:p>
                      <a:r>
                        <a:rPr lang="he-IL" sz="1800" b="1" i="0" u="sng" kern="1200" dirty="0">
                          <a:solidFill>
                            <a:schemeClr val="lt1"/>
                          </a:solidFill>
                          <a:effectLst/>
                          <a:latin typeface="+mn-lt"/>
                          <a:ea typeface="+mn-ea"/>
                          <a:cs typeface="+mn-cs"/>
                        </a:rPr>
                        <a:t>מהשכר הממוצע</a:t>
                      </a:r>
                      <a:r>
                        <a:rPr lang="he-IL" sz="1800" b="1" i="0" kern="1200" dirty="0">
                          <a:solidFill>
                            <a:schemeClr val="lt1"/>
                          </a:solidFill>
                          <a:effectLst/>
                          <a:latin typeface="+mn-lt"/>
                          <a:ea typeface="+mn-ea"/>
                          <a:cs typeface="+mn-cs"/>
                        </a:rPr>
                        <a:t> 6,331 ש"ח - (שיעור מופחת)</a:t>
                      </a:r>
                    </a:p>
                  </a:txBody>
                  <a:tcPr/>
                </a:tc>
                <a:tc>
                  <a:txBody>
                    <a:bodyPr/>
                    <a:lstStyle/>
                    <a:p>
                      <a:pPr rtl="1"/>
                      <a:r>
                        <a:rPr lang="he-IL" sz="1800" b="1" i="0" kern="1200" dirty="0">
                          <a:solidFill>
                            <a:schemeClr val="lt1"/>
                          </a:solidFill>
                          <a:effectLst/>
                          <a:latin typeface="+mn-lt"/>
                          <a:ea typeface="+mn-ea"/>
                          <a:cs typeface="+mn-cs"/>
                        </a:rPr>
                        <a:t>מחלק ההכנסה שמעל 60% מהשכר הממוצע ועד ההכנסה המרבית החייבת בדמי ביטוח  45,075</a:t>
                      </a:r>
                      <a:r>
                        <a:rPr lang="he-IL" sz="1800" b="0" i="0" kern="1200" dirty="0">
                          <a:solidFill>
                            <a:schemeClr val="lt1"/>
                          </a:solidFill>
                          <a:effectLst/>
                          <a:latin typeface="+mn-lt"/>
                          <a:ea typeface="+mn-ea"/>
                          <a:cs typeface="+mn-cs"/>
                        </a:rPr>
                        <a:t> ₪</a:t>
                      </a:r>
                      <a:r>
                        <a:rPr lang="he-IL" sz="1800" b="1" i="0" kern="1200" dirty="0">
                          <a:solidFill>
                            <a:schemeClr val="lt1"/>
                          </a:solidFill>
                          <a:effectLst/>
                          <a:latin typeface="+mn-lt"/>
                          <a:ea typeface="+mn-ea"/>
                          <a:cs typeface="+mn-cs"/>
                        </a:rPr>
                        <a:t> - (שיעור מלא)</a:t>
                      </a:r>
                      <a:endParaRPr lang="he-IL" dirty="0"/>
                    </a:p>
                  </a:txBody>
                  <a:tcPr/>
                </a:tc>
                <a:extLst>
                  <a:ext uri="{0D108BD9-81ED-4DB2-BD59-A6C34878D82A}">
                    <a16:rowId xmlns:a16="http://schemas.microsoft.com/office/drawing/2014/main" val="1452148882"/>
                  </a:ext>
                </a:extLst>
              </a:tr>
              <a:tr h="383140">
                <a:tc>
                  <a:txBody>
                    <a:bodyPr/>
                    <a:lstStyle/>
                    <a:p>
                      <a:pPr rtl="1"/>
                      <a:r>
                        <a:rPr lang="he-IL" dirty="0"/>
                        <a:t>דמי ביטוח לאומי</a:t>
                      </a:r>
                    </a:p>
                  </a:txBody>
                  <a:tcPr/>
                </a:tc>
                <a:tc>
                  <a:txBody>
                    <a:bodyPr/>
                    <a:lstStyle/>
                    <a:p>
                      <a:pPr rtl="1"/>
                      <a:r>
                        <a:rPr lang="he-IL" dirty="0"/>
                        <a:t>2.87%</a:t>
                      </a:r>
                    </a:p>
                  </a:txBody>
                  <a:tcPr/>
                </a:tc>
                <a:tc>
                  <a:txBody>
                    <a:bodyPr/>
                    <a:lstStyle/>
                    <a:p>
                      <a:pPr rtl="1"/>
                      <a:r>
                        <a:rPr lang="he-IL" dirty="0"/>
                        <a:t> 12.83%</a:t>
                      </a:r>
                    </a:p>
                  </a:txBody>
                  <a:tcPr/>
                </a:tc>
                <a:extLst>
                  <a:ext uri="{0D108BD9-81ED-4DB2-BD59-A6C34878D82A}">
                    <a16:rowId xmlns:a16="http://schemas.microsoft.com/office/drawing/2014/main" val="650936937"/>
                  </a:ext>
                </a:extLst>
              </a:tr>
              <a:tr h="383140">
                <a:tc>
                  <a:txBody>
                    <a:bodyPr/>
                    <a:lstStyle/>
                    <a:p>
                      <a:pPr rtl="1"/>
                      <a:r>
                        <a:rPr lang="he-IL" dirty="0"/>
                        <a:t>דמי ביטוח בריאות</a:t>
                      </a:r>
                    </a:p>
                  </a:txBody>
                  <a:tcPr/>
                </a:tc>
                <a:tc>
                  <a:txBody>
                    <a:bodyPr/>
                    <a:lstStyle/>
                    <a:p>
                      <a:pPr rtl="1"/>
                      <a:r>
                        <a:rPr lang="he-IL" dirty="0"/>
                        <a:t>3.1%</a:t>
                      </a:r>
                    </a:p>
                  </a:txBody>
                  <a:tcPr/>
                </a:tc>
                <a:tc>
                  <a:txBody>
                    <a:bodyPr/>
                    <a:lstStyle/>
                    <a:p>
                      <a:pPr rtl="1"/>
                      <a:r>
                        <a:rPr lang="he-IL" dirty="0"/>
                        <a:t>5%</a:t>
                      </a:r>
                    </a:p>
                  </a:txBody>
                  <a:tcPr/>
                </a:tc>
                <a:extLst>
                  <a:ext uri="{0D108BD9-81ED-4DB2-BD59-A6C34878D82A}">
                    <a16:rowId xmlns:a16="http://schemas.microsoft.com/office/drawing/2014/main" val="1786747805"/>
                  </a:ext>
                </a:extLst>
              </a:tr>
              <a:tr h="377892">
                <a:tc>
                  <a:txBody>
                    <a:bodyPr/>
                    <a:lstStyle/>
                    <a:p>
                      <a:pPr rtl="1"/>
                      <a:r>
                        <a:rPr lang="he-IL" dirty="0"/>
                        <a:t>סך </a:t>
                      </a:r>
                      <a:r>
                        <a:rPr lang="he-IL" dirty="0" err="1"/>
                        <a:t>הכל</a:t>
                      </a:r>
                      <a:endParaRPr lang="he-IL" dirty="0"/>
                    </a:p>
                  </a:txBody>
                  <a:tcPr/>
                </a:tc>
                <a:tc>
                  <a:txBody>
                    <a:bodyPr/>
                    <a:lstStyle/>
                    <a:p>
                      <a:pPr rtl="1"/>
                      <a:r>
                        <a:rPr lang="he-IL" dirty="0"/>
                        <a:t>5.97%</a:t>
                      </a:r>
                    </a:p>
                  </a:txBody>
                  <a:tcPr/>
                </a:tc>
                <a:tc>
                  <a:txBody>
                    <a:bodyPr/>
                    <a:lstStyle/>
                    <a:p>
                      <a:pPr rtl="1"/>
                      <a:r>
                        <a:rPr lang="he-IL" dirty="0"/>
                        <a:t>17.83%</a:t>
                      </a:r>
                    </a:p>
                  </a:txBody>
                  <a:tcPr/>
                </a:tc>
                <a:extLst>
                  <a:ext uri="{0D108BD9-81ED-4DB2-BD59-A6C34878D82A}">
                    <a16:rowId xmlns:a16="http://schemas.microsoft.com/office/drawing/2014/main" val="504912398"/>
                  </a:ext>
                </a:extLst>
              </a:tr>
            </a:tbl>
          </a:graphicData>
        </a:graphic>
      </p:graphicFrame>
    </p:spTree>
    <p:extLst>
      <p:ext uri="{BB962C8B-B14F-4D97-AF65-F5344CB8AC3E}">
        <p14:creationId xmlns:p14="http://schemas.microsoft.com/office/powerpoint/2010/main" val="2663730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fontScale="90000"/>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עניין חברת </a:t>
            </a:r>
            <a:r>
              <a:rPr lang="he-IL" sz="3200" b="1" dirty="0" err="1">
                <a:solidFill>
                  <a:srgbClr val="553017"/>
                </a:solidFill>
                <a:cs typeface="+mn-cs"/>
              </a:rPr>
              <a:t>אם.סי.אל</a:t>
            </a:r>
            <a:r>
              <a:rPr lang="he-IL" sz="3200" b="1" dirty="0">
                <a:solidFill>
                  <a:srgbClr val="553017"/>
                </a:solidFill>
                <a:cs typeface="+mn-cs"/>
              </a:rPr>
              <a:t> קניון דרורים בע"מ (2515/18) - המשך</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4893647"/>
          </a:xfrm>
          <a:prstGeom prst="rect">
            <a:avLst/>
          </a:prstGeom>
          <a:noFill/>
        </p:spPr>
        <p:txBody>
          <a:bodyPr wrap="square" rtlCol="1">
            <a:spAutoFit/>
          </a:bodyPr>
          <a:lstStyle/>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כמו כן, מסביר בית המשפט על כללי ה- </a:t>
            </a:r>
            <a:r>
              <a:rPr lang="en-US" sz="2400" dirty="0">
                <a:solidFill>
                  <a:srgbClr val="000000"/>
                </a:solidFill>
                <a:latin typeface="FrankRuehl" panose="020E0503060101010101" pitchFamily="34" charset="-79"/>
              </a:rPr>
              <a:t>IFRS</a:t>
            </a:r>
            <a:r>
              <a:rPr lang="he-IL" sz="2400" dirty="0">
                <a:solidFill>
                  <a:srgbClr val="000000"/>
                </a:solidFill>
                <a:latin typeface="FrankRuehl" panose="020E0503060101010101" pitchFamily="34" charset="-79"/>
              </a:rPr>
              <a:t> </a:t>
            </a:r>
            <a:endParaRPr lang="he-IL" sz="2400" b="1" dirty="0">
              <a:solidFill>
                <a:srgbClr val="000000"/>
              </a:solidFill>
              <a:latin typeface="FrankRuehl" panose="020E0503060101010101" pitchFamily="34" charset="-79"/>
            </a:endParaRPr>
          </a:p>
          <a:p>
            <a:pPr algn="just"/>
            <a:r>
              <a:rPr lang="he-IL" sz="2400" b="1" dirty="0">
                <a:solidFill>
                  <a:srgbClr val="000000"/>
                </a:solidFill>
                <a:latin typeface="FrankRuehl" panose="020E0503060101010101" pitchFamily="34" charset="-79"/>
              </a:rPr>
              <a:t>"כללי ה-</a:t>
            </a:r>
            <a:r>
              <a:rPr lang="en-US" sz="2400" b="1" dirty="0">
                <a:solidFill>
                  <a:srgbClr val="000000"/>
                </a:solidFill>
                <a:latin typeface="FrankRuehl" panose="020E0503060101010101" pitchFamily="34" charset="-79"/>
              </a:rPr>
              <a:t>IFRS, </a:t>
            </a:r>
            <a:r>
              <a:rPr lang="he-IL" sz="2400" b="1" dirty="0">
                <a:solidFill>
                  <a:srgbClr val="000000"/>
                </a:solidFill>
                <a:latin typeface="FrankRuehl" panose="020E0503060101010101" pitchFamily="34" charset="-79"/>
              </a:rPr>
              <a:t> ובאופן רחב יותר כללי החשבונאות המודרניים, מיישמים את נקודת מבטם של המשקיעים. במסגרת תפיסה זו, כללי החשבונאות עוסקים בנסיבות אשר יש בהן כדי להשפיע על מצב החברה בעיני בעלי המניות, המשקיעים בחברה. אולם רווח בעיני המשקיעים אינו בהכרח רווח בעיני אחרים. כפי שמציין קליין, "השימוש בביטויים חשבונאיים, ובחשבונאות ככלל כפריזמה לתופעות כלכליות, נובע מצורך בגישה אל נתונים כלכליים-פיננסיים אשר אינם נגישים בצורה עצמאית וישירה </a:t>
            </a:r>
            <a:r>
              <a:rPr lang="he-IL" sz="2400" b="1" u="sng" dirty="0">
                <a:solidFill>
                  <a:srgbClr val="000000"/>
                </a:solidFill>
                <a:latin typeface="FrankRuehl" panose="020E0503060101010101" pitchFamily="34" charset="-79"/>
              </a:rPr>
              <a:t>... התעשרות פיננסית מופשטת, כמו שמתרחשת בפעילות כלכלית מודרנית, קשה לכמת (ואף לתפוס אפיסטמולוגית)""</a:t>
            </a:r>
          </a:p>
          <a:p>
            <a:pPr algn="just"/>
            <a:endParaRPr lang="he-IL" sz="2400" b="1" u="sng" dirty="0">
              <a:solidFill>
                <a:srgbClr val="000000"/>
              </a:solidFill>
              <a:latin typeface="FrankRuehl" panose="020E0503060101010101" pitchFamily="34" charset="-79"/>
            </a:endParaRPr>
          </a:p>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ובהמשך מתמצת את המחלוקת כדלקמן:</a:t>
            </a:r>
          </a:p>
          <a:p>
            <a:pPr marL="342900" indent="-342900" algn="just">
              <a:buFont typeface="Arial" panose="020B0604020202020204" pitchFamily="34" charset="0"/>
              <a:buChar char="•"/>
            </a:pPr>
            <a:endParaRPr lang="he-IL" sz="2400" dirty="0"/>
          </a:p>
          <a:p>
            <a:pPr algn="just"/>
            <a:r>
              <a:rPr lang="he-IL" sz="2400" b="1" dirty="0"/>
              <a:t>"במקרה דנא, ההתנגשות בין עקרונות החשבונאות לדיני המס נובעת מכך שדיני המס אינם ממסים התעשרות גרידא, כי אם התעשרות ממומשת בלבד</a:t>
            </a:r>
            <a:r>
              <a:rPr lang="he-IL" sz="2400" dirty="0"/>
              <a:t>."</a:t>
            </a:r>
          </a:p>
        </p:txBody>
      </p:sp>
    </p:spTree>
    <p:extLst>
      <p:ext uri="{BB962C8B-B14F-4D97-AF65-F5344CB8AC3E}">
        <p14:creationId xmlns:p14="http://schemas.microsoft.com/office/powerpoint/2010/main" val="34964500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fontScale="90000"/>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עניין חברת </a:t>
            </a:r>
            <a:r>
              <a:rPr lang="he-IL" sz="3200" b="1" dirty="0" err="1">
                <a:solidFill>
                  <a:srgbClr val="553017"/>
                </a:solidFill>
                <a:cs typeface="+mn-cs"/>
              </a:rPr>
              <a:t>אם.סי.אל</a:t>
            </a:r>
            <a:r>
              <a:rPr lang="he-IL" sz="3200" b="1" dirty="0">
                <a:solidFill>
                  <a:srgbClr val="553017"/>
                </a:solidFill>
                <a:cs typeface="+mn-cs"/>
              </a:rPr>
              <a:t> קניון דרורים בע"מ (2515/18) - המשך</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2677656"/>
          </a:xfrm>
          <a:prstGeom prst="rect">
            <a:avLst/>
          </a:prstGeom>
          <a:noFill/>
        </p:spPr>
        <p:txBody>
          <a:bodyPr wrap="square" rtlCol="1">
            <a:spAutoFit/>
          </a:bodyPr>
          <a:lstStyle/>
          <a:p>
            <a:pPr marL="342900" indent="-342900" algn="just">
              <a:buFont typeface="Arial" panose="020B0604020202020204" pitchFamily="34" charset="0"/>
              <a:buChar char="•"/>
            </a:pPr>
            <a:r>
              <a:rPr lang="he-IL" sz="2400" dirty="0">
                <a:solidFill>
                  <a:srgbClr val="000000"/>
                </a:solidFill>
                <a:latin typeface="FrankRuehl" panose="020E0503060101010101" pitchFamily="34" charset="-79"/>
              </a:rPr>
              <a:t>וביישום אודות השאלה המשפטית מבהיר כבוד השופט ד' מינץ:</a:t>
            </a:r>
          </a:p>
          <a:p>
            <a:pPr algn="just"/>
            <a:endParaRPr lang="he-IL" sz="2400" b="1" dirty="0">
              <a:solidFill>
                <a:srgbClr val="000000"/>
              </a:solidFill>
              <a:latin typeface="FrankRuehl" panose="020E0503060101010101" pitchFamily="34" charset="-79"/>
            </a:endParaRPr>
          </a:p>
          <a:p>
            <a:pPr algn="just"/>
            <a:r>
              <a:rPr lang="he-IL" sz="2400" b="1" dirty="0">
                <a:solidFill>
                  <a:srgbClr val="000000"/>
                </a:solidFill>
                <a:latin typeface="FrankRuehl" panose="020E0503060101010101" pitchFamily="34" charset="-79"/>
              </a:rPr>
              <a:t>"בענייננו, המערערות מבקשות הלכה למעשה ליהנות משני העולמות. מצד אחד, ברמת החברות המחלקות, הן מבקשות ליהנות מאפקט דחיית המס הנובע מיישומו של עיקרון המימוש, על פיו אין הן משלמות מס בפועל במועד שערוך הנכסים. מצד שני, לצורך סעיף 126(ב) לפקודה, הן מבקשות להתייחס לשערוך הנכסים כאילו מדובר היה באירוע המחייב במס, זאת בשל ההטבה הגלומה בכך עבורן כ"חברות מקבלות"."</a:t>
            </a:r>
          </a:p>
        </p:txBody>
      </p:sp>
    </p:spTree>
    <p:extLst>
      <p:ext uri="{BB962C8B-B14F-4D97-AF65-F5344CB8AC3E}">
        <p14:creationId xmlns:p14="http://schemas.microsoft.com/office/powerpoint/2010/main" val="12393825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סעיפים 126(ג) + 203</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4893647"/>
          </a:xfrm>
          <a:prstGeom prst="rect">
            <a:avLst/>
          </a:prstGeom>
          <a:noFill/>
        </p:spPr>
        <p:txBody>
          <a:bodyPr wrap="square" rtlCol="1">
            <a:spAutoFit/>
          </a:bodyPr>
          <a:lstStyle/>
          <a:p>
            <a:r>
              <a:rPr lang="he-IL" sz="2200" dirty="0"/>
              <a:t>מנגנון זיכוי עקיף מאפשר לחברה ישראלית לקבל זיכוי בגין המס הזר בשל הדיבידנד שחולק מאת חברה זרה. בנוסף, ניתן לקבל זיכוי בגין המס הזר ששולם על ידי חברה זרה בגין ההכנסה ממנה חולק הדיבידנד. סעיף 126(ג) לפקודה, קובע כלהלן:</a:t>
            </a:r>
          </a:p>
          <a:p>
            <a:pPr lvl="1"/>
            <a:r>
              <a:rPr lang="he-IL" sz="2200" b="1" dirty="0"/>
              <a:t>"... על הכנסתו החייבת של חבר בני אדם מדיבידנד שמקורו בהכנסות שהופקו או שנצמחו מחוץ לישראל וכן מדיבידנד שמקורו מחוץ לישראל, יוטל מס חברות בשיעור של 23%; ואולם אם לפי בקשת </a:t>
            </a:r>
            <a:r>
              <a:rPr lang="he-IL" sz="2200" b="1" u="sng" dirty="0"/>
              <a:t>החברה </a:t>
            </a:r>
            <a:r>
              <a:rPr lang="he-IL" sz="2200" b="1" u="sng" dirty="0" err="1"/>
              <a:t>הנישומה</a:t>
            </a:r>
            <a:r>
              <a:rPr lang="he-IL" sz="2200" b="1" u="sng" dirty="0"/>
              <a:t> </a:t>
            </a:r>
            <a:r>
              <a:rPr lang="he-IL" sz="2200" b="1" dirty="0"/>
              <a:t>או על פי הסכם למניעת כפל מס יש להביא בחשבון את מסי החוץ שהוטלו על אותו דיבידנד ו</a:t>
            </a:r>
            <a:r>
              <a:rPr lang="he-IL" sz="2200" b="1" u="sng" dirty="0"/>
              <a:t>על ההכנסה שממנה חולק הדיבידנד</a:t>
            </a:r>
            <a:r>
              <a:rPr lang="he-IL" sz="2200" b="1" dirty="0"/>
              <a:t>, יראו את ההכנסה מדיבידנד כהכנסה בגובה הדיבידנד המגולם ויוטל עליה מס חברות בשיעור הקבוע בסעיף קטן (א);</a:t>
            </a:r>
          </a:p>
          <a:p>
            <a:pPr marL="342900" lvl="1" indent="-342900">
              <a:buFont typeface="Arial" pitchFamily="34" charset="0"/>
              <a:buChar char="•"/>
            </a:pPr>
            <a:r>
              <a:rPr lang="he-IL" sz="2200" dirty="0"/>
              <a:t>החברה </a:t>
            </a:r>
            <a:r>
              <a:rPr lang="he-IL" sz="2200" dirty="0" err="1"/>
              <a:t>הנישומה</a:t>
            </a:r>
            <a:r>
              <a:rPr lang="he-IL" sz="2200" dirty="0"/>
              <a:t> – חברה שקיבלה דיבידנד מחברה אחרת שבה היא מחזיקה </a:t>
            </a:r>
            <a:r>
              <a:rPr lang="he-IL" sz="2200" b="1" dirty="0"/>
              <a:t>לפחות ב- 25% </a:t>
            </a:r>
            <a:r>
              <a:rPr lang="he-IL" sz="2200" dirty="0"/>
              <a:t>מאמצעי השליטה. </a:t>
            </a:r>
          </a:p>
          <a:p>
            <a:pPr marL="342900" lvl="1" indent="-342900">
              <a:buFont typeface="Arial" pitchFamily="34" charset="0"/>
              <a:buChar char="•"/>
            </a:pPr>
            <a:r>
              <a:rPr lang="he-IL" sz="2200" dirty="0"/>
              <a:t>הכנסה שממנה חולק הדיבידנד  - לרבות הכנסה שמקורה בחברה המוחזקת במישרין בידי החברה האחרת בשיעור </a:t>
            </a:r>
            <a:r>
              <a:rPr lang="he-IL" sz="2200" b="1" dirty="0"/>
              <a:t>של 50% לפחות</a:t>
            </a:r>
            <a:r>
              <a:rPr lang="he-IL" sz="2200" dirty="0"/>
              <a:t>.  </a:t>
            </a:r>
          </a:p>
          <a:p>
            <a:pPr algn="just"/>
            <a:endParaRPr lang="he-IL" sz="2400" b="1" dirty="0">
              <a:solidFill>
                <a:srgbClr val="000000"/>
              </a:solidFill>
              <a:latin typeface="FrankRuehl" panose="020E0503060101010101" pitchFamily="34" charset="-79"/>
            </a:endParaRPr>
          </a:p>
          <a:p>
            <a:pPr algn="just"/>
            <a:r>
              <a:rPr lang="he-IL" sz="2400" dirty="0">
                <a:solidFill>
                  <a:srgbClr val="000000"/>
                </a:solidFill>
                <a:latin typeface="FrankRuehl" panose="020E0503060101010101" pitchFamily="34" charset="-79"/>
              </a:rPr>
              <a:t>רפורמה במיסוי בינלאומי – עד ארבע שכבות</a:t>
            </a:r>
          </a:p>
        </p:txBody>
      </p:sp>
    </p:spTree>
    <p:extLst>
      <p:ext uri="{BB962C8B-B14F-4D97-AF65-F5344CB8AC3E}">
        <p14:creationId xmlns:p14="http://schemas.microsoft.com/office/powerpoint/2010/main" val="1261441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סעיפים 126(ג) + 203</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3570208"/>
          </a:xfrm>
          <a:prstGeom prst="rect">
            <a:avLst/>
          </a:prstGeom>
          <a:noFill/>
        </p:spPr>
        <p:txBody>
          <a:bodyPr wrap="square" rtlCol="1">
            <a:spAutoFit/>
          </a:bodyPr>
          <a:lstStyle/>
          <a:p>
            <a:r>
              <a:rPr lang="he-IL" sz="2200" u="sng" dirty="0"/>
              <a:t>סעיף 203(ב) לפקודה – זיכוי עקיף </a:t>
            </a:r>
          </a:p>
          <a:p>
            <a:r>
              <a:rPr lang="he-IL" sz="2200" dirty="0"/>
              <a:t>(ב) </a:t>
            </a:r>
            <a:r>
              <a:rPr lang="he-IL" sz="2200" b="1" dirty="0"/>
              <a:t>כללה הכנסת החוץ דיבידנד </a:t>
            </a:r>
            <a:r>
              <a:rPr lang="he-IL" sz="2200" dirty="0"/>
              <a:t>אשר החברה </a:t>
            </a:r>
            <a:r>
              <a:rPr lang="he-IL" sz="2200" dirty="0" err="1"/>
              <a:t>הנישומה</a:t>
            </a:r>
            <a:r>
              <a:rPr lang="he-IL" sz="2200" dirty="0"/>
              <a:t>, כהגדרתה בסעיף 126(ג), ביקשה לשלם לגביה מס בשיעור הקבוע בסעיף 126(א), </a:t>
            </a:r>
            <a:r>
              <a:rPr lang="he-IL" sz="2200" u="sng" dirty="0"/>
              <a:t>או</a:t>
            </a:r>
            <a:r>
              <a:rPr lang="he-IL" sz="2200" dirty="0"/>
              <a:t> </a:t>
            </a:r>
            <a:r>
              <a:rPr lang="he-IL" sz="2200" b="1" dirty="0"/>
              <a:t>שעל פי הסכם למניעת כפל מס יש להביא בחשבון </a:t>
            </a:r>
            <a:r>
              <a:rPr lang="he-IL" sz="2200" b="1" dirty="0" err="1"/>
              <a:t>לענין</a:t>
            </a:r>
            <a:r>
              <a:rPr lang="he-IL" sz="2200" b="1" dirty="0"/>
              <a:t> הזיכוי את מסי החוץ על אותו דיבידנד, אשר אינם מוטלים במישרין</a:t>
            </a:r>
            <a:r>
              <a:rPr lang="he-IL" sz="2200" dirty="0"/>
              <a:t>, </a:t>
            </a:r>
            <a:r>
              <a:rPr lang="he-IL" sz="2200" b="1" dirty="0"/>
              <a:t>ייווסף הדיבידנד המגולם לכלל הכנסות החברה ויינתן זיכוי בגובה מסי החוץ שאינם מוטלים במישרין על אותו דיבידנד, בתוספת מסי החוץ</a:t>
            </a:r>
            <a:r>
              <a:rPr lang="he-IL" sz="2200" dirty="0"/>
              <a:t>; כלל הזיכוי בסעיף זה לא יעלה על סכום המס החל על דיבידנד כאמור.</a:t>
            </a:r>
          </a:p>
          <a:p>
            <a:endParaRPr lang="he-IL" sz="2400" dirty="0"/>
          </a:p>
          <a:p>
            <a:pPr marL="285750" indent="-285750">
              <a:buFont typeface="Arial" panose="020B0604020202020204" pitchFamily="34" charset="0"/>
              <a:buChar char="•"/>
            </a:pPr>
            <a:r>
              <a:rPr lang="he-IL" sz="2200" dirty="0"/>
              <a:t>שיעור המס החל על הדיבידנד המגולם לפי סעיף 126(א) לפקודה הוא לפי סעיף 126(א) לפקודה – </a:t>
            </a:r>
            <a:r>
              <a:rPr lang="he-IL" sz="2200" b="1" dirty="0"/>
              <a:t>23</a:t>
            </a:r>
            <a:r>
              <a:rPr lang="he-IL" sz="2200" dirty="0"/>
              <a:t>%. </a:t>
            </a:r>
            <a:r>
              <a:rPr lang="he-IL" sz="2200" b="1" dirty="0"/>
              <a:t> </a:t>
            </a:r>
          </a:p>
          <a:p>
            <a:pPr algn="just"/>
            <a:endParaRPr lang="he-IL" sz="2400" b="1" dirty="0">
              <a:solidFill>
                <a:srgbClr val="000000"/>
              </a:solidFill>
              <a:latin typeface="FrankRuehl" panose="020E0503060101010101" pitchFamily="34" charset="-79"/>
            </a:endParaRPr>
          </a:p>
          <a:p>
            <a:pPr algn="just"/>
            <a:endParaRPr lang="he-IL" sz="2400" dirty="0">
              <a:solidFill>
                <a:srgbClr val="000000"/>
              </a:solidFill>
              <a:latin typeface="FrankRuehl" panose="020E0503060101010101" pitchFamily="34" charset="-79"/>
            </a:endParaRPr>
          </a:p>
        </p:txBody>
      </p:sp>
    </p:spTree>
    <p:extLst>
      <p:ext uri="{BB962C8B-B14F-4D97-AF65-F5344CB8AC3E}">
        <p14:creationId xmlns:p14="http://schemas.microsoft.com/office/powerpoint/2010/main" val="1110473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סעיפים 126(ג) + 203</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3231654"/>
          </a:xfrm>
          <a:prstGeom prst="rect">
            <a:avLst/>
          </a:prstGeom>
          <a:noFill/>
        </p:spPr>
        <p:txBody>
          <a:bodyPr wrap="square" rtlCol="1">
            <a:spAutoFit/>
          </a:bodyPr>
          <a:lstStyle/>
          <a:p>
            <a:r>
              <a:rPr lang="he-IL" sz="2200" u="sng" dirty="0"/>
              <a:t>סעיף 203 לפקודה: </a:t>
            </a:r>
          </a:p>
          <a:p>
            <a:r>
              <a:rPr lang="he-IL" sz="2200" dirty="0"/>
              <a:t>(ג) בסעיף זה –</a:t>
            </a:r>
          </a:p>
          <a:p>
            <a:r>
              <a:rPr lang="he-IL" sz="2200" b="1" dirty="0"/>
              <a:t>"מסי חוץ שאינם מוטלים במישרין" – </a:t>
            </a:r>
            <a:r>
              <a:rPr lang="he-IL" sz="2200" dirty="0" err="1"/>
              <a:t>מסים</a:t>
            </a:r>
            <a:r>
              <a:rPr lang="he-IL" sz="2200" dirty="0"/>
              <a:t> המשתלמים על ידי חבר בני האדם תושב חוץ על הכנסות שלאחר תשלום המס חולקו כדיבידנד;</a:t>
            </a:r>
          </a:p>
          <a:p>
            <a:r>
              <a:rPr lang="he-IL" sz="2200" b="1" dirty="0"/>
              <a:t>"דיבידנד מגולם" </a:t>
            </a:r>
            <a:r>
              <a:rPr lang="he-IL" sz="2200" dirty="0"/>
              <a:t>– סכום ההכנסה מדיבידנד שהתקבל לאחר ניכוי המס במקור, בתוספת המס שנוכה במקור ובתוספת מסי החוץ שאינם מוטלים במישרין. </a:t>
            </a:r>
          </a:p>
          <a:p>
            <a:endParaRPr lang="he-IL" sz="2400" dirty="0"/>
          </a:p>
          <a:p>
            <a:pPr algn="just"/>
            <a:endParaRPr lang="he-IL" sz="2400" b="1" dirty="0">
              <a:solidFill>
                <a:srgbClr val="000000"/>
              </a:solidFill>
              <a:latin typeface="FrankRuehl" panose="020E0503060101010101" pitchFamily="34" charset="-79"/>
            </a:endParaRPr>
          </a:p>
          <a:p>
            <a:pPr algn="just"/>
            <a:endParaRPr lang="he-IL" sz="2400" dirty="0">
              <a:solidFill>
                <a:srgbClr val="000000"/>
              </a:solidFill>
              <a:latin typeface="FrankRuehl" panose="020E0503060101010101" pitchFamily="34" charset="-79"/>
            </a:endParaRPr>
          </a:p>
        </p:txBody>
      </p:sp>
    </p:spTree>
    <p:extLst>
      <p:ext uri="{BB962C8B-B14F-4D97-AF65-F5344CB8AC3E}">
        <p14:creationId xmlns:p14="http://schemas.microsoft.com/office/powerpoint/2010/main" val="19250988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70161"/>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סעיפים 126(ג) + 203</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2" name="תיבת טקסט 1">
            <a:extLst>
              <a:ext uri="{FF2B5EF4-FFF2-40B4-BE49-F238E27FC236}">
                <a16:creationId xmlns:a16="http://schemas.microsoft.com/office/drawing/2014/main" id="{4197DB8F-2E28-38F4-337E-C9D3F5C85237}"/>
              </a:ext>
            </a:extLst>
          </p:cNvPr>
          <p:cNvSpPr txBox="1"/>
          <p:nvPr/>
        </p:nvSpPr>
        <p:spPr>
          <a:xfrm>
            <a:off x="0" y="1356042"/>
            <a:ext cx="12192000" cy="4585871"/>
          </a:xfrm>
          <a:prstGeom prst="rect">
            <a:avLst/>
          </a:prstGeom>
          <a:noFill/>
        </p:spPr>
        <p:txBody>
          <a:bodyPr wrap="square" rtlCol="1">
            <a:spAutoFit/>
          </a:bodyPr>
          <a:lstStyle/>
          <a:p>
            <a:r>
              <a:rPr lang="he-IL" sz="2200" u="sng" dirty="0"/>
              <a:t>דוגמה מספרית: </a:t>
            </a:r>
          </a:p>
          <a:p>
            <a:r>
              <a:rPr lang="he-IL" sz="2200" dirty="0"/>
              <a:t>חברה תושבת גרמניה הרוויחה בגרמניה במונחים </a:t>
            </a:r>
            <a:r>
              <a:rPr lang="he-IL" sz="2200" dirty="0" err="1"/>
              <a:t>שקליים</a:t>
            </a:r>
            <a:r>
              <a:rPr lang="he-IL" sz="2200" dirty="0"/>
              <a:t> 1,000₪.</a:t>
            </a:r>
          </a:p>
          <a:p>
            <a:r>
              <a:rPr lang="he-IL" sz="2200" dirty="0"/>
              <a:t>החברה הגרמנית שילמה מס חברות בגרמניה בשיעור של 16%. </a:t>
            </a:r>
          </a:p>
          <a:p>
            <a:r>
              <a:rPr lang="he-IL" sz="2200" dirty="0"/>
              <a:t>החברה חילקה את כל יתרת הרווח לחברת האם שלה, שהיא תושבת ישראל וניכתה מס במקור מהדיבידנד בשיעור של %5   42 = 5%*840 </a:t>
            </a:r>
          </a:p>
          <a:p>
            <a:endParaRPr lang="he-IL" sz="2200" dirty="0"/>
          </a:p>
          <a:p>
            <a:r>
              <a:rPr lang="he-IL" sz="2200" dirty="0"/>
              <a:t>חישוב המס בזיכוי ישיר – 840*(23%-5%)</a:t>
            </a:r>
          </a:p>
          <a:p>
            <a:endParaRPr lang="he-IL" sz="2200" dirty="0"/>
          </a:p>
          <a:p>
            <a:endParaRPr lang="he-IL" sz="2200" dirty="0"/>
          </a:p>
          <a:p>
            <a:r>
              <a:rPr lang="he-IL" sz="2200" dirty="0"/>
              <a:t>חישוב המס בזיכוי עקיף  230 </a:t>
            </a:r>
            <a:r>
              <a:rPr lang="en-US" sz="2200" dirty="0"/>
              <a:t>23% -</a:t>
            </a:r>
            <a:r>
              <a:rPr lang="he-IL" sz="2200" dirty="0"/>
              <a:t>(1000-160-42</a:t>
            </a:r>
            <a:r>
              <a:rPr lang="en-US" sz="2200" dirty="0"/>
              <a:t>(</a:t>
            </a:r>
            <a:endParaRPr lang="he-IL" sz="2200" dirty="0"/>
          </a:p>
          <a:p>
            <a:endParaRPr lang="he-IL" sz="2400" dirty="0"/>
          </a:p>
          <a:p>
            <a:pPr algn="just"/>
            <a:endParaRPr lang="he-IL" sz="2400" b="1" dirty="0">
              <a:solidFill>
                <a:srgbClr val="000000"/>
              </a:solidFill>
              <a:latin typeface="FrankRuehl" panose="020E0503060101010101" pitchFamily="34" charset="-79"/>
            </a:endParaRPr>
          </a:p>
          <a:p>
            <a:pPr algn="just"/>
            <a:endParaRPr lang="he-IL" sz="2400" dirty="0">
              <a:solidFill>
                <a:srgbClr val="000000"/>
              </a:solidFill>
              <a:latin typeface="FrankRuehl" panose="020E0503060101010101" pitchFamily="34" charset="-79"/>
            </a:endParaRPr>
          </a:p>
        </p:txBody>
      </p:sp>
    </p:spTree>
    <p:extLst>
      <p:ext uri="{BB962C8B-B14F-4D97-AF65-F5344CB8AC3E}">
        <p14:creationId xmlns:p14="http://schemas.microsoft.com/office/powerpoint/2010/main" val="3329067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1107863" y="2646378"/>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קיזוז הפסדים אגב רכישת חברה בהפסדים</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85211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1077031" y="1455922"/>
            <a:ext cx="10999693" cy="3046988"/>
          </a:xfrm>
          <a:prstGeom prst="rect">
            <a:avLst/>
          </a:prstGeom>
          <a:noFill/>
        </p:spPr>
        <p:txBody>
          <a:bodyPr wrap="square">
            <a:spAutoFit/>
          </a:bodyPr>
          <a:lstStyle/>
          <a:p>
            <a:pPr marL="342900" indent="-342900" algn="just">
              <a:buFont typeface="Arial" panose="020B0604020202020204" pitchFamily="34" charset="0"/>
              <a:buChar char="•"/>
            </a:pPr>
            <a:r>
              <a:rPr lang="he-IL" sz="2400" dirty="0"/>
              <a:t>האם ניתן לרכוש חברה אשר נמצאת בהפסדים, ולקזז הפסדים אלו מול הכנסה חייבת? </a:t>
            </a:r>
          </a:p>
          <a:p>
            <a:pPr marL="0" indent="0" algn="just">
              <a:buNone/>
            </a:pPr>
            <a:endParaRPr lang="he-IL" sz="2400" b="1" u="sng" dirty="0"/>
          </a:p>
          <a:p>
            <a:pPr marL="0" indent="0" algn="just">
              <a:buNone/>
            </a:pPr>
            <a:r>
              <a:rPr lang="he-IL" sz="2400" b="1" u="sng" dirty="0"/>
              <a:t>עניין יואב </a:t>
            </a:r>
            <a:r>
              <a:rPr lang="he-IL" sz="2400" b="1" u="sng" dirty="0" err="1"/>
              <a:t>רובנשטיין</a:t>
            </a:r>
            <a:r>
              <a:rPr lang="he-IL" sz="2400" b="1" u="sng" dirty="0"/>
              <a:t> (ע"א 3415/97) </a:t>
            </a:r>
            <a:endParaRPr lang="en-US" sz="2400" dirty="0"/>
          </a:p>
          <a:p>
            <a:pPr marL="0" indent="0" algn="just">
              <a:buNone/>
            </a:pPr>
            <a:r>
              <a:rPr lang="he-IL" sz="2400" b="1" u="sng" dirty="0"/>
              <a:t>רקע עובדתי</a:t>
            </a:r>
            <a:endParaRPr lang="en-US" sz="2400" dirty="0"/>
          </a:p>
          <a:p>
            <a:pPr marL="0" lvl="0" indent="0" algn="just">
              <a:buNone/>
            </a:pPr>
            <a:r>
              <a:rPr lang="he-IL" sz="2400" dirty="0"/>
              <a:t>באותו מקרה, המערער, רכש חברה בתחום גידול דגי נוי אשר צברה הפסדים עסקיים תוך שהוא משנה את שמה ופעילותה לתחום הנדל"ן. בעקבות מהלך זה ביקש המערער לקזז רווחים שצברה החברה בעיסוקה החדש מול הפסדי העבר שנצמחו בחברה. </a:t>
            </a:r>
            <a:endParaRPr lang="en-US" sz="2400" dirty="0"/>
          </a:p>
          <a:p>
            <a:pPr marL="0" indent="0">
              <a:buNone/>
            </a:pPr>
            <a:endParaRPr lang="he-IL" sz="2400" b="1" dirty="0"/>
          </a:p>
        </p:txBody>
      </p:sp>
    </p:spTree>
    <p:extLst>
      <p:ext uri="{BB962C8B-B14F-4D97-AF65-F5344CB8AC3E}">
        <p14:creationId xmlns:p14="http://schemas.microsoft.com/office/powerpoint/2010/main" val="3436572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מיסוי שותפויות- סעיף 63(א) לפקודה</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4893647"/>
          </a:xfrm>
          <a:prstGeom prst="rect">
            <a:avLst/>
          </a:prstGeom>
          <a:noFill/>
        </p:spPr>
        <p:txBody>
          <a:bodyPr wrap="square">
            <a:spAutoFit/>
          </a:bodyPr>
          <a:lstStyle/>
          <a:p>
            <a:pPr marL="0" indent="0" algn="just">
              <a:buNone/>
            </a:pPr>
            <a:r>
              <a:rPr lang="he-IL" sz="2400" b="1" u="sng" dirty="0"/>
              <a:t>עניין יואב </a:t>
            </a:r>
            <a:r>
              <a:rPr lang="he-IL" sz="2400" b="1" u="sng" dirty="0" err="1"/>
              <a:t>רובנשטיין</a:t>
            </a:r>
            <a:r>
              <a:rPr lang="he-IL" sz="2400" b="1" u="sng" dirty="0"/>
              <a:t> (ע"א 3415/97) - המשך</a:t>
            </a:r>
            <a:endParaRPr lang="en-US" sz="2400" dirty="0"/>
          </a:p>
          <a:p>
            <a:pPr marL="0" indent="0" algn="just">
              <a:buNone/>
            </a:pPr>
            <a:r>
              <a:rPr lang="he-IL" sz="2400" b="1" u="sng" dirty="0"/>
              <a:t>בית המשפט העליון </a:t>
            </a:r>
            <a:endParaRPr lang="en-US" sz="2400" dirty="0"/>
          </a:p>
          <a:p>
            <a:pPr lvl="0" algn="just"/>
            <a:r>
              <a:rPr lang="he-IL" sz="2400" b="1" dirty="0"/>
              <a:t>".. על רקע עקרונות אלה של דיני התאגידים, מתבקשת המסקנה, כי כל השינויים שנעשו בנסיבות המקרה שבפנינו במעבר חברת </a:t>
            </a:r>
            <a:r>
              <a:rPr lang="he-IL" sz="2400" b="1" dirty="0" err="1"/>
              <a:t>אקוריום</a:t>
            </a:r>
            <a:r>
              <a:rPr lang="he-IL" sz="2400" b="1" dirty="0"/>
              <a:t> פיש לחברת יואב רובינשטיין לא שינו את אישיותה המשפטית. שינוי בעלי המניות, השם, הכתובת, הפרטים הטכניים ותחום הפעילות העסקית של חברת </a:t>
            </a:r>
            <a:r>
              <a:rPr lang="he-IL" sz="2400" b="1" dirty="0" err="1"/>
              <a:t>אקוריום</a:t>
            </a:r>
            <a:r>
              <a:rPr lang="he-IL" sz="2400" b="1" dirty="0"/>
              <a:t> פיש, </a:t>
            </a:r>
            <a:r>
              <a:rPr lang="he-IL" sz="2400" b="1" u="sng" dirty="0"/>
              <a:t>לא שינו את אישיותה המשפטית</a:t>
            </a:r>
            <a:r>
              <a:rPr lang="he-IL" sz="2400" b="1" dirty="0"/>
              <a:t>. על פי דיני התאגידים, אישיות משפטית אחת המשיכה להתקיים במשך כל פרק הזמן הרלבנטי, כשתחילה שמה הוא חברת </a:t>
            </a:r>
            <a:r>
              <a:rPr lang="he-IL" sz="2400" b="1" dirty="0" err="1"/>
              <a:t>אקוריום</a:t>
            </a:r>
            <a:r>
              <a:rPr lang="he-IL" sz="2400" b="1" dirty="0"/>
              <a:t> פיש ולאחר מכן שמה הוא חברת יואב רובינשטיין. </a:t>
            </a:r>
            <a:r>
              <a:rPr lang="he-IL" sz="2400" b="1" u="sng" dirty="0"/>
              <a:t>אם כן, על פי דיני התאגידים, חברת יואב רובינשטיין היא אותה אישיות משפטית ששמה בעבר היה חברת </a:t>
            </a:r>
            <a:r>
              <a:rPr lang="he-IL" sz="2400" b="1" u="sng" dirty="0" err="1"/>
              <a:t>אקוריום</a:t>
            </a:r>
            <a:r>
              <a:rPr lang="he-IL" sz="2400" b="1" u="sng" dirty="0"/>
              <a:t> פיש. לאור זאת, מסלול דיני התאגידים אין בו כדי להעניק לפקיד השומה במקרה דנן, סמכות לראות את חברת יואב רובינשטיין כחברה שונה מחברת </a:t>
            </a:r>
            <a:r>
              <a:rPr lang="he-IL" sz="2400" b="1" u="sng" dirty="0" err="1"/>
              <a:t>אקוריום</a:t>
            </a:r>
            <a:r>
              <a:rPr lang="he-IL" sz="2400" b="1" u="sng" dirty="0"/>
              <a:t> פיש, בניגוד לסיווג הצדדים </a:t>
            </a:r>
            <a:r>
              <a:rPr lang="he-IL" sz="2400" b="1" u="sng" dirty="0" err="1"/>
              <a:t>לעיסקה</a:t>
            </a:r>
            <a:r>
              <a:rPr lang="he-IL" sz="2400" b="1" u="sng" dirty="0"/>
              <a:t>. מכאן, שעל פי מסלול זה, אין בידו למנוע את קיזוז ההפסדים המבוקש על ידי המשיבה. </a:t>
            </a:r>
            <a:endParaRPr lang="en-US" sz="2400" dirty="0"/>
          </a:p>
          <a:p>
            <a:pPr marL="342900" lvl="1" indent="-342900">
              <a:defRPr/>
            </a:pPr>
            <a:endParaRPr lang="he-IL" sz="2400" dirty="0"/>
          </a:p>
        </p:txBody>
      </p:sp>
    </p:spTree>
    <p:extLst>
      <p:ext uri="{BB962C8B-B14F-4D97-AF65-F5344CB8AC3E}">
        <p14:creationId xmlns:p14="http://schemas.microsoft.com/office/powerpoint/2010/main" val="3569176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111334"/>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1077031" y="1455922"/>
            <a:ext cx="10999693" cy="1938992"/>
          </a:xfrm>
          <a:prstGeom prst="rect">
            <a:avLst/>
          </a:prstGeom>
          <a:noFill/>
        </p:spPr>
        <p:txBody>
          <a:bodyPr wrap="square">
            <a:spAutoFit/>
          </a:bodyPr>
          <a:lstStyle/>
          <a:p>
            <a:pPr marL="0" indent="0" algn="just">
              <a:buNone/>
            </a:pPr>
            <a:r>
              <a:rPr lang="he-IL" sz="2400" b="1" u="sng" dirty="0"/>
              <a:t>עניין יואב </a:t>
            </a:r>
            <a:r>
              <a:rPr lang="he-IL" sz="2400" b="1" u="sng" dirty="0" err="1"/>
              <a:t>רובנשטיין</a:t>
            </a:r>
            <a:r>
              <a:rPr lang="he-IL" sz="2400" b="1" u="sng" dirty="0"/>
              <a:t> (ע"א 3415/97) - המשך</a:t>
            </a:r>
            <a:endParaRPr lang="en-US" sz="2400" dirty="0"/>
          </a:p>
          <a:p>
            <a:pPr marL="342900" lvl="0" indent="-342900" algn="just">
              <a:buFont typeface="Arial" panose="020B0604020202020204" pitchFamily="34" charset="0"/>
              <a:buChar char="•"/>
            </a:pPr>
            <a:r>
              <a:rPr lang="he-IL" sz="2400" dirty="0"/>
              <a:t>על רקע האמור, בית המשפט ממשיך ובוחן האם ניתן לראות את העסקה באור שונה בהתאם למסלול דיני המס. </a:t>
            </a:r>
          </a:p>
          <a:p>
            <a:pPr lvl="0" algn="just"/>
            <a:r>
              <a:rPr lang="he-IL" sz="2400" dirty="0"/>
              <a:t> </a:t>
            </a:r>
            <a:endParaRPr lang="en-US" sz="2400" dirty="0"/>
          </a:p>
          <a:p>
            <a:pPr marL="342900" lvl="0" indent="-342900" algn="just">
              <a:buFont typeface="Arial" panose="020B0604020202020204" pitchFamily="34" charset="0"/>
              <a:buChar char="•"/>
            </a:pPr>
            <a:r>
              <a:rPr lang="he-IL" sz="2400" dirty="0"/>
              <a:t>לאור בחינת מכלול הנסיבות, קובע בית המשפט כי </a:t>
            </a:r>
            <a:r>
              <a:rPr lang="he-IL" sz="2400" b="1" dirty="0"/>
              <a:t>העסקה הנדונה היא מלאכותית – </a:t>
            </a:r>
          </a:p>
        </p:txBody>
      </p:sp>
    </p:spTree>
    <p:extLst>
      <p:ext uri="{BB962C8B-B14F-4D97-AF65-F5344CB8AC3E}">
        <p14:creationId xmlns:p14="http://schemas.microsoft.com/office/powerpoint/2010/main" val="106826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68707" y="-646500"/>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שיעורי מס</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1968707" y="1043456"/>
            <a:ext cx="10326880" cy="1569660"/>
          </a:xfrm>
          <a:prstGeom prst="rect">
            <a:avLst/>
          </a:prstGeom>
          <a:noFill/>
        </p:spPr>
        <p:txBody>
          <a:bodyPr wrap="square">
            <a:spAutoFit/>
          </a:bodyPr>
          <a:lstStyle/>
          <a:p>
            <a:pPr lvl="0"/>
            <a:endParaRPr lang="he-IL" sz="2400" b="1" dirty="0">
              <a:ea typeface="Calibri" panose="020F0502020204030204" pitchFamily="34" charset="0"/>
            </a:endParaRPr>
          </a:p>
          <a:p>
            <a:pPr lvl="0"/>
            <a:r>
              <a:rPr lang="he-IL" sz="2400" b="1" dirty="0"/>
              <a:t>    מס חברות בישראל – סעיף 126(א) לפקודה – 23%</a:t>
            </a: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graphicFrame>
        <p:nvGraphicFramePr>
          <p:cNvPr id="3" name="Table 3">
            <a:extLst>
              <a:ext uri="{FF2B5EF4-FFF2-40B4-BE49-F238E27FC236}">
                <a16:creationId xmlns:a16="http://schemas.microsoft.com/office/drawing/2014/main" id="{5BA3032D-BD01-4418-A55C-38CEC3D5AB27}"/>
              </a:ext>
            </a:extLst>
          </p:cNvPr>
          <p:cNvGraphicFramePr>
            <a:graphicFrameLocks noGrp="1"/>
          </p:cNvGraphicFramePr>
          <p:nvPr>
            <p:extLst>
              <p:ext uri="{D42A27DB-BD31-4B8C-83A1-F6EECF244321}">
                <p14:modId xmlns:p14="http://schemas.microsoft.com/office/powerpoint/2010/main" val="2254948902"/>
              </p:ext>
            </p:extLst>
          </p:nvPr>
        </p:nvGraphicFramePr>
        <p:xfrm>
          <a:off x="3648075" y="1927490"/>
          <a:ext cx="8277738" cy="1406360"/>
        </p:xfrm>
        <a:graphic>
          <a:graphicData uri="http://schemas.openxmlformats.org/drawingml/2006/table">
            <a:tbl>
              <a:tblPr rtl="1" firstRow="1" bandRow="1">
                <a:tableStyleId>{5C22544A-7EE6-4342-B048-85BDC9FD1C3A}</a:tableStyleId>
              </a:tblPr>
              <a:tblGrid>
                <a:gridCol w="2343663">
                  <a:extLst>
                    <a:ext uri="{9D8B030D-6E8A-4147-A177-3AD203B41FA5}">
                      <a16:colId xmlns:a16="http://schemas.microsoft.com/office/drawing/2014/main" val="980148792"/>
                    </a:ext>
                  </a:extLst>
                </a:gridCol>
                <a:gridCol w="3007555">
                  <a:extLst>
                    <a:ext uri="{9D8B030D-6E8A-4147-A177-3AD203B41FA5}">
                      <a16:colId xmlns:a16="http://schemas.microsoft.com/office/drawing/2014/main" val="2821571854"/>
                    </a:ext>
                  </a:extLst>
                </a:gridCol>
                <a:gridCol w="2926520">
                  <a:extLst>
                    <a:ext uri="{9D8B030D-6E8A-4147-A177-3AD203B41FA5}">
                      <a16:colId xmlns:a16="http://schemas.microsoft.com/office/drawing/2014/main" val="3345901712"/>
                    </a:ext>
                  </a:extLst>
                </a:gridCol>
              </a:tblGrid>
              <a:tr h="383140">
                <a:tc>
                  <a:txBody>
                    <a:bodyPr/>
                    <a:lstStyle/>
                    <a:p>
                      <a:pPr rtl="1"/>
                      <a:r>
                        <a:rPr lang="he-IL" dirty="0"/>
                        <a:t>שיעור המס בעת משיכת דיבידנד</a:t>
                      </a:r>
                    </a:p>
                  </a:txBody>
                  <a:tcPr/>
                </a:tc>
                <a:tc>
                  <a:txBody>
                    <a:bodyPr/>
                    <a:lstStyle/>
                    <a:p>
                      <a:pPr rtl="1"/>
                      <a:r>
                        <a:rPr lang="he-IL" dirty="0"/>
                        <a:t>סעיף 125ב (2) לפקודה</a:t>
                      </a:r>
                    </a:p>
                  </a:txBody>
                  <a:tcPr/>
                </a:tc>
                <a:tc>
                  <a:txBody>
                    <a:bodyPr/>
                    <a:lstStyle/>
                    <a:p>
                      <a:pPr rtl="1"/>
                      <a:r>
                        <a:rPr lang="he-IL" dirty="0"/>
                        <a:t>שיעור המס הסופי ("עד הכיס")</a:t>
                      </a:r>
                    </a:p>
                  </a:txBody>
                  <a:tcPr/>
                </a:tc>
                <a:extLst>
                  <a:ext uri="{0D108BD9-81ED-4DB2-BD59-A6C34878D82A}">
                    <a16:rowId xmlns:a16="http://schemas.microsoft.com/office/drawing/2014/main" val="1452148882"/>
                  </a:ext>
                </a:extLst>
              </a:tr>
              <a:tr h="383140">
                <a:tc>
                  <a:txBody>
                    <a:bodyPr/>
                    <a:lstStyle/>
                    <a:p>
                      <a:pPr rtl="1"/>
                      <a:r>
                        <a:rPr lang="he-IL" dirty="0"/>
                        <a:t>בעל מניות מהותי</a:t>
                      </a:r>
                    </a:p>
                  </a:txBody>
                  <a:tcPr/>
                </a:tc>
                <a:tc>
                  <a:txBody>
                    <a:bodyPr/>
                    <a:lstStyle/>
                    <a:p>
                      <a:pPr rtl="1"/>
                      <a:r>
                        <a:rPr lang="he-IL" dirty="0"/>
                        <a:t>30%</a:t>
                      </a:r>
                    </a:p>
                  </a:txBody>
                  <a:tcPr/>
                </a:tc>
                <a:tc>
                  <a:txBody>
                    <a:bodyPr/>
                    <a:lstStyle/>
                    <a:p>
                      <a:pPr rtl="1"/>
                      <a:r>
                        <a:rPr lang="he-IL" dirty="0"/>
                        <a:t>46.1%</a:t>
                      </a:r>
                    </a:p>
                  </a:txBody>
                  <a:tcPr/>
                </a:tc>
                <a:extLst>
                  <a:ext uri="{0D108BD9-81ED-4DB2-BD59-A6C34878D82A}">
                    <a16:rowId xmlns:a16="http://schemas.microsoft.com/office/drawing/2014/main" val="650936937"/>
                  </a:ext>
                </a:extLst>
              </a:tr>
              <a:tr h="383140">
                <a:tc>
                  <a:txBody>
                    <a:bodyPr/>
                    <a:lstStyle/>
                    <a:p>
                      <a:pPr rtl="1"/>
                      <a:r>
                        <a:rPr lang="he-IL" dirty="0"/>
                        <a:t>מס יסף 121ב</a:t>
                      </a:r>
                    </a:p>
                  </a:txBody>
                  <a:tcPr/>
                </a:tc>
                <a:tc>
                  <a:txBody>
                    <a:bodyPr/>
                    <a:lstStyle/>
                    <a:p>
                      <a:pPr rtl="1"/>
                      <a:r>
                        <a:rPr lang="he-IL" dirty="0"/>
                        <a:t>33%</a:t>
                      </a:r>
                    </a:p>
                  </a:txBody>
                  <a:tcPr/>
                </a:tc>
                <a:tc>
                  <a:txBody>
                    <a:bodyPr/>
                    <a:lstStyle/>
                    <a:p>
                      <a:pPr rtl="1"/>
                      <a:r>
                        <a:rPr lang="he-IL" dirty="0"/>
                        <a:t>48.41%</a:t>
                      </a:r>
                    </a:p>
                  </a:txBody>
                  <a:tcPr/>
                </a:tc>
                <a:extLst>
                  <a:ext uri="{0D108BD9-81ED-4DB2-BD59-A6C34878D82A}">
                    <a16:rowId xmlns:a16="http://schemas.microsoft.com/office/drawing/2014/main" val="1786747805"/>
                  </a:ext>
                </a:extLst>
              </a:tr>
            </a:tbl>
          </a:graphicData>
        </a:graphic>
      </p:graphicFrame>
      <p:graphicFrame>
        <p:nvGraphicFramePr>
          <p:cNvPr id="2" name="טבלה 1">
            <a:extLst>
              <a:ext uri="{FF2B5EF4-FFF2-40B4-BE49-F238E27FC236}">
                <a16:creationId xmlns:a16="http://schemas.microsoft.com/office/drawing/2014/main" id="{F104DE3B-8A2C-B813-2618-82792968A21F}"/>
              </a:ext>
            </a:extLst>
          </p:cNvPr>
          <p:cNvGraphicFramePr>
            <a:graphicFrameLocks noGrp="1"/>
          </p:cNvGraphicFramePr>
          <p:nvPr>
            <p:extLst>
              <p:ext uri="{D42A27DB-BD31-4B8C-83A1-F6EECF244321}">
                <p14:modId xmlns:p14="http://schemas.microsoft.com/office/powerpoint/2010/main" val="2528512035"/>
              </p:ext>
            </p:extLst>
          </p:nvPr>
        </p:nvGraphicFramePr>
        <p:xfrm>
          <a:off x="3477715" y="3901042"/>
          <a:ext cx="8277738" cy="1937620"/>
        </p:xfrm>
        <a:graphic>
          <a:graphicData uri="http://schemas.openxmlformats.org/drawingml/2006/table">
            <a:tbl>
              <a:tblPr rtl="1" firstRow="1" bandRow="1">
                <a:tableStyleId>{5C22544A-7EE6-4342-B048-85BDC9FD1C3A}</a:tableStyleId>
              </a:tblPr>
              <a:tblGrid>
                <a:gridCol w="2343663">
                  <a:extLst>
                    <a:ext uri="{9D8B030D-6E8A-4147-A177-3AD203B41FA5}">
                      <a16:colId xmlns:a16="http://schemas.microsoft.com/office/drawing/2014/main" val="1521911783"/>
                    </a:ext>
                  </a:extLst>
                </a:gridCol>
                <a:gridCol w="3007555">
                  <a:extLst>
                    <a:ext uri="{9D8B030D-6E8A-4147-A177-3AD203B41FA5}">
                      <a16:colId xmlns:a16="http://schemas.microsoft.com/office/drawing/2014/main" val="3505353293"/>
                    </a:ext>
                  </a:extLst>
                </a:gridCol>
                <a:gridCol w="2926520">
                  <a:extLst>
                    <a:ext uri="{9D8B030D-6E8A-4147-A177-3AD203B41FA5}">
                      <a16:colId xmlns:a16="http://schemas.microsoft.com/office/drawing/2014/main" val="1876526629"/>
                    </a:ext>
                  </a:extLst>
                </a:gridCol>
              </a:tblGrid>
              <a:tr h="383140">
                <a:tc>
                  <a:txBody>
                    <a:bodyPr/>
                    <a:lstStyle/>
                    <a:p>
                      <a:pPr rtl="1"/>
                      <a:r>
                        <a:rPr lang="he-IL" dirty="0"/>
                        <a:t>שיעור המס בעת משיכת דיבידנד</a:t>
                      </a:r>
                      <a:r>
                        <a:rPr lang="en-US" dirty="0"/>
                        <a:t> </a:t>
                      </a:r>
                      <a:r>
                        <a:rPr lang="he-IL" dirty="0"/>
                        <a:t>חוק עידוד</a:t>
                      </a:r>
                    </a:p>
                  </a:txBody>
                  <a:tcPr/>
                </a:tc>
                <a:tc>
                  <a:txBody>
                    <a:bodyPr/>
                    <a:lstStyle/>
                    <a:p>
                      <a:pPr rtl="1"/>
                      <a:r>
                        <a:rPr lang="he-IL" dirty="0"/>
                        <a:t>חברה</a:t>
                      </a:r>
                    </a:p>
                  </a:txBody>
                  <a:tcPr/>
                </a:tc>
                <a:tc>
                  <a:txBody>
                    <a:bodyPr/>
                    <a:lstStyle/>
                    <a:p>
                      <a:pPr rtl="1"/>
                      <a:r>
                        <a:rPr lang="he-IL" dirty="0"/>
                        <a:t>יחיד</a:t>
                      </a:r>
                    </a:p>
                  </a:txBody>
                  <a:tcPr/>
                </a:tc>
                <a:extLst>
                  <a:ext uri="{0D108BD9-81ED-4DB2-BD59-A6C34878D82A}">
                    <a16:rowId xmlns:a16="http://schemas.microsoft.com/office/drawing/2014/main" val="2493277428"/>
                  </a:ext>
                </a:extLst>
              </a:tr>
              <a:tr h="383140">
                <a:tc>
                  <a:txBody>
                    <a:bodyPr/>
                    <a:lstStyle/>
                    <a:p>
                      <a:pPr rtl="1"/>
                      <a:r>
                        <a:rPr lang="he-IL" dirty="0"/>
                        <a:t>חברה מועדפת</a:t>
                      </a:r>
                    </a:p>
                  </a:txBody>
                  <a:tcPr/>
                </a:tc>
                <a:tc>
                  <a:txBody>
                    <a:bodyPr/>
                    <a:lstStyle/>
                    <a:p>
                      <a:pPr rtl="1"/>
                      <a:r>
                        <a:rPr lang="he-IL" dirty="0"/>
                        <a:t>16%/7.5%</a:t>
                      </a:r>
                    </a:p>
                  </a:txBody>
                  <a:tcPr/>
                </a:tc>
                <a:tc>
                  <a:txBody>
                    <a:bodyPr/>
                    <a:lstStyle/>
                    <a:p>
                      <a:pPr rtl="1"/>
                      <a:r>
                        <a:rPr lang="he-IL" dirty="0"/>
                        <a:t>20%(מס יסף)</a:t>
                      </a:r>
                    </a:p>
                  </a:txBody>
                  <a:tcPr/>
                </a:tc>
                <a:extLst>
                  <a:ext uri="{0D108BD9-81ED-4DB2-BD59-A6C34878D82A}">
                    <a16:rowId xmlns:a16="http://schemas.microsoft.com/office/drawing/2014/main" val="1395735485"/>
                  </a:ext>
                </a:extLst>
              </a:tr>
              <a:tr h="383140">
                <a:tc>
                  <a:txBody>
                    <a:bodyPr/>
                    <a:lstStyle/>
                    <a:p>
                      <a:pPr rtl="1"/>
                      <a:r>
                        <a:rPr lang="he-IL" dirty="0"/>
                        <a:t>חברה טכנולוגית מועדפת</a:t>
                      </a:r>
                    </a:p>
                  </a:txBody>
                  <a:tcPr/>
                </a:tc>
                <a:tc>
                  <a:txBody>
                    <a:bodyPr/>
                    <a:lstStyle/>
                    <a:p>
                      <a:pPr rtl="1"/>
                      <a:r>
                        <a:rPr lang="he-IL" dirty="0"/>
                        <a:t>12%/7.5%</a:t>
                      </a:r>
                    </a:p>
                  </a:txBody>
                  <a:tcPr/>
                </a:tc>
                <a:tc>
                  <a:txBody>
                    <a:bodyPr/>
                    <a:lstStyle/>
                    <a:p>
                      <a:pPr rtl="1"/>
                      <a:r>
                        <a:rPr lang="he-IL" dirty="0"/>
                        <a:t>20%(מס יסף)</a:t>
                      </a:r>
                    </a:p>
                  </a:txBody>
                  <a:tcPr/>
                </a:tc>
                <a:extLst>
                  <a:ext uri="{0D108BD9-81ED-4DB2-BD59-A6C34878D82A}">
                    <a16:rowId xmlns:a16="http://schemas.microsoft.com/office/drawing/2014/main" val="763644039"/>
                  </a:ext>
                </a:extLst>
              </a:tr>
            </a:tbl>
          </a:graphicData>
        </a:graphic>
      </p:graphicFrame>
    </p:spTree>
    <p:extLst>
      <p:ext uri="{BB962C8B-B14F-4D97-AF65-F5344CB8AC3E}">
        <p14:creationId xmlns:p14="http://schemas.microsoft.com/office/powerpoint/2010/main" val="2809257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8426"/>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85618"/>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A1F53FD1-8C8F-4A77-BB1E-E9DBCDCFFD91}"/>
              </a:ext>
            </a:extLst>
          </p:cNvPr>
          <p:cNvSpPr txBox="1"/>
          <p:nvPr/>
        </p:nvSpPr>
        <p:spPr>
          <a:xfrm>
            <a:off x="383014" y="1315281"/>
            <a:ext cx="11649960" cy="4524315"/>
          </a:xfrm>
          <a:prstGeom prst="rect">
            <a:avLst/>
          </a:prstGeom>
          <a:noFill/>
        </p:spPr>
        <p:txBody>
          <a:bodyPr wrap="square">
            <a:spAutoFit/>
          </a:bodyPr>
          <a:lstStyle/>
          <a:p>
            <a:pPr marL="0" indent="0" algn="just">
              <a:buNone/>
            </a:pPr>
            <a:r>
              <a:rPr lang="he-IL" sz="2400" b="1" u="sng" dirty="0"/>
              <a:t>עניין יואב </a:t>
            </a:r>
            <a:r>
              <a:rPr lang="he-IL" sz="2400" b="1" u="sng" dirty="0" err="1"/>
              <a:t>רובנשטיין</a:t>
            </a:r>
            <a:r>
              <a:rPr lang="he-IL" sz="2400" b="1" u="sng" dirty="0"/>
              <a:t> (ע"א 3415/97) - המשך</a:t>
            </a:r>
            <a:endParaRPr lang="en-US" sz="2400" dirty="0"/>
          </a:p>
          <a:p>
            <a:pPr algn="just"/>
            <a:r>
              <a:rPr lang="he-IL" sz="2400" b="1" dirty="0"/>
              <a:t>"…המטרה הדומיננטית בביצוע העסקה היא אחת, והיא הרצון להפחית את המס על ידי קיזוז ההפסדים שנצברו בעסקי גידול דגי הנוי של חברת </a:t>
            </a:r>
            <a:r>
              <a:rPr lang="he-IL" sz="2400" b="1" dirty="0" err="1"/>
              <a:t>אקוריום</a:t>
            </a:r>
            <a:r>
              <a:rPr lang="he-IL" sz="2400" b="1" dirty="0"/>
              <a:t> פיש. על כך מלמדות בבירור נסיבות העסקה השונות. כך, </a:t>
            </a:r>
            <a:r>
              <a:rPr lang="he-IL" sz="2400" b="1" u="sng" dirty="0"/>
              <a:t>רכישת חברת </a:t>
            </a:r>
            <a:r>
              <a:rPr lang="he-IL" sz="2400" b="1" u="sng" dirty="0" err="1"/>
              <a:t>אקוריום</a:t>
            </a:r>
            <a:r>
              <a:rPr lang="he-IL" sz="2400" b="1" u="sng" dirty="0"/>
              <a:t> פיש על ידי יואב רובינשטיין נעשתה כאשר החברה ריקה מכל נכסים ופעילות עסקית, למעט הפסדים צבורים.</a:t>
            </a:r>
            <a:r>
              <a:rPr lang="he-IL" sz="2400" b="1" dirty="0"/>
              <a:t> לא מצאתי טעם מסחרי בפעולה זו, למעט הרצון לנצל את ההפסדים ולקזזם ובכך להפחית את המס… </a:t>
            </a:r>
            <a:r>
              <a:rPr lang="he-IL" sz="2400" b="1" u="sng" dirty="0"/>
              <a:t>נסיבה חזקה נוספת שמלמדת על העדר טעם מסחרי </a:t>
            </a:r>
            <a:r>
              <a:rPr lang="he-IL" sz="2400" b="1" u="sng" dirty="0" err="1"/>
              <a:t>בעיסקה</a:t>
            </a:r>
            <a:r>
              <a:rPr lang="he-IL" sz="2400" b="1" u="sng" dirty="0"/>
              <a:t>, למעט הרצון להפחית את המס, היא שינוי תחום הפעילות מתחום דגי הנוי לתחום הבנייה. שינוי תחום הפעילות העסקית תוכנן מלכתחילה, לא היה כל רצון להמשיך בפעילות דגי הנוי ולהבריא את חברת </a:t>
            </a:r>
            <a:r>
              <a:rPr lang="he-IL" sz="2400" b="1" u="sng" dirty="0" err="1"/>
              <a:t>אקוריום</a:t>
            </a:r>
            <a:r>
              <a:rPr lang="he-IL" sz="2400" b="1" u="sng" dirty="0"/>
              <a:t> פיש,</a:t>
            </a:r>
            <a:r>
              <a:rPr lang="he-IL" sz="2400" b="1" dirty="0"/>
              <a:t> ובוודאי שלא נעשה בפועל כל </a:t>
            </a:r>
            <a:r>
              <a:rPr lang="he-IL" sz="2400" b="1" dirty="0" err="1"/>
              <a:t>נסיון</a:t>
            </a:r>
            <a:r>
              <a:rPr lang="he-IL" sz="2400" b="1" dirty="0"/>
              <a:t> כאמור. נסיבה זו מלמדת על כך כי מטרת </a:t>
            </a:r>
            <a:r>
              <a:rPr lang="he-IL" sz="2400" b="1" dirty="0" err="1"/>
              <a:t>העיסקה</a:t>
            </a:r>
            <a:r>
              <a:rPr lang="he-IL" sz="2400" b="1" dirty="0"/>
              <a:t> שבוצעה היא הפחתת המס על ידי קיזוז ההפסדים הצבורים בחברת </a:t>
            </a:r>
            <a:r>
              <a:rPr lang="he-IL" sz="2400" b="1" dirty="0" err="1"/>
              <a:t>אקוריום</a:t>
            </a:r>
            <a:r>
              <a:rPr lang="he-IL" sz="2400" b="1" dirty="0"/>
              <a:t> פיש מרווחים בפעילות עסקית חדשה.</a:t>
            </a:r>
          </a:p>
          <a:p>
            <a:pPr algn="just"/>
            <a:endParaRPr lang="he-IL" altLang="he-IL" sz="2400" b="1" dirty="0"/>
          </a:p>
        </p:txBody>
      </p:sp>
    </p:spTree>
    <p:extLst>
      <p:ext uri="{BB962C8B-B14F-4D97-AF65-F5344CB8AC3E}">
        <p14:creationId xmlns:p14="http://schemas.microsoft.com/office/powerpoint/2010/main" val="45116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8426"/>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85618"/>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A1F53FD1-8C8F-4A77-BB1E-E9DBCDCFFD91}"/>
              </a:ext>
            </a:extLst>
          </p:cNvPr>
          <p:cNvSpPr txBox="1"/>
          <p:nvPr/>
        </p:nvSpPr>
        <p:spPr>
          <a:xfrm>
            <a:off x="383014" y="1315281"/>
            <a:ext cx="11649960" cy="4893647"/>
          </a:xfrm>
          <a:prstGeom prst="rect">
            <a:avLst/>
          </a:prstGeom>
          <a:noFill/>
        </p:spPr>
        <p:txBody>
          <a:bodyPr wrap="square">
            <a:spAutoFit/>
          </a:bodyPr>
          <a:lstStyle/>
          <a:p>
            <a:pPr marL="0" indent="0" algn="just">
              <a:buNone/>
            </a:pPr>
            <a:r>
              <a:rPr lang="he-IL" sz="2400" b="1" u="sng" dirty="0"/>
              <a:t>עניין יואב בן ארי (ע"א 7387/06) </a:t>
            </a:r>
            <a:endParaRPr lang="en-US" sz="2400" dirty="0"/>
          </a:p>
          <a:p>
            <a:pPr marL="0" indent="0" algn="just">
              <a:buNone/>
            </a:pPr>
            <a:r>
              <a:rPr lang="he-IL" sz="2400" b="1" u="sng" dirty="0"/>
              <a:t>רקע עובדתי-</a:t>
            </a:r>
            <a:endParaRPr lang="en-US" sz="2400" dirty="0"/>
          </a:p>
          <a:p>
            <a:pPr lvl="0" algn="just"/>
            <a:r>
              <a:rPr lang="he-IL" sz="2400" dirty="0"/>
              <a:t>המערערת, חברת בן ארי סוכנויות לביטוח בע"מ (אשר עובר לאירועים אלו פעלה למוסך כלי רכב), חמתה הסכם עם חברת אסי-מור נכסים והשקעות בע"מ למכירת שליטה חלקית. מר שאול בן ארי היה מנהל ובעל מניות בחברת אסי אור. לאחר חתימת ההסכם, בן ארי החזיק, בעקיפין, 32% ממניות המערערת. בהמשך, המערערת ספקה הפסדים, הפסיקה את פעילותה כמסוך ונכסיה נמכרו. </a:t>
            </a:r>
          </a:p>
          <a:p>
            <a:pPr lvl="0" algn="just"/>
            <a:endParaRPr lang="he-IL" sz="2400" dirty="0"/>
          </a:p>
          <a:p>
            <a:pPr lvl="0" algn="just"/>
            <a:r>
              <a:rPr lang="he-IL" sz="2400" dirty="0"/>
              <a:t>כשנה לאחר הפסקת הפעילות רכש בן ארי את יתרת השליטה (68%) והעביר את פעילות סוכנות הביטוח של חברת אסי אור, לתוך החברה המערערת שהפסדיה נבעו מפעילותה כמוסך. לאחר מכן, החברה המערערת קיזזה הפסדים אלו אל מול רווחיה מסוכנות ביטוח.</a:t>
            </a:r>
          </a:p>
          <a:p>
            <a:pPr lvl="0" algn="just"/>
            <a:endParaRPr lang="he-IL" altLang="he-IL" sz="2400" b="1" dirty="0"/>
          </a:p>
          <a:p>
            <a:pPr lvl="0" algn="just"/>
            <a:r>
              <a:rPr lang="he-IL" altLang="he-IL" sz="2400" dirty="0"/>
              <a:t>פקיד השומה סבר כי אין לבצע קיזוז מסוג זה וזאת לאור הלכת </a:t>
            </a:r>
            <a:r>
              <a:rPr lang="he-IL" altLang="he-IL" sz="2400" b="1" dirty="0" err="1"/>
              <a:t>רובנשטיין</a:t>
            </a:r>
            <a:endParaRPr lang="he-IL" altLang="he-IL" sz="2400" dirty="0"/>
          </a:p>
        </p:txBody>
      </p:sp>
    </p:spTree>
    <p:extLst>
      <p:ext uri="{BB962C8B-B14F-4D97-AF65-F5344CB8AC3E}">
        <p14:creationId xmlns:p14="http://schemas.microsoft.com/office/powerpoint/2010/main" val="4008457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582932"/>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2677656"/>
          </a:xfrm>
          <a:prstGeom prst="rect">
            <a:avLst/>
          </a:prstGeom>
          <a:noFill/>
        </p:spPr>
        <p:txBody>
          <a:bodyPr wrap="square">
            <a:spAutoFit/>
          </a:bodyPr>
          <a:lstStyle/>
          <a:p>
            <a:pPr algn="just"/>
            <a:r>
              <a:rPr lang="he-IL" sz="2400" b="1" u="sng" dirty="0"/>
              <a:t>עניין יואב בן ארי (ע"א 7387/06) - המשך</a:t>
            </a:r>
            <a:endParaRPr lang="en-US" sz="2400" dirty="0"/>
          </a:p>
          <a:p>
            <a:pPr marL="342900" lvl="1" indent="-342900">
              <a:defRPr/>
            </a:pPr>
            <a:endParaRPr lang="he-IL" sz="2400" dirty="0"/>
          </a:p>
          <a:p>
            <a:pPr marL="342900" lvl="1" indent="-342900">
              <a:buFont typeface="Arial" panose="020B0604020202020204" pitchFamily="34" charset="0"/>
              <a:buChar char="•"/>
              <a:defRPr/>
            </a:pPr>
            <a:r>
              <a:rPr lang="he-IL" sz="2400" dirty="0"/>
              <a:t>בבוחנו את נסיבות הרכישה קבע בית המשפט כי אין טעם מסחרי לעסקה:</a:t>
            </a:r>
          </a:p>
          <a:p>
            <a:pPr marL="342900" lvl="1" indent="-342900">
              <a:buFont typeface="Arial" panose="020B0604020202020204" pitchFamily="34" charset="0"/>
              <a:buChar char="•"/>
              <a:defRPr/>
            </a:pPr>
            <a:endParaRPr lang="he-IL" sz="2400" dirty="0"/>
          </a:p>
          <a:p>
            <a:pPr marL="0" lvl="1" algn="just">
              <a:defRPr/>
            </a:pPr>
            <a:r>
              <a:rPr lang="he-IL" sz="2400" b="1" dirty="0"/>
              <a:t>"בענייננו, לא נמצא טעם מסחרי לכך שמר בן ארי רכש 68% מהמניות במערערת - במועד בו בוצעה הרכישה ובהתחשב בפועלה של החברה באותה עת - ולכך שהעביר את הפעילות בתחום הביטוח לחברה זו דווקא, זולת הטעם </a:t>
            </a:r>
            <a:r>
              <a:rPr lang="he-IL" sz="2400" b="1" dirty="0" err="1"/>
              <a:t>המיסויי</a:t>
            </a:r>
            <a:r>
              <a:rPr lang="he-IL" sz="2400" b="1" dirty="0"/>
              <a:t> והוא ניצול זכות קיזוז ההפסדים של המערערת."</a:t>
            </a:r>
          </a:p>
        </p:txBody>
      </p:sp>
    </p:spTree>
    <p:extLst>
      <p:ext uri="{BB962C8B-B14F-4D97-AF65-F5344CB8AC3E}">
        <p14:creationId xmlns:p14="http://schemas.microsoft.com/office/powerpoint/2010/main" val="1286547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4154984"/>
          </a:xfrm>
          <a:prstGeom prst="rect">
            <a:avLst/>
          </a:prstGeom>
          <a:noFill/>
        </p:spPr>
        <p:txBody>
          <a:bodyPr wrap="square">
            <a:spAutoFit/>
          </a:bodyPr>
          <a:lstStyle/>
          <a:p>
            <a:pPr algn="just"/>
            <a:r>
              <a:rPr lang="he-IL" sz="2400" b="1" u="sng" dirty="0"/>
              <a:t>עניין יואב בן ארי (ע"א 7387/06) - המשך</a:t>
            </a:r>
            <a:endParaRPr lang="en-US" sz="2400" dirty="0"/>
          </a:p>
          <a:p>
            <a:pPr marL="342900" lvl="1" indent="-342900">
              <a:defRPr/>
            </a:pPr>
            <a:endParaRPr lang="he-IL" sz="2400" dirty="0"/>
          </a:p>
          <a:p>
            <a:pPr marL="342900" lvl="1" indent="-342900">
              <a:buFont typeface="Arial" panose="020B0604020202020204" pitchFamily="34" charset="0"/>
              <a:buChar char="•"/>
              <a:defRPr/>
            </a:pPr>
            <a:r>
              <a:rPr lang="he-IL" sz="2400" dirty="0"/>
              <a:t>עם זאת, בית המשפט מצין כי לא כל העברת פעילות מטעמים של מיסוי תביא לשלילת היכולת לקזז הפסדים. </a:t>
            </a:r>
            <a:endParaRPr lang="he-IL" sz="2400" b="1" dirty="0"/>
          </a:p>
          <a:p>
            <a:pPr marL="0" lvl="1" algn="just">
              <a:defRPr/>
            </a:pPr>
            <a:r>
              <a:rPr lang="he-IL" sz="2400" b="1" dirty="0"/>
              <a:t>"יחד עם זאת, לא בכל מקרה תביא העברת פעילות בשל טעם מיסויי לשלילת הזכות לקיזוז ההפסדים. השאלה תמיד היא אם הטעם </a:t>
            </a:r>
            <a:r>
              <a:rPr lang="he-IL" sz="2400" b="1" dirty="0" err="1"/>
              <a:t>המיסויי</a:t>
            </a:r>
            <a:r>
              <a:rPr lang="he-IL" sz="2400" b="1" dirty="0"/>
              <a:t> בענייננו מביא להפחתת מס שאינה נאותה, כפי שמורה לנו הוראת סעיף 86, ואם כן: מהו יתרון המס אשר ממנו יש להתעלם (ראו ביקורתו של יוסף מ. </a:t>
            </a:r>
            <a:r>
              <a:rPr lang="he-IL" sz="2400" b="1" dirty="0" err="1"/>
              <a:t>אדרעי</a:t>
            </a:r>
            <a:r>
              <a:rPr lang="he-IL" sz="2400" b="1" dirty="0"/>
              <a:t> עלייתם (ואיבונם?) של דיני </a:t>
            </a:r>
            <a:r>
              <a:rPr lang="he-IL" sz="2400" b="1" dirty="0" err="1"/>
              <a:t>מסים</a:t>
            </a:r>
            <a:r>
              <a:rPr lang="he-IL" sz="2400" b="1" dirty="0"/>
              <a:t> בישראל 204 (2007)). לשאלה זו </a:t>
            </a:r>
            <a:r>
              <a:rPr lang="he-IL" sz="2400" b="1" dirty="0" err="1"/>
              <a:t>נידרש</a:t>
            </a:r>
            <a:r>
              <a:rPr lang="he-IL" sz="2400" b="1" dirty="0"/>
              <a:t> עתה."</a:t>
            </a:r>
          </a:p>
          <a:p>
            <a:pPr marL="0" lvl="1" algn="just">
              <a:defRPr/>
            </a:pPr>
            <a:endParaRPr lang="he-IL" sz="2400" b="1" dirty="0"/>
          </a:p>
          <a:p>
            <a:pPr marL="342900" lvl="1" indent="-342900" algn="just">
              <a:buFont typeface="Arial" panose="020B0604020202020204" pitchFamily="34" charset="0"/>
              <a:buChar char="•"/>
              <a:defRPr/>
            </a:pPr>
            <a:endParaRPr lang="he-IL" sz="2400" b="1" dirty="0"/>
          </a:p>
        </p:txBody>
      </p:sp>
    </p:spTree>
    <p:extLst>
      <p:ext uri="{BB962C8B-B14F-4D97-AF65-F5344CB8AC3E}">
        <p14:creationId xmlns:p14="http://schemas.microsoft.com/office/powerpoint/2010/main" val="2124912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4154984"/>
          </a:xfrm>
          <a:prstGeom prst="rect">
            <a:avLst/>
          </a:prstGeom>
          <a:noFill/>
        </p:spPr>
        <p:txBody>
          <a:bodyPr wrap="square">
            <a:spAutoFit/>
          </a:bodyPr>
          <a:lstStyle/>
          <a:p>
            <a:pPr algn="just"/>
            <a:r>
              <a:rPr lang="he-IL" sz="2400" b="1" u="sng" dirty="0"/>
              <a:t>עניין יואב בן ארי (ע"א 7387/06) - המשך</a:t>
            </a:r>
            <a:endParaRPr lang="he-IL" sz="2400" b="1" dirty="0"/>
          </a:p>
          <a:p>
            <a:pPr marL="0" lvl="1" algn="just">
              <a:defRPr/>
            </a:pPr>
            <a:endParaRPr lang="he-IL" sz="2400" b="1" dirty="0"/>
          </a:p>
          <a:p>
            <a:pPr marL="0" lvl="1" algn="just">
              <a:defRPr/>
            </a:pPr>
            <a:r>
              <a:rPr lang="he-IL" sz="2400" b="1" dirty="0"/>
              <a:t>"שניים הם העקרונות העומדים בבסיס ניתוח </a:t>
            </a:r>
            <a:r>
              <a:rPr lang="he-IL" sz="2400" b="1" dirty="0" err="1"/>
              <a:t>הסוגיה</a:t>
            </a:r>
            <a:r>
              <a:rPr lang="he-IL" sz="2400" b="1" dirty="0"/>
              <a:t> שבפנינו. העיקרון הראשון נוגע לאי התרת רכישת הפסדים שספגו בעלי מניות אחרים כאשר אין טעם כלכלי לעסקה מלבד הפחתת מס. עיקרון זה נקבע בפרשת רובינשטיין מכוח ההוראה בדבר התעלמות מ"עסקה מלאכותית" שמטרתה היא הפחתת מס לא נאותה. עיקרון זה אינו שנוי במחלוקת בין הצדדים והוא תקף ועומד על כנו. </a:t>
            </a:r>
            <a:r>
              <a:rPr lang="he-IL" sz="2400" b="1" u="sng" dirty="0"/>
              <a:t>העיקרון השני הוא שמירה על זכותו של בעל המניות "ליהנות" מהפסדיו הכלכליים האמיתיים, בדרך של קיזוזם כנגד הכנסות ולא בדרך של מכירתם לגורם אחר. הנאה מהפסד בדרך זו אינה "מלאכותית" אלא עסקית-כלכלית. בין שני עקרונות אלה קיים מתח במצבים רבים. לא תמיד ניתן להביא ליישום שני העקרונות באופן מלא והרמוני במישור היחסים שבין בעלי מניות רוב ומיעוט". </a:t>
            </a:r>
          </a:p>
        </p:txBody>
      </p:sp>
    </p:spTree>
    <p:extLst>
      <p:ext uri="{BB962C8B-B14F-4D97-AF65-F5344CB8AC3E}">
        <p14:creationId xmlns:p14="http://schemas.microsoft.com/office/powerpoint/2010/main" val="19048139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3416320"/>
          </a:xfrm>
          <a:prstGeom prst="rect">
            <a:avLst/>
          </a:prstGeom>
          <a:noFill/>
        </p:spPr>
        <p:txBody>
          <a:bodyPr wrap="square">
            <a:spAutoFit/>
          </a:bodyPr>
          <a:lstStyle/>
          <a:p>
            <a:pPr algn="just"/>
            <a:r>
              <a:rPr lang="he-IL" sz="2400" b="1" u="sng" dirty="0"/>
              <a:t>עניין יואב בן ארי (ע"א 7387/06) - המשך</a:t>
            </a:r>
            <a:endParaRPr lang="he-IL" sz="2400" b="1" dirty="0"/>
          </a:p>
          <a:p>
            <a:pPr marL="0" lvl="1" algn="just">
              <a:defRPr/>
            </a:pPr>
            <a:endParaRPr lang="he-IL" sz="2400" b="1" dirty="0"/>
          </a:p>
          <a:p>
            <a:pPr marL="0" lvl="1" algn="just">
              <a:defRPr/>
            </a:pPr>
            <a:endParaRPr lang="he-IL" sz="2400" b="1" dirty="0"/>
          </a:p>
          <a:p>
            <a:pPr marL="0" lvl="1" algn="just">
              <a:defRPr/>
            </a:pPr>
            <a:r>
              <a:rPr lang="he-IL" sz="2400" b="1" dirty="0"/>
              <a:t>"כדי לאפשר לבעל השליטה החדש ליהנות מהפסדיו הוא (כבעל מניות מיעוט בעת התהוות ההפסדים) ובה בעת למנוע ממנו ניצול של הפסדים שספג בעל השליטה הקודם, </a:t>
            </a:r>
            <a:r>
              <a:rPr lang="he-IL" sz="2400" b="1" u="sng" dirty="0"/>
              <a:t>יש לתחם את הקיזוז באופן שהוא יחול רק לגבי החלק מן ההפסד שיש לייחס לרוכש בשל היותו בעל מניות מיעוט בעת התהוות ההפסדים - כפי שהיה המצב טרם רכישת השליטה. כך באה לידי ביטוי ה"התעלמות" מהעסקה, בדרך אשר שוללת את יתרון המס הלא נאות, כפי שמורה לנו סעיף 86 לפקודה."</a:t>
            </a:r>
          </a:p>
        </p:txBody>
      </p:sp>
    </p:spTree>
    <p:extLst>
      <p:ext uri="{BB962C8B-B14F-4D97-AF65-F5344CB8AC3E}">
        <p14:creationId xmlns:p14="http://schemas.microsoft.com/office/powerpoint/2010/main" val="873925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4524315"/>
          </a:xfrm>
          <a:prstGeom prst="rect">
            <a:avLst/>
          </a:prstGeom>
          <a:noFill/>
        </p:spPr>
        <p:txBody>
          <a:bodyPr wrap="square">
            <a:spAutoFit/>
          </a:bodyPr>
          <a:lstStyle/>
          <a:p>
            <a:pPr algn="just"/>
            <a:r>
              <a:rPr lang="he-IL" sz="2400" b="1" u="sng" dirty="0"/>
              <a:t>עניין יואב בן ארי (ע"א 7387/06) - המשך</a:t>
            </a:r>
            <a:endParaRPr lang="he-IL" sz="2400" b="1" dirty="0"/>
          </a:p>
          <a:p>
            <a:pPr marL="0" lvl="1" algn="just">
              <a:defRPr/>
            </a:pPr>
            <a:r>
              <a:rPr lang="he-IL" sz="2400" b="1" dirty="0"/>
              <a:t>" כללם של דברים, מקום בו נדרשים אנו להכרעה ביחס לקיזוז הפסדים בחברה בעקבות עסקה במניותיה שאין לה טעם מסחרי, יחולו העקרונות הבאים: כאשר יש שינוי שליטה בחברה, ובעל השליטה החדש לא היה בעל מניות בחברה בעת התהוות ההפסדים, אין להתיר לחברה לקזז את ההפסדים </a:t>
            </a:r>
            <a:r>
              <a:rPr lang="he-IL" sz="2400" b="1" dirty="0" err="1"/>
              <a:t>שנתהוו</a:t>
            </a:r>
            <a:r>
              <a:rPr lang="he-IL" sz="2400" b="1" dirty="0"/>
              <a:t> טרם שינוי השליטה. זה הכלל שנפסק בעניין רובינשטיין. כלל זה חל גם כאשר בעל השליטה החדש לא רוכש את מלוא הזכויות בחברה, ובחלק מהמניות מחזיק בעל מניות מיעוט אשר ספג הפסדים טרם שינוי השליטה. </a:t>
            </a:r>
            <a:r>
              <a:rPr lang="he-IL" sz="2400" b="1" u="sng" dirty="0"/>
              <a:t>לעומת זאת, כאשר בעל השליטה החדש היה בעל מניות מיעוט בעת התהוות ההפסדים, יש להתיר קיזוז הפסדים בדרך יחסית ובאופן שמבטל את יתרון המס הלא נאות שעשוי היה לצמוח מרכישת ההפסדים שספג בעל השליטה הקודם"</a:t>
            </a:r>
          </a:p>
          <a:p>
            <a:pPr marL="0" lvl="1" algn="just">
              <a:defRPr/>
            </a:pPr>
            <a:endParaRPr lang="he-IL" sz="2400" b="1" dirty="0"/>
          </a:p>
          <a:p>
            <a:pPr marL="342900" lvl="1" indent="-342900" algn="just">
              <a:buFont typeface="Arial" panose="020B0604020202020204" pitchFamily="34" charset="0"/>
              <a:buChar char="•"/>
              <a:defRPr/>
            </a:pPr>
            <a:r>
              <a:rPr lang="he-IL" sz="2400" dirty="0"/>
              <a:t>יש להתיר את ההפסדים אשר משקפים את ההפסדים האמיתיים אשר התהוו אצל בעל המניות כאשר היה בעל מניות מיעוט בחברה.</a:t>
            </a:r>
          </a:p>
        </p:txBody>
      </p:sp>
    </p:spTree>
    <p:extLst>
      <p:ext uri="{BB962C8B-B14F-4D97-AF65-F5344CB8AC3E}">
        <p14:creationId xmlns:p14="http://schemas.microsoft.com/office/powerpoint/2010/main" val="3045678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3416320"/>
          </a:xfrm>
          <a:prstGeom prst="rect">
            <a:avLst/>
          </a:prstGeom>
          <a:noFill/>
        </p:spPr>
        <p:txBody>
          <a:bodyPr wrap="square">
            <a:spAutoFit/>
          </a:bodyPr>
          <a:lstStyle/>
          <a:p>
            <a:pPr marL="0" indent="0" algn="just">
              <a:buNone/>
            </a:pPr>
            <a:r>
              <a:rPr lang="he-IL" sz="2400" b="1" u="sng" dirty="0"/>
              <a:t>ענין אחים </a:t>
            </a:r>
            <a:r>
              <a:rPr lang="he-IL" sz="2400" b="1" u="sng" dirty="0" err="1"/>
              <a:t>נאוי</a:t>
            </a:r>
            <a:r>
              <a:rPr lang="he-IL" sz="2400" b="1" u="sng" dirty="0"/>
              <a:t> (ע"מ 46365-09-17) (ינואר 2020)</a:t>
            </a:r>
            <a:endParaRPr lang="en-US" sz="2400" b="1" dirty="0"/>
          </a:p>
          <a:p>
            <a:pPr marL="0" indent="0" algn="just">
              <a:buNone/>
            </a:pPr>
            <a:r>
              <a:rPr lang="he-IL" sz="2400" b="1" u="sng" dirty="0"/>
              <a:t>רקע עובדתי </a:t>
            </a:r>
            <a:endParaRPr lang="en-US" sz="2400" dirty="0"/>
          </a:p>
          <a:p>
            <a:pPr lvl="0" algn="just"/>
            <a:r>
              <a:rPr lang="he-IL" sz="2400" dirty="0"/>
              <a:t>באותו עניין דובר ברכישת שלד בורסאי על ידי האחים </a:t>
            </a:r>
            <a:r>
              <a:rPr lang="he-IL" sz="2400" dirty="0" err="1"/>
              <a:t>נאוי</a:t>
            </a:r>
            <a:r>
              <a:rPr lang="he-IL" sz="2400" dirty="0"/>
              <a:t> שהעבירו אליו פעילות רווחית חדשה, מחברה פרטית שבבעלותם, בתחום הממסרים הדחויים ("ניכיון שיקים") (להלן: "</a:t>
            </a:r>
            <a:r>
              <a:rPr lang="he-IL" sz="2400" b="1" dirty="0"/>
              <a:t>הפעילות החדשה</a:t>
            </a:r>
            <a:r>
              <a:rPr lang="he-IL" sz="2400" dirty="0"/>
              <a:t>") </a:t>
            </a:r>
            <a:endParaRPr lang="en-US" sz="2400" dirty="0"/>
          </a:p>
          <a:p>
            <a:pPr lvl="0" algn="just"/>
            <a:r>
              <a:rPr lang="he-IL" sz="2400" dirty="0"/>
              <a:t>לשלד הבורסאי (להלן: "</a:t>
            </a:r>
            <a:r>
              <a:rPr lang="he-IL" sz="2400" b="1" dirty="0"/>
              <a:t>המערערת</a:t>
            </a:r>
            <a:r>
              <a:rPr lang="he-IL" sz="2400" dirty="0"/>
              <a:t>") היו הפסדים צבורים בסכום של למעלה מ-150 מיליון ש"ח. כמו כן, לשלד הבורסאי לא היו נכסים, ציוד או מוניטין, המסחר במניותיו הושעה והן מופיעות ברשימת השימור של הבורסה לניירות ערך. פעילותו העסקית פסקה כליל כשנה וחצי לפני מועד רכישתו.</a:t>
            </a:r>
            <a:endParaRPr lang="en-US" sz="2400" dirty="0"/>
          </a:p>
          <a:p>
            <a:pPr lvl="0" algn="just"/>
            <a:r>
              <a:rPr lang="he-IL" sz="2400" dirty="0"/>
              <a:t> לאחר רכישת השליטה בשלד הבורסאי והעברת הפעילות הרווחית לתוכו, קוזזו מלוא ההפסדים שנצברו בשלד כנגד הרווחים מהפעילות החדשה.</a:t>
            </a:r>
            <a:endParaRPr lang="en-US" sz="2400" dirty="0"/>
          </a:p>
        </p:txBody>
      </p:sp>
    </p:spTree>
    <p:extLst>
      <p:ext uri="{BB962C8B-B14F-4D97-AF65-F5344CB8AC3E}">
        <p14:creationId xmlns:p14="http://schemas.microsoft.com/office/powerpoint/2010/main" val="16346799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1" y="1356042"/>
            <a:ext cx="12076725" cy="4893647"/>
          </a:xfrm>
          <a:prstGeom prst="rect">
            <a:avLst/>
          </a:prstGeom>
          <a:noFill/>
        </p:spPr>
        <p:txBody>
          <a:bodyPr wrap="square">
            <a:spAutoFit/>
          </a:bodyPr>
          <a:lstStyle/>
          <a:p>
            <a:pPr marL="0" indent="0" algn="just">
              <a:buNone/>
            </a:pPr>
            <a:r>
              <a:rPr lang="he-IL" sz="2400" b="1" u="sng" dirty="0"/>
              <a:t>ענין אחים </a:t>
            </a:r>
            <a:r>
              <a:rPr lang="he-IL" sz="2400" b="1" u="sng" dirty="0" err="1"/>
              <a:t>נאוי</a:t>
            </a:r>
            <a:r>
              <a:rPr lang="he-IL" sz="2400" b="1" u="sng" dirty="0"/>
              <a:t> (ע"מ 46365-09-17) (ינואר 2020) - המשך</a:t>
            </a:r>
            <a:endParaRPr lang="en-US" sz="2400" b="1" dirty="0"/>
          </a:p>
          <a:p>
            <a:pPr marL="0" indent="0" algn="just">
              <a:buNone/>
            </a:pPr>
            <a:r>
              <a:rPr lang="he-IL" sz="2400" b="1" u="sng" dirty="0"/>
              <a:t>טענת המערערת</a:t>
            </a:r>
            <a:endParaRPr lang="en-US" sz="2400" dirty="0"/>
          </a:p>
          <a:p>
            <a:pPr lvl="0" algn="just"/>
            <a:r>
              <a:rPr lang="he-IL" sz="2400" dirty="0"/>
              <a:t>אליבא </a:t>
            </a:r>
            <a:r>
              <a:rPr lang="he-IL" sz="2400" dirty="0" err="1"/>
              <a:t>דמערערת</a:t>
            </a:r>
            <a:r>
              <a:rPr lang="he-IL" sz="2400" dirty="0"/>
              <a:t> המשיב לא עמד בחובתו להרים את נטל ההוכחה המוטל עליו להתקיימותו של המבחן האובייקטיבי לפיו, אלמלא המטרה הפיסקאלית לא הייתה העסקה מבוצעת. די בכך, לשיטת המערערת, כדי להצדיק את קבלת הערעור. כמו כן, טענה המערערת כי  בבסיס העסקה לרכישת השלד הבורסאי עמדו טעמים מסחריים יסודיים, שיש בהם להצדיק את האופן בו נעשתה, ולהכשיר את קיזוז ההפסדים.</a:t>
            </a:r>
          </a:p>
          <a:p>
            <a:pPr marL="0" lvl="0" indent="0" algn="just">
              <a:buNone/>
            </a:pPr>
            <a:r>
              <a:rPr lang="he-IL" sz="2400" b="1" u="sng" dirty="0"/>
              <a:t>טענת המשיב </a:t>
            </a:r>
            <a:endParaRPr lang="en-US" sz="2400" dirty="0"/>
          </a:p>
          <a:p>
            <a:pPr lvl="0" algn="just"/>
            <a:r>
              <a:rPr lang="he-IL" sz="2400" dirty="0"/>
              <a:t>המשיב טען כי ביסוד עסקת רכישת השלד הבורסאי הספציפי עמד טעם פיסקאלי יסודי ודומיננטי של קיזוז ההפסדים הצבורים. </a:t>
            </a:r>
            <a:r>
              <a:rPr lang="he-IL" sz="2400" b="1" dirty="0"/>
              <a:t>לטענתו, המערערת לא השכילה להוכיח כי ביסוד רכישת השלד המסוים עמד "טעם מסחרי יסודי" השקול לו בערכו. </a:t>
            </a:r>
            <a:r>
              <a:rPr lang="he-IL" sz="2400" dirty="0"/>
              <a:t>לפיכך, יש לראות ברצף הפעולות שהביא לקיזוז ההפסדים, כתכנון מס בלתי לגיטימי שמטרתו הייתה להפחית, באופן בלתי נאות, את המס המגיע על רווחי הפעילות החדשה. המשיב שלל את יתרון המס של המערערת בקיזוז ההפסדים בהסתמכו על עילת העסקה המלאכותית שבסעיף 86 לפקודה.</a:t>
            </a:r>
            <a:endParaRPr lang="en-US" sz="2400" dirty="0"/>
          </a:p>
        </p:txBody>
      </p:sp>
    </p:spTree>
    <p:extLst>
      <p:ext uri="{BB962C8B-B14F-4D97-AF65-F5344CB8AC3E}">
        <p14:creationId xmlns:p14="http://schemas.microsoft.com/office/powerpoint/2010/main" val="8739992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1" y="1356042"/>
            <a:ext cx="12076725" cy="3785652"/>
          </a:xfrm>
          <a:prstGeom prst="rect">
            <a:avLst/>
          </a:prstGeom>
          <a:noFill/>
        </p:spPr>
        <p:txBody>
          <a:bodyPr wrap="square">
            <a:spAutoFit/>
          </a:bodyPr>
          <a:lstStyle/>
          <a:p>
            <a:pPr marL="0" indent="0" algn="just">
              <a:buNone/>
            </a:pPr>
            <a:r>
              <a:rPr lang="he-IL" sz="2400" b="1" u="sng" dirty="0"/>
              <a:t>ענין אחים </a:t>
            </a:r>
            <a:r>
              <a:rPr lang="he-IL" sz="2400" b="1" u="sng" dirty="0" err="1"/>
              <a:t>נאוי</a:t>
            </a:r>
            <a:r>
              <a:rPr lang="he-IL" sz="2400" b="1" u="sng" dirty="0"/>
              <a:t> (ע"מ 46365-09-17) (ינואר 2020) – המשך </a:t>
            </a:r>
            <a:endParaRPr lang="en-US" sz="2400" b="1" dirty="0"/>
          </a:p>
          <a:p>
            <a:pPr marL="0" indent="0" algn="just">
              <a:buNone/>
            </a:pPr>
            <a:r>
              <a:rPr lang="he-IL" sz="2400" b="1" u="sng" dirty="0"/>
              <a:t>בית המשפט </a:t>
            </a:r>
            <a:endParaRPr lang="en-US" sz="2400" dirty="0"/>
          </a:p>
          <a:p>
            <a:pPr lvl="0" algn="just"/>
            <a:r>
              <a:rPr lang="he-IL" sz="2400" b="1" dirty="0"/>
              <a:t>"במרוצת השנים נקבעו בהלכה הפסוקה מבחנים וכללי אצבע למלאכת ההבחנה לסיווגה של עסקה כמלאכותית לצורכי מס..... "התפתחות בסוגיה זו נעשתה בעניין סגנון. שם קבע כב' השופט א' ריבלין כי המבחן הראוי לבחינת מלאכותיותה של עסקה הוא "</a:t>
            </a:r>
            <a:r>
              <a:rPr lang="he-IL" sz="2400" b="1" u="sng" dirty="0"/>
              <a:t>מבחן יסודיות הטעם המסחרי</a:t>
            </a:r>
            <a:r>
              <a:rPr lang="he-IL" sz="2400" b="1" dirty="0"/>
              <a:t>". מבחן זה נועד להתמודד, באופן גמיש יותר, עם תכנוני המס המורכבים בהם שימשו ביסוד עריכת העסקה הן טעמים מסחריים והן טעמים פיסקאליים. </a:t>
            </a:r>
            <a:r>
              <a:rPr lang="he-IL" sz="2400" b="1" u="sng" dirty="0"/>
              <a:t>מבחן זה אינו מסתפק בקיומה של מטרה מסחרית אלא דורש כי מטרה זו תהא "יסודית</a:t>
            </a:r>
            <a:r>
              <a:rPr lang="he-IL" sz="2400" b="1" dirty="0"/>
              <a:t>". לצורך בחינת יסודיות הטעם המסחרי נבחנים כלל נסיבות העסקה ונעשה שימוש במבחני עזר, כגון: אמינות הטעם המסחרי, </a:t>
            </a:r>
            <a:r>
              <a:rPr lang="he-IL" sz="2400" b="1" dirty="0" err="1"/>
              <a:t>שקילותם</a:t>
            </a:r>
            <a:r>
              <a:rPr lang="he-IL" sz="2400" b="1" dirty="0"/>
              <a:t> הכלכלית של הטעמים שביסוד העסקה, מבחן התוכן הכלכלי ומבחן הסיכון"</a:t>
            </a:r>
            <a:endParaRPr lang="en-US" sz="2400" dirty="0"/>
          </a:p>
        </p:txBody>
      </p:sp>
    </p:spTree>
    <p:extLst>
      <p:ext uri="{BB962C8B-B14F-4D97-AF65-F5344CB8AC3E}">
        <p14:creationId xmlns:p14="http://schemas.microsoft.com/office/powerpoint/2010/main" val="265873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68707" y="-646500"/>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שיקולי מס</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1879761" y="967461"/>
            <a:ext cx="10326880" cy="6001643"/>
          </a:xfrm>
          <a:prstGeom prst="rect">
            <a:avLst/>
          </a:prstGeom>
          <a:noFill/>
        </p:spPr>
        <p:txBody>
          <a:bodyPr wrap="square">
            <a:spAutoFit/>
          </a:bodyPr>
          <a:lstStyle/>
          <a:p>
            <a:pPr lvl="0"/>
            <a:endParaRPr lang="he-IL" sz="2400" b="1" dirty="0">
              <a:effectLst/>
              <a:ea typeface="Calibri" panose="020F0502020204030204" pitchFamily="34" charset="0"/>
            </a:endParaRPr>
          </a:p>
          <a:p>
            <a:pPr lvl="0"/>
            <a:r>
              <a:rPr lang="he-IL" sz="2400" u="sng" dirty="0">
                <a:ea typeface="Calibri" panose="020F0502020204030204" pitchFamily="34" charset="0"/>
              </a:rPr>
              <a:t>פעילות כעצמאי או באמצעות גוף "שקוף"- </a:t>
            </a:r>
            <a:endParaRPr lang="he-IL" sz="2400" b="1" u="sng" dirty="0">
              <a:ea typeface="Calibri" panose="020F0502020204030204" pitchFamily="34" charset="0"/>
            </a:endParaRPr>
          </a:p>
          <a:p>
            <a:pPr marL="342900" lvl="0" indent="-342900">
              <a:buFont typeface="Arial" panose="020B0604020202020204" pitchFamily="34" charset="0"/>
              <a:buChar char="•"/>
            </a:pPr>
            <a:r>
              <a:rPr lang="he-IL" sz="2400" b="1" dirty="0">
                <a:ea typeface="Calibri" panose="020F0502020204030204" pitchFamily="34" charset="0"/>
              </a:rPr>
              <a:t>מיסוי "חד שלבי" לפי סעיף 121 לפקודה</a:t>
            </a:r>
            <a:r>
              <a:rPr lang="en-US" sz="2400" b="1" dirty="0">
                <a:ea typeface="Calibri" panose="020F0502020204030204" pitchFamily="34" charset="0"/>
              </a:rPr>
              <a:t>;</a:t>
            </a:r>
            <a:r>
              <a:rPr lang="he-IL" sz="2400" b="1" dirty="0">
                <a:ea typeface="Calibri" panose="020F0502020204030204" pitchFamily="34" charset="0"/>
              </a:rPr>
              <a:t>  </a:t>
            </a:r>
          </a:p>
          <a:p>
            <a:pPr marL="342900" lvl="0" indent="-342900">
              <a:buFont typeface="Arial" panose="020B0604020202020204" pitchFamily="34" charset="0"/>
              <a:buChar char="•"/>
            </a:pPr>
            <a:r>
              <a:rPr lang="he-IL" sz="2400" b="1" dirty="0">
                <a:ea typeface="Calibri" panose="020F0502020204030204" pitchFamily="34" charset="0"/>
              </a:rPr>
              <a:t>תשלומי מקדמות למס הכנסה וביטוח לאומי, בהתאם להכנסות שדווחו למס הכנסה בשנים הקודמות</a:t>
            </a:r>
            <a:r>
              <a:rPr lang="en-US" sz="2400" b="1" dirty="0">
                <a:ea typeface="Calibri" panose="020F0502020204030204" pitchFamily="34" charset="0"/>
              </a:rPr>
              <a:t>;</a:t>
            </a:r>
            <a:endParaRPr lang="he-IL" sz="2400" b="1" dirty="0">
              <a:ea typeface="Calibri" panose="020F0502020204030204" pitchFamily="34" charset="0"/>
            </a:endParaRPr>
          </a:p>
          <a:p>
            <a:pPr marL="342900" lvl="0" indent="-342900">
              <a:buFont typeface="Arial" panose="020B0604020202020204" pitchFamily="34" charset="0"/>
              <a:buChar char="•"/>
            </a:pPr>
            <a:r>
              <a:rPr lang="he-IL" sz="2400" b="1" dirty="0">
                <a:ea typeface="Calibri" panose="020F0502020204030204" pitchFamily="34" charset="0"/>
              </a:rPr>
              <a:t>אפשרות לנכות לצרכי מס הפקדות לחסכונות פנסיונים וקרנות השתלמות</a:t>
            </a:r>
            <a:r>
              <a:rPr lang="en-US" sz="2400" b="1" dirty="0">
                <a:ea typeface="Calibri" panose="020F0502020204030204" pitchFamily="34" charset="0"/>
              </a:rPr>
              <a:t>;</a:t>
            </a:r>
            <a:r>
              <a:rPr lang="he-IL" sz="2400" b="1" dirty="0">
                <a:ea typeface="Calibri" panose="020F0502020204030204" pitchFamily="34" charset="0"/>
              </a:rPr>
              <a:t> </a:t>
            </a:r>
          </a:p>
          <a:p>
            <a:pPr marL="342900" lvl="0" indent="-342900">
              <a:buFont typeface="Arial" panose="020B0604020202020204" pitchFamily="34" charset="0"/>
              <a:buChar char="•"/>
            </a:pPr>
            <a:r>
              <a:rPr lang="he-IL" sz="2400" b="1" dirty="0">
                <a:ea typeface="Calibri" panose="020F0502020204030204" pitchFamily="34" charset="0"/>
              </a:rPr>
              <a:t>תקנות ניכוי הוצאות רכב</a:t>
            </a:r>
            <a:r>
              <a:rPr lang="en-US" sz="2400" b="1" dirty="0">
                <a:ea typeface="Calibri" panose="020F0502020204030204" pitchFamily="34" charset="0"/>
              </a:rPr>
              <a:t>;</a:t>
            </a:r>
            <a:endParaRPr lang="he-IL" sz="2400" b="1" dirty="0">
              <a:ea typeface="Calibri" panose="020F0502020204030204" pitchFamily="34" charset="0"/>
            </a:endParaRPr>
          </a:p>
          <a:p>
            <a:pPr marL="342900" lvl="0" indent="-342900">
              <a:buFont typeface="Arial" panose="020B0604020202020204" pitchFamily="34" charset="0"/>
              <a:buChar char="•"/>
            </a:pPr>
            <a:r>
              <a:rPr lang="he-IL" sz="2400" b="1" dirty="0">
                <a:ea typeface="Calibri" panose="020F0502020204030204" pitchFamily="34" charset="0"/>
              </a:rPr>
              <a:t>ניכוי דמי ביטוח(סעיף 47א(א) </a:t>
            </a:r>
            <a:r>
              <a:rPr lang="he-IL" sz="2400" b="1" dirty="0"/>
              <a:t>לפקודה - 52% מהתשלום לביטוח לאומי (לא כולל מס בריאות) מותר בניכוי מההכנסה שאינה הכנסת עבודה. </a:t>
            </a:r>
          </a:p>
          <a:p>
            <a:pPr marL="342900" lvl="0" indent="-342900">
              <a:buFont typeface="Arial" panose="020B0604020202020204" pitchFamily="34" charset="0"/>
              <a:buChar char="•"/>
            </a:pPr>
            <a:r>
              <a:rPr lang="he-IL" sz="2400" b="1" dirty="0"/>
              <a:t>ניכוי הוצאות נוספות בכפוף למבחני הפקודה (הוצאה כרוכה, שמירה על הקיים וכו'). </a:t>
            </a:r>
          </a:p>
          <a:p>
            <a:pPr lvl="0"/>
            <a:endParaRPr lang="he-IL" sz="2400" b="1" dirty="0"/>
          </a:p>
          <a:p>
            <a:pPr lvl="0"/>
            <a:endParaRPr lang="he-IL" sz="2400" b="1" dirty="0">
              <a:ea typeface="Calibri" panose="020F0502020204030204" pitchFamily="34" charset="0"/>
            </a:endParaRP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38961443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1" y="1356042"/>
            <a:ext cx="12076725" cy="4524315"/>
          </a:xfrm>
          <a:prstGeom prst="rect">
            <a:avLst/>
          </a:prstGeom>
          <a:noFill/>
        </p:spPr>
        <p:txBody>
          <a:bodyPr wrap="square">
            <a:spAutoFit/>
          </a:bodyPr>
          <a:lstStyle/>
          <a:p>
            <a:pPr marL="0" indent="0" algn="just">
              <a:buNone/>
            </a:pPr>
            <a:r>
              <a:rPr lang="he-IL" sz="2400" b="1" u="sng" dirty="0"/>
              <a:t>ענין אחים </a:t>
            </a:r>
            <a:r>
              <a:rPr lang="he-IL" sz="2400" b="1" u="sng" dirty="0" err="1"/>
              <a:t>נאוי</a:t>
            </a:r>
            <a:r>
              <a:rPr lang="he-IL" sz="2400" b="1" u="sng" dirty="0"/>
              <a:t> (ע"מ 46365-09-17) (ינואר 2020) – המשך </a:t>
            </a:r>
            <a:endParaRPr lang="en-US" sz="2400" b="1" dirty="0"/>
          </a:p>
          <a:p>
            <a:pPr marL="0" indent="0" algn="just">
              <a:buNone/>
            </a:pPr>
            <a:r>
              <a:rPr lang="he-IL" sz="2400" b="1" u="sng" dirty="0"/>
              <a:t>בית המשפט </a:t>
            </a:r>
            <a:endParaRPr lang="en-US" sz="2400" dirty="0"/>
          </a:p>
          <a:p>
            <a:pPr lvl="0" algn="just"/>
            <a:r>
              <a:rPr lang="he-IL" sz="2400" dirty="0"/>
              <a:t>על בסיס עקרונות אלו קבע בית המשפט כי רכישת השלד הבורסאי על ידי האחים </a:t>
            </a:r>
            <a:r>
              <a:rPr lang="he-IL" sz="2400" dirty="0" err="1"/>
              <a:t>נאוי</a:t>
            </a:r>
            <a:r>
              <a:rPr lang="he-IL" sz="2400" dirty="0"/>
              <a:t> הינה עסקה מלאכותית באשר מצד אחד בבסיס העסקה עמד יתרון מס משמעותי, ומנגד לא הוכח קיומו של טעם מסחרי יסודי ברכישת השלד הספציפי.</a:t>
            </a:r>
            <a:endParaRPr lang="en-US" sz="2400" dirty="0"/>
          </a:p>
          <a:p>
            <a:pPr lvl="0" algn="just"/>
            <a:r>
              <a:rPr lang="he-IL" sz="2400" dirty="0"/>
              <a:t>למעלה מן הצורך מציינת כבוד השופטת סרוסי כי בית המשפט כי: "</a:t>
            </a:r>
            <a:r>
              <a:rPr lang="he-IL" sz="2400" b="1" dirty="0"/>
              <a:t>אף אם הייתי משתכנעת בקיומו של טעם מסחרי יסודי ברכישת השלד הבורסאי הספציפי, הרי בשים לב להיקף הניכר של ההפסדים הצבורים במערערת ולערך הכספי המיידי שבקיזוזם לצורכי מס, (אזכיר, כי המערערת קיזזה את מלוא ההפסדים בדוחותיה למשיב בשנות השומה), לא ניתן לראות בערך הכלכלי שבחיסכון בעלויות ובזמן (שברכישת שלד בורסאי בהשוואה לחלופות כניסה אחרות לבורסה) ובחיסכון בתשלום פרמיית שליטה (שברכישת השלד הספציפי בהשוואה לרכישת שלדים אחרים), כשקול כלכלית ליתרון המס שבניצול ההפסדים הצבורים, באופן הגורם לשלילת מלאכותיותה של העסקה.</a:t>
            </a:r>
            <a:endParaRPr lang="en-US" sz="2400" dirty="0"/>
          </a:p>
        </p:txBody>
      </p:sp>
    </p:spTree>
    <p:extLst>
      <p:ext uri="{BB962C8B-B14F-4D97-AF65-F5344CB8AC3E}">
        <p14:creationId xmlns:p14="http://schemas.microsoft.com/office/powerpoint/2010/main" val="16668817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2677656"/>
          </a:xfrm>
          <a:prstGeom prst="rect">
            <a:avLst/>
          </a:prstGeom>
          <a:noFill/>
        </p:spPr>
        <p:txBody>
          <a:bodyPr wrap="square">
            <a:spAutoFit/>
          </a:bodyPr>
          <a:lstStyle/>
          <a:p>
            <a:pPr marL="0" indent="0" algn="just">
              <a:buNone/>
            </a:pPr>
            <a:r>
              <a:rPr lang="he-IL" sz="2400" b="1" u="sng" dirty="0"/>
              <a:t>עניין מלון </a:t>
            </a:r>
            <a:r>
              <a:rPr lang="he-IL" sz="2400" b="1" u="sng" dirty="0" err="1"/>
              <a:t>רג'נסי</a:t>
            </a:r>
            <a:r>
              <a:rPr lang="he-IL" sz="2400" b="1" u="sng" dirty="0"/>
              <a:t> ירושלים </a:t>
            </a:r>
            <a:r>
              <a:rPr lang="he-IL" sz="2400" b="1" u="sng" dirty="0" err="1"/>
              <a:t>בעמ"ד</a:t>
            </a:r>
            <a:r>
              <a:rPr lang="he-IL" sz="2400" b="1" u="sng" dirty="0"/>
              <a:t> (ע"מ 52353-12-17) (ספטמבר 2022)</a:t>
            </a:r>
            <a:endParaRPr lang="en-US" sz="2400" b="1" dirty="0"/>
          </a:p>
          <a:p>
            <a:pPr marL="0" indent="0" algn="just">
              <a:buNone/>
            </a:pPr>
            <a:r>
              <a:rPr lang="he-IL" sz="2400" b="1" u="sng" dirty="0"/>
              <a:t>רקע עובדתי </a:t>
            </a:r>
            <a:endParaRPr lang="en-US" sz="2400" dirty="0"/>
          </a:p>
          <a:p>
            <a:pPr lvl="0" algn="just"/>
            <a:r>
              <a:rPr lang="he-IL" sz="2400" dirty="0"/>
              <a:t>באותו עניין דובר ברכישת חברת שלד בורסאי (להלן: "</a:t>
            </a:r>
            <a:r>
              <a:rPr lang="he-IL" sz="2400" b="1" dirty="0"/>
              <a:t>המערערת</a:t>
            </a:r>
            <a:r>
              <a:rPr lang="he-IL" sz="2400" dirty="0"/>
              <a:t>"), על ידי קבוצת חג'ג' ייזום ונדל"ן בע"מ, וזאת במטרה לצקת אליה פעילות מלונאית. לאחר הזרמת הכספים אל תוך המערערת נותרו בה הפסדים צבורים על סך 233 מילון שקלים שאותם ביקשה הקבוצה לקזז מרווחיה.  </a:t>
            </a:r>
            <a:endParaRPr lang="en-US" sz="2400" dirty="0"/>
          </a:p>
          <a:p>
            <a:pPr lvl="0" algn="just"/>
            <a:r>
              <a:rPr lang="he-IL" sz="2400" dirty="0"/>
              <a:t>ביום 29 ביוני 2016 הוציא המשיב למערערת שומת מס לשנים 2014-2012 ובמסגרתה הוא דחה את דו"ח המס של המערערת שכלל קיזוז הפסדיה הצבורים של המערערת.</a:t>
            </a:r>
          </a:p>
        </p:txBody>
      </p:sp>
    </p:spTree>
    <p:extLst>
      <p:ext uri="{BB962C8B-B14F-4D97-AF65-F5344CB8AC3E}">
        <p14:creationId xmlns:p14="http://schemas.microsoft.com/office/powerpoint/2010/main" val="10686464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4893647"/>
          </a:xfrm>
          <a:prstGeom prst="rect">
            <a:avLst/>
          </a:prstGeom>
          <a:noFill/>
        </p:spPr>
        <p:txBody>
          <a:bodyPr wrap="square">
            <a:spAutoFit/>
          </a:bodyPr>
          <a:lstStyle/>
          <a:p>
            <a:pPr marL="0" indent="0" algn="just">
              <a:buNone/>
            </a:pPr>
            <a:r>
              <a:rPr lang="he-IL" sz="2400" b="1" u="sng" dirty="0"/>
              <a:t>עניין מלון </a:t>
            </a:r>
            <a:r>
              <a:rPr lang="he-IL" sz="2400" b="1" u="sng" dirty="0" err="1"/>
              <a:t>רג'נסי</a:t>
            </a:r>
            <a:r>
              <a:rPr lang="he-IL" sz="2400" b="1" u="sng" dirty="0"/>
              <a:t> ירושלים </a:t>
            </a:r>
            <a:r>
              <a:rPr lang="he-IL" sz="2400" b="1" u="sng" dirty="0" err="1"/>
              <a:t>בעמ"ד</a:t>
            </a:r>
            <a:r>
              <a:rPr lang="he-IL" sz="2400" b="1" u="sng" dirty="0"/>
              <a:t> (ע"מ 52353-12-17) (ספטמבר 2022) (המשך)</a:t>
            </a:r>
            <a:endParaRPr lang="en-US" sz="2400" b="1" dirty="0"/>
          </a:p>
          <a:p>
            <a:pPr marL="0" indent="0" algn="just">
              <a:buNone/>
            </a:pPr>
            <a:r>
              <a:rPr lang="he-IL" sz="2400" b="1" u="sng" dirty="0"/>
              <a:t>טענת המערערת</a:t>
            </a:r>
          </a:p>
          <a:p>
            <a:pPr marL="0" indent="0" algn="just">
              <a:buNone/>
            </a:pPr>
            <a:r>
              <a:rPr lang="he-IL" sz="2400" dirty="0"/>
              <a:t>לטענתה, המשיב לא עמד בנטל המוטל עליו להוכיח כי מדובר בעסקה מלאכותית. מטרת המערערת הייתה גיוס כספים באמצעות השלד הבורסאי וכך גם אירע בפועל. לטענת המערערת, גיוס ההון באמצעות השלד הבורסאי שנרכש מעיד על "יסודיות הטעם המסחרי" וכי בהתאם להלכה הפסוקה, העובדה שקיים גם טעם פיסקלי שווה ערך לטעם המסחרי שוללת את המסקנה כי מדובר בעסקה מלאכותית.</a:t>
            </a:r>
          </a:p>
          <a:p>
            <a:pPr marL="0" indent="0" algn="just">
              <a:buNone/>
            </a:pPr>
            <a:r>
              <a:rPr lang="he-IL" sz="2400" b="1" u="sng" dirty="0"/>
              <a:t>טענת המשיב</a:t>
            </a:r>
          </a:p>
          <a:p>
            <a:pPr marL="0" indent="0" algn="just">
              <a:buNone/>
            </a:pPr>
            <a:r>
              <a:rPr lang="he-IL" sz="2400" dirty="0"/>
              <a:t>המערערת לא הצליחה להראות טעם מסחרי לרכישת השלד הבורסאי. בקשר לכך, טוען המשיב כי בזמן הנתון בו נרכשה המערערת, עמדו מספר שלדים בורסאיים למכירה, שהיו רלבנטיים לרכישה. המערערת לא הציגה ראיות הנוגעות לטעמים המסחריים המצדיקים את רכישת המערערת לעומת השלדים האחרים, לא הציגה מסמכים הנוגעים למו"מ שהתקיים, או לדיונים שקיימה, בנוגע לאפשרויות האחרות.</a:t>
            </a:r>
            <a:endParaRPr lang="en-US" sz="2400" dirty="0"/>
          </a:p>
        </p:txBody>
      </p:sp>
    </p:spTree>
    <p:extLst>
      <p:ext uri="{BB962C8B-B14F-4D97-AF65-F5344CB8AC3E}">
        <p14:creationId xmlns:p14="http://schemas.microsoft.com/office/powerpoint/2010/main" val="30776940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455922"/>
            <a:ext cx="11693711" cy="3416320"/>
          </a:xfrm>
          <a:prstGeom prst="rect">
            <a:avLst/>
          </a:prstGeom>
          <a:noFill/>
        </p:spPr>
        <p:txBody>
          <a:bodyPr wrap="square">
            <a:spAutoFit/>
          </a:bodyPr>
          <a:lstStyle/>
          <a:p>
            <a:pPr marL="0" indent="0" algn="just">
              <a:buNone/>
            </a:pPr>
            <a:r>
              <a:rPr lang="he-IL" sz="2400" b="1" u="sng" dirty="0"/>
              <a:t>עניין מלון </a:t>
            </a:r>
            <a:r>
              <a:rPr lang="he-IL" sz="2400" b="1" u="sng" dirty="0" err="1"/>
              <a:t>רג'נסי</a:t>
            </a:r>
            <a:r>
              <a:rPr lang="he-IL" sz="2400" b="1" u="sng" dirty="0"/>
              <a:t> ירושלים </a:t>
            </a:r>
            <a:r>
              <a:rPr lang="he-IL" sz="2400" b="1" u="sng" dirty="0" err="1"/>
              <a:t>בעמ"ד</a:t>
            </a:r>
            <a:r>
              <a:rPr lang="he-IL" sz="2400" b="1" u="sng" dirty="0"/>
              <a:t> (ע"מ 52353-12-17) (ספטמבר 2022) (המשך)</a:t>
            </a:r>
            <a:endParaRPr lang="en-US" sz="2400" b="1" dirty="0"/>
          </a:p>
          <a:p>
            <a:pPr marL="0" indent="0" algn="just">
              <a:buNone/>
            </a:pPr>
            <a:r>
              <a:rPr lang="he-IL" sz="2400" b="1" u="sng" dirty="0"/>
              <a:t>בית המשפט</a:t>
            </a:r>
          </a:p>
          <a:p>
            <a:pPr marL="0" indent="0" algn="just">
              <a:buNone/>
            </a:pPr>
            <a:r>
              <a:rPr lang="he-IL" sz="2400" b="1" u="sng" dirty="0"/>
              <a:t> </a:t>
            </a:r>
            <a:r>
              <a:rPr lang="he-IL" sz="2400" b="1" dirty="0"/>
              <a:t>"באופן כללי מותרת האפשרות לחברות ויחידים לבצע קיזוז הפסדים בין פעילויותיהם השונות, גם אם מדובר בחברות שונות וזאת, כאשר המטרה היא לאפשר תשלום מס אמת. כאשר מתקיימת מכירת שליטה בחברה פלונית לבעלי מניות חדשים, אזי מתאפשרת לבעלי המניות החדשים לתמרן את פעילותה של החברה הנרכשת ובכך לקזז הפסדים צבורים שנצברו לבעלי המניות הקודמים בחברה. בקשר לכך, נקבע כי בעת העברת השליטה יש לבחון את הטעם המסחרי היסודי שבבסיס רכישת השליטה ולבחון האם קיזוז ההפסדים הצבורים ראוי מבחינה כלכלית (וראו בקשר לכך עניין רובינשטיין פסקה 13 לפסק הדין)."</a:t>
            </a:r>
          </a:p>
        </p:txBody>
      </p:sp>
    </p:spTree>
    <p:extLst>
      <p:ext uri="{BB962C8B-B14F-4D97-AF65-F5344CB8AC3E}">
        <p14:creationId xmlns:p14="http://schemas.microsoft.com/office/powerpoint/2010/main" val="850531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536174"/>
            <a:ext cx="11693711" cy="3785652"/>
          </a:xfrm>
          <a:prstGeom prst="rect">
            <a:avLst/>
          </a:prstGeom>
          <a:noFill/>
        </p:spPr>
        <p:txBody>
          <a:bodyPr wrap="square">
            <a:spAutoFit/>
          </a:bodyPr>
          <a:lstStyle/>
          <a:p>
            <a:pPr marL="0" indent="0" algn="just">
              <a:buNone/>
            </a:pPr>
            <a:r>
              <a:rPr lang="he-IL" sz="2400" b="1" u="sng" dirty="0"/>
              <a:t>עניין מלון </a:t>
            </a:r>
            <a:r>
              <a:rPr lang="he-IL" sz="2400" b="1" u="sng" dirty="0" err="1"/>
              <a:t>רג'נסי</a:t>
            </a:r>
            <a:r>
              <a:rPr lang="he-IL" sz="2400" b="1" u="sng" dirty="0"/>
              <a:t> ירושלים </a:t>
            </a:r>
            <a:r>
              <a:rPr lang="he-IL" sz="2400" b="1" u="sng" dirty="0" err="1"/>
              <a:t>בעמ"ד</a:t>
            </a:r>
            <a:r>
              <a:rPr lang="he-IL" sz="2400" b="1" u="sng" dirty="0"/>
              <a:t> (ע"מ 52353-12-17) (ספטמבר 2022) (המשך)</a:t>
            </a:r>
            <a:endParaRPr lang="en-US" sz="2400" b="1" dirty="0"/>
          </a:p>
          <a:p>
            <a:pPr marL="0" indent="0" algn="just">
              <a:buNone/>
            </a:pPr>
            <a:r>
              <a:rPr lang="he-IL" sz="2400" b="1" u="sng" dirty="0"/>
              <a:t>בית המשפט</a:t>
            </a:r>
          </a:p>
          <a:p>
            <a:pPr marL="0" indent="0" algn="just">
              <a:buNone/>
            </a:pPr>
            <a:r>
              <a:rPr lang="he-IL" sz="2400" b="1" dirty="0"/>
              <a:t>"במכלול הנסיבות באתי למסקנה כי המשיב הוכיח כי קיזוז הפסדים של כ-220 מיליון שקלים המביאים לחיסכון אפשרי של כ-50 מיליון שקלים מהווה טעם פיסקלי יסודי משמעותי ביותר. </a:t>
            </a:r>
            <a:r>
              <a:rPr lang="he-IL" sz="2400" b="1" u="sng" dirty="0"/>
              <a:t>בשקלול עליות הרכישה של המערערת, קשה לראות שיקולים מסחריים המצדיקים רכישת שלד בורסאי ריק מתוכן אשר יכול להישקל לחיסכון צפוי כאמור. יחד עם זאת, בחינת ציפיות קבוצת חג'ג' - במועד רכישת השלד הבורסאי (וראו בקשר לכך בעניין </a:t>
            </a:r>
            <a:r>
              <a:rPr lang="he-IL" sz="2400" b="1" u="sng" dirty="0" err="1"/>
              <a:t>נאוי</a:t>
            </a:r>
            <a:r>
              <a:rPr lang="he-IL" sz="2400" b="1" u="sng" dirty="0"/>
              <a:t> פסקה 33 לפסק הדין) - מביאה למסקנה כי הקבוצה ידעה במועד רכישת השלד הבורסאי כי עמדת המשיב היא לדחות בקשות דומות לקיזוז הפסדים צבורים. לפיכך, לא ניתן לייחס למערערת את מלוא הקיזוז הנצבר כאפשרות שצפתה הקבוצה."</a:t>
            </a:r>
          </a:p>
        </p:txBody>
      </p:sp>
    </p:spTree>
    <p:extLst>
      <p:ext uri="{BB962C8B-B14F-4D97-AF65-F5344CB8AC3E}">
        <p14:creationId xmlns:p14="http://schemas.microsoft.com/office/powerpoint/2010/main" val="3673782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536174"/>
            <a:ext cx="11693711" cy="4154984"/>
          </a:xfrm>
          <a:prstGeom prst="rect">
            <a:avLst/>
          </a:prstGeom>
          <a:noFill/>
        </p:spPr>
        <p:txBody>
          <a:bodyPr wrap="square">
            <a:spAutoFit/>
          </a:bodyPr>
          <a:lstStyle/>
          <a:p>
            <a:pPr marL="0" indent="0" algn="just">
              <a:buNone/>
            </a:pPr>
            <a:r>
              <a:rPr lang="he-IL" sz="2400" b="1" u="sng" dirty="0"/>
              <a:t>עניין מלון </a:t>
            </a:r>
            <a:r>
              <a:rPr lang="he-IL" sz="2400" b="1" u="sng" dirty="0" err="1"/>
              <a:t>רג'נסי</a:t>
            </a:r>
            <a:r>
              <a:rPr lang="he-IL" sz="2400" b="1" u="sng" dirty="0"/>
              <a:t> ירושלים </a:t>
            </a:r>
            <a:r>
              <a:rPr lang="he-IL" sz="2400" b="1" u="sng" dirty="0" err="1"/>
              <a:t>בעמ"ד</a:t>
            </a:r>
            <a:r>
              <a:rPr lang="he-IL" sz="2400" b="1" u="sng" dirty="0"/>
              <a:t> (ע"מ 52353-12-17) (ספטמבר 2022) (המשך)</a:t>
            </a:r>
          </a:p>
          <a:p>
            <a:pPr marL="0" indent="0" algn="just">
              <a:buNone/>
            </a:pPr>
            <a:endParaRPr lang="he-IL" sz="2400" b="1" u="sng" dirty="0"/>
          </a:p>
          <a:p>
            <a:pPr marL="0" indent="0" algn="just">
              <a:buNone/>
            </a:pPr>
            <a:r>
              <a:rPr lang="he-IL" sz="2400" dirty="0"/>
              <a:t>לאחר שהמערער הוכיח כי בבסיס העסקה עמד שיקול פיסקלי יסודי, </a:t>
            </a:r>
            <a:r>
              <a:rPr lang="he-IL" sz="2400" u="sng" dirty="0"/>
              <a:t>בוחן בית המשפט אם לצד שיקול זה עמדו טעמים מסחריים יסודיים שווים לפחות לטעם הפיסקלי. </a:t>
            </a:r>
          </a:p>
          <a:p>
            <a:pPr marL="0" indent="0" algn="just">
              <a:buNone/>
            </a:pPr>
            <a:endParaRPr lang="he-IL" sz="2400" dirty="0"/>
          </a:p>
          <a:p>
            <a:pPr marL="0" indent="0" algn="just">
              <a:buNone/>
            </a:pPr>
            <a:r>
              <a:rPr lang="he-IL" sz="2400" b="1" dirty="0"/>
              <a:t>"רכישת שלד בורסאי כפלטפורמה לגיוס הון - לטענת המערערת (כפי שהובא לעיל) הרכישה של השלד הבורסאי נועדה לאפשר לקבוצה לגייס הון מהציבור בקשר לפעילותה המלונאית ובנוגע לניהול קבוצות הרכישה. עוד טענה המערערת, כי היא המשיכה להשתמש בפלטפורמה הזאת לגיוסי הון נוספים. המשיב טען כי אין ממש בטענה זו משום שהגיוס שנעשה, נעשה בחסותה המלאה של הקבוצה, תוך שהקבוצה עורבת באופן אישי לגיוס ההון שנעשה באמצעות המערערת."</a:t>
            </a:r>
            <a:endParaRPr lang="en-US" sz="2400" b="1" dirty="0"/>
          </a:p>
        </p:txBody>
      </p:sp>
    </p:spTree>
    <p:extLst>
      <p:ext uri="{BB962C8B-B14F-4D97-AF65-F5344CB8AC3E}">
        <p14:creationId xmlns:p14="http://schemas.microsoft.com/office/powerpoint/2010/main" val="1146207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2531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dirty="0"/>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2085598" y="-347695"/>
            <a:ext cx="8459807" cy="1604022"/>
          </a:xfrm>
        </p:spPr>
        <p:txBody>
          <a:bodyPr>
            <a:normAutofit/>
          </a:bodyPr>
          <a:lstStyle/>
          <a:p>
            <a:pPr marL="457200" indent="-457200" algn="ctr"/>
            <a:r>
              <a:rPr lang="he-IL" sz="3200" b="1" dirty="0">
                <a:solidFill>
                  <a:srgbClr val="553017"/>
                </a:solidFill>
                <a:cs typeface="+mn-cs"/>
              </a:rPr>
              <a:t>רכישת חברה בהפסדים</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0" name="TextBox 9">
            <a:extLst>
              <a:ext uri="{FF2B5EF4-FFF2-40B4-BE49-F238E27FC236}">
                <a16:creationId xmlns:a16="http://schemas.microsoft.com/office/drawing/2014/main" id="{344BD693-15DE-4E5D-8C92-9FD4D68ECB45}"/>
              </a:ext>
            </a:extLst>
          </p:cNvPr>
          <p:cNvSpPr txBox="1"/>
          <p:nvPr/>
        </p:nvSpPr>
        <p:spPr>
          <a:xfrm>
            <a:off x="383013" y="1536174"/>
            <a:ext cx="11693711" cy="2677656"/>
          </a:xfrm>
          <a:prstGeom prst="rect">
            <a:avLst/>
          </a:prstGeom>
          <a:noFill/>
        </p:spPr>
        <p:txBody>
          <a:bodyPr wrap="square">
            <a:spAutoFit/>
          </a:bodyPr>
          <a:lstStyle/>
          <a:p>
            <a:pPr marL="0" indent="0" algn="just">
              <a:buNone/>
            </a:pPr>
            <a:r>
              <a:rPr lang="he-IL" sz="2400" b="1" u="sng" dirty="0"/>
              <a:t>עניין מלון </a:t>
            </a:r>
            <a:r>
              <a:rPr lang="he-IL" sz="2400" b="1" u="sng" dirty="0" err="1"/>
              <a:t>רג'נסי</a:t>
            </a:r>
            <a:r>
              <a:rPr lang="he-IL" sz="2400" b="1" u="sng" dirty="0"/>
              <a:t> ירושלים </a:t>
            </a:r>
            <a:r>
              <a:rPr lang="he-IL" sz="2400" b="1" u="sng" dirty="0" err="1"/>
              <a:t>בעמ"ד</a:t>
            </a:r>
            <a:r>
              <a:rPr lang="he-IL" sz="2400" b="1" u="sng" dirty="0"/>
              <a:t> (ע"מ 52353-12-17) (ספטמבר 2022) (המשך)</a:t>
            </a:r>
            <a:endParaRPr lang="en-US" sz="2400" b="1" dirty="0"/>
          </a:p>
          <a:p>
            <a:pPr marL="0" indent="0" algn="just">
              <a:buNone/>
            </a:pPr>
            <a:r>
              <a:rPr lang="he-IL" sz="2400" b="1" u="sng" dirty="0"/>
              <a:t>בית המשפט</a:t>
            </a:r>
            <a:endParaRPr lang="he-IL" sz="2400" b="1" dirty="0"/>
          </a:p>
          <a:p>
            <a:pPr marL="0" indent="0" algn="just">
              <a:buNone/>
            </a:pPr>
            <a:r>
              <a:rPr lang="he-IL" sz="2400" b="1" dirty="0"/>
              <a:t>" מכלול הנתונים והנסיבות מביא למסקנה כי אין מדובר בפעילות המשכית של המערערת וכי תחום עיסוקיה של המערערת שונה בתכלית מתחום עיסוקיה במועד שטרם רכישתה. </a:t>
            </a:r>
            <a:r>
              <a:rPr lang="he-IL" sz="2400" b="1" u="sng" dirty="0"/>
              <a:t>עובדה זו, יחד עם העובדה שהמערערת לא פועלת באופן פעיל בתחום ניהול המלונות (כבעבר) מביאים למסקנה כי אין מדובר בטעם מסחרי משמעותי השקול לטעם הפיסקלי של קיזוז ההפסדים לצרכי מס"</a:t>
            </a:r>
          </a:p>
        </p:txBody>
      </p:sp>
    </p:spTree>
    <p:extLst>
      <p:ext uri="{BB962C8B-B14F-4D97-AF65-F5344CB8AC3E}">
        <p14:creationId xmlns:p14="http://schemas.microsoft.com/office/powerpoint/2010/main" val="785105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0525FB-E18A-E84E-A6C8-65107B79D203}"/>
              </a:ext>
            </a:extLst>
          </p:cNvPr>
          <p:cNvPicPr>
            <a:picLocks noChangeAspect="1"/>
          </p:cNvPicPr>
          <p:nvPr/>
        </p:nvPicPr>
        <p:blipFill>
          <a:blip r:embed="rId2">
            <a:duotone>
              <a:schemeClr val="bg2">
                <a:shade val="45000"/>
                <a:satMod val="135000"/>
              </a:schemeClr>
              <a:prstClr val="white"/>
            </a:duotone>
          </a:blip>
          <a:stretch>
            <a:fillRect/>
          </a:stretch>
        </p:blipFill>
        <p:spPr>
          <a:xfrm>
            <a:off x="2085598" y="6259816"/>
            <a:ext cx="10121043" cy="608942"/>
          </a:xfrm>
          <a:prstGeom prst="rect">
            <a:avLst/>
          </a:prstGeom>
        </p:spPr>
      </p:pic>
      <p:sp>
        <p:nvSpPr>
          <p:cNvPr id="7" name="כותרת 3">
            <a:extLst>
              <a:ext uri="{FF2B5EF4-FFF2-40B4-BE49-F238E27FC236}">
                <a16:creationId xmlns:a16="http://schemas.microsoft.com/office/drawing/2014/main" id="{BB472FC1-AEF1-4273-957D-91785A9BA06B}"/>
              </a:ext>
            </a:extLst>
          </p:cNvPr>
          <p:cNvSpPr txBox="1">
            <a:spLocks/>
          </p:cNvSpPr>
          <p:nvPr/>
        </p:nvSpPr>
        <p:spPr>
          <a:xfrm>
            <a:off x="0" y="2453149"/>
            <a:ext cx="7073153" cy="984328"/>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 פעילות במישור המיסוי הבינלאומי                       </a:t>
            </a:r>
          </a:p>
        </p:txBody>
      </p:sp>
      <p:pic>
        <p:nvPicPr>
          <p:cNvPr id="5" name="Picture 4">
            <a:extLst>
              <a:ext uri="{FF2B5EF4-FFF2-40B4-BE49-F238E27FC236}">
                <a16:creationId xmlns:a16="http://schemas.microsoft.com/office/drawing/2014/main" id="{123C0876-281B-E44C-A780-5D8C7CE87EAE}"/>
              </a:ext>
            </a:extLst>
          </p:cNvPr>
          <p:cNvPicPr>
            <a:picLocks noChangeAspect="1"/>
          </p:cNvPicPr>
          <p:nvPr/>
        </p:nvPicPr>
        <p:blipFill>
          <a:blip r:embed="rId3"/>
          <a:stretch>
            <a:fillRect/>
          </a:stretch>
        </p:blipFill>
        <p:spPr>
          <a:xfrm>
            <a:off x="6451745" y="-7429"/>
            <a:ext cx="5752447" cy="6889813"/>
          </a:xfrm>
          <a:prstGeom prst="rect">
            <a:avLst/>
          </a:prstGeom>
        </p:spPr>
      </p:pic>
      <p:pic>
        <p:nvPicPr>
          <p:cNvPr id="9" name="Picture 8">
            <a:extLst>
              <a:ext uri="{FF2B5EF4-FFF2-40B4-BE49-F238E27FC236}">
                <a16:creationId xmlns:a16="http://schemas.microsoft.com/office/drawing/2014/main" id="{2A5223D8-921E-A24C-92BA-46707E51C7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155091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rmAutofit/>
          </a:bodyPr>
          <a:lstStyle/>
          <a:p>
            <a:pPr algn="ctr"/>
            <a:r>
              <a:rPr lang="he-IL" altLang="he-IL" sz="3200" b="1" dirty="0">
                <a:solidFill>
                  <a:srgbClr val="553017"/>
                </a:solidFill>
                <a:latin typeface="+mn-lt"/>
                <a:ea typeface="+mn-ea"/>
                <a:cs typeface="+mn-cs"/>
              </a:rPr>
              <a:t>פעילות באמצעות הקמת חברה תושבת חוץ</a:t>
            </a:r>
            <a:endParaRPr lang="en-US" sz="3200" b="1" dirty="0">
              <a:solidFill>
                <a:srgbClr val="553017"/>
              </a:solidFill>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499442" y="1334125"/>
            <a:ext cx="11309545" cy="7048083"/>
          </a:xfrm>
          <a:prstGeom prst="rect">
            <a:avLst/>
          </a:prstGeom>
        </p:spPr>
        <p:txBody>
          <a:bodyPr wrap="square">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"חבר בני אדם" - מוגדר בסעיף 1 לפקודה כתושב ישראל לצרכי מס אם התקיים בו </a:t>
            </a:r>
            <a:r>
              <a:rPr kumimoji="0" lang="he-IL" sz="2400" b="0"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אחד</a:t>
            </a: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מאלה: </a:t>
            </a: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(1) הוא התאגד בישראל; (2) השליטה על עסקיו וניהולם מופעלים מישראל...(מבחן השליטה והניהול)</a:t>
            </a: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מבחן השליטה והניהול בוחן שורה של זיקות לפיהן נקבע האם קיימת שליטה וניהול בישראל. </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kumimoji="0" lang="he-IL" sz="28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עניין חברת שי צמרות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ע"מ 32172-05-13</a:t>
            </a:r>
            <a:r>
              <a:rPr kumimoji="0" lang="he-IL" sz="28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"תנאי לכך שמופעלת שליטה וניהול מישראל הוא כי "מרכז העניינים" של החברה, או "מרכז העצבים" שלה הוא בישראל; </a:t>
            </a:r>
            <a:r>
              <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"מרכז העצבים" פירושו המקום שבו מתקבלות ההחלטות המהותיות, הבסיסיות, העיקריות והחשובות של החברה ואשר הן מ"נשמת אפה".</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he-IL" sz="2400" b="1" u="sng" dirty="0">
              <a:solidFill>
                <a:prstClr val="black"/>
              </a:solidFill>
              <a:latin typeface="Calibri" panose="020F0502020204030204"/>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400" b="1" i="1"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מיקום בעלי השליטה ומידת מעורבותם</a:t>
            </a:r>
          </a:p>
          <a:p>
            <a:pPr marL="0" marR="0" lvl="0" indent="0" algn="just" defTabSz="914400" rtl="1" eaLnBrk="1" fontAlgn="auto" latinLnBrk="0" hangingPunct="1">
              <a:lnSpc>
                <a:spcPct val="100000"/>
              </a:lnSpc>
              <a:spcBef>
                <a:spcPts val="0"/>
              </a:spcBef>
              <a:spcAft>
                <a:spcPts val="0"/>
              </a:spcAft>
              <a:buClrTx/>
              <a:buSzTx/>
              <a:buFontTx/>
              <a:buNone/>
              <a:tabLst/>
              <a:defRPr/>
            </a:pPr>
            <a:endParaRPr lang="he-IL" sz="2400" b="1" u="sng" dirty="0">
              <a:solidFill>
                <a:prstClr val="black"/>
              </a:solidFill>
              <a:latin typeface="Calibri" panose="020F0502020204030204"/>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1" i="0" u="sng"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0" i="0" u="sng"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3772740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rmAutofit/>
          </a:bodyPr>
          <a:lstStyle/>
          <a:p>
            <a:pPr algn="ctr"/>
            <a:r>
              <a:rPr lang="he-IL" altLang="he-IL" sz="3200" b="1" dirty="0">
                <a:solidFill>
                  <a:srgbClr val="553017"/>
                </a:solidFill>
                <a:latin typeface="+mn-lt"/>
                <a:ea typeface="+mn-ea"/>
                <a:cs typeface="+mn-cs"/>
              </a:rPr>
              <a:t>פעילות באמצעות חברה תושבת חוץ</a:t>
            </a:r>
            <a:endParaRPr lang="en-US" sz="3200" b="1" dirty="0">
              <a:solidFill>
                <a:srgbClr val="553017"/>
              </a:solidFill>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499442" y="1334125"/>
            <a:ext cx="11599630" cy="4524315"/>
          </a:xfrm>
          <a:prstGeom prst="rect">
            <a:avLst/>
          </a:prstGeom>
        </p:spPr>
        <p:txBody>
          <a:bodyPr wrap="square">
            <a:spAutoFit/>
          </a:bodyPr>
          <a:lstStyle/>
          <a:p>
            <a:r>
              <a:rPr lang="he-IL" sz="2400" b="1" dirty="0"/>
              <a:t>סעיף 75ב לפקודה - </a:t>
            </a:r>
          </a:p>
          <a:p>
            <a:endParaRPr lang="he-IL" sz="2400" b="1" dirty="0"/>
          </a:p>
          <a:p>
            <a:r>
              <a:rPr lang="he-IL" sz="2400" b="1" dirty="0"/>
              <a:t>""</a:t>
            </a:r>
            <a:r>
              <a:rPr lang="he-IL" sz="2400" b="1" u="sng" dirty="0"/>
              <a:t>חברה נשלטת זרה</a:t>
            </a:r>
            <a:r>
              <a:rPr lang="he-IL" sz="2400" b="1" dirty="0"/>
              <a:t>" </a:t>
            </a:r>
            <a:r>
              <a:rPr lang="he-IL" sz="2400" dirty="0"/>
              <a:t>- חבר בני אדם שהוא תושב חוץ, שמתקיימים בו כל אלה:</a:t>
            </a:r>
            <a:endParaRPr lang="en-US" sz="2400" dirty="0"/>
          </a:p>
          <a:p>
            <a:pPr marL="0" indent="0">
              <a:buNone/>
            </a:pPr>
            <a:r>
              <a:rPr lang="he-IL" sz="2400" dirty="0"/>
              <a:t>(א) מניותיו או הזכויות בו אינן רשומות למסחר בבורסה...;</a:t>
            </a:r>
            <a:endParaRPr lang="en-US" sz="2400" dirty="0"/>
          </a:p>
          <a:p>
            <a:r>
              <a:rPr lang="he-IL" sz="2400" dirty="0"/>
              <a:t>(ב) רוב הכנסתו בשנת המס היא הכנסה פסיבית או שרוב רווחיו נובעים מהכנסה פסיבית...;</a:t>
            </a:r>
            <a:endParaRPr lang="en-US" sz="2400" dirty="0"/>
          </a:p>
          <a:p>
            <a:pPr marL="0" indent="0">
              <a:buNone/>
            </a:pPr>
            <a:r>
              <a:rPr lang="he-IL" sz="2400" dirty="0"/>
              <a:t>(ג) שיעור המס החל על הכנסתו הפסיבית במדינות החוץ אינו עולה על 15%;</a:t>
            </a:r>
            <a:endParaRPr lang="en-US" sz="2400" dirty="0"/>
          </a:p>
          <a:p>
            <a:pPr marL="0" indent="0">
              <a:buNone/>
            </a:pPr>
            <a:r>
              <a:rPr lang="he-IL" sz="2400" dirty="0"/>
              <a:t>(ד) (1) למעלה מ-50% באחד או יותר מאמצעי השליטה בו מוחזקים, במישרין או בעקיפין, בידי תושבי ישראל..."</a:t>
            </a:r>
          </a:p>
          <a:p>
            <a:pPr marL="0" indent="0">
              <a:buNone/>
            </a:pPr>
            <a:endParaRPr lang="he-IL" sz="2400" dirty="0"/>
          </a:p>
          <a:p>
            <a:r>
              <a:rPr lang="he-IL" sz="2400" dirty="0"/>
              <a:t>"</a:t>
            </a:r>
            <a:r>
              <a:rPr lang="he-IL" sz="2400" b="1" u="sng" dirty="0"/>
              <a:t>בעל שליטה בחברה נשלטת זרה </a:t>
            </a:r>
            <a:r>
              <a:rPr lang="he-IL" sz="2400" b="1" dirty="0"/>
              <a:t>שיש לה רווחים שלא שולמו, יראו אותו כאילו קיבל כדיבידנד את חלקו היחסי באותם רווחים</a:t>
            </a:r>
            <a:r>
              <a:rPr lang="he-IL" sz="2400" dirty="0"/>
              <a:t>."</a:t>
            </a:r>
          </a:p>
          <a:p>
            <a:r>
              <a:rPr lang="he-IL" sz="2400" dirty="0"/>
              <a:t> </a:t>
            </a:r>
            <a:endParaRPr lang="en-US" sz="20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79329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2E77B5-7310-47F0-988F-B8A727BE2366}"/>
              </a:ext>
            </a:extLst>
          </p:cNvPr>
          <p:cNvSpPr/>
          <p:nvPr/>
        </p:nvSpPr>
        <p:spPr>
          <a:xfrm>
            <a:off x="0" y="-3492"/>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he-IL" sz="2400" dirty="0"/>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1968707" y="-646500"/>
            <a:ext cx="8459807" cy="1604022"/>
          </a:xfrm>
        </p:spPr>
        <p:txBody>
          <a:bodyPr>
            <a:normAutofit/>
          </a:bodyPr>
          <a:lstStyle/>
          <a:p>
            <a:pPr marL="457200" indent="-457200" algn="ctr"/>
            <a:br>
              <a:rPr lang="he-IL" sz="3200" b="1" dirty="0">
                <a:solidFill>
                  <a:srgbClr val="553017"/>
                </a:solidFill>
                <a:cs typeface="+mn-cs"/>
              </a:rPr>
            </a:br>
            <a:br>
              <a:rPr lang="he-IL" sz="3200" b="1" dirty="0">
                <a:solidFill>
                  <a:srgbClr val="553017"/>
                </a:solidFill>
                <a:cs typeface="+mn-cs"/>
              </a:rPr>
            </a:br>
            <a:r>
              <a:rPr lang="he-IL" sz="3200" b="1" dirty="0">
                <a:solidFill>
                  <a:srgbClr val="553017"/>
                </a:solidFill>
                <a:cs typeface="+mn-cs"/>
              </a:rPr>
              <a:t>שיקולי מס</a:t>
            </a:r>
            <a:endParaRPr lang="he-IL" altLang="he-IL" sz="3200" b="1" u="sng" dirty="0">
              <a:solidFill>
                <a:srgbClr val="553017"/>
              </a:solidFill>
              <a:latin typeface="+mn-lt"/>
              <a:ea typeface="+mn-ea"/>
              <a:cs typeface="+mn-cs"/>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
        <p:nvSpPr>
          <p:cNvPr id="11" name="תיבת טקסט 10">
            <a:extLst>
              <a:ext uri="{FF2B5EF4-FFF2-40B4-BE49-F238E27FC236}">
                <a16:creationId xmlns:a16="http://schemas.microsoft.com/office/drawing/2014/main" id="{A0EB9F1D-1C08-4AB6-8A52-FB87799E8405}"/>
              </a:ext>
            </a:extLst>
          </p:cNvPr>
          <p:cNvSpPr txBox="1"/>
          <p:nvPr/>
        </p:nvSpPr>
        <p:spPr>
          <a:xfrm>
            <a:off x="1126435" y="967461"/>
            <a:ext cx="11080206" cy="6370975"/>
          </a:xfrm>
          <a:prstGeom prst="rect">
            <a:avLst/>
          </a:prstGeom>
          <a:noFill/>
        </p:spPr>
        <p:txBody>
          <a:bodyPr wrap="square">
            <a:spAutoFit/>
          </a:bodyPr>
          <a:lstStyle/>
          <a:p>
            <a:pPr lvl="0"/>
            <a:endParaRPr lang="he-IL" sz="2400" b="1" dirty="0">
              <a:effectLst/>
              <a:ea typeface="Calibri" panose="020F0502020204030204" pitchFamily="34" charset="0"/>
            </a:endParaRPr>
          </a:p>
          <a:p>
            <a:pPr lvl="0"/>
            <a:r>
              <a:rPr lang="he-IL" sz="2400" u="sng" dirty="0">
                <a:ea typeface="Calibri" panose="020F0502020204030204" pitchFamily="34" charset="0"/>
              </a:rPr>
              <a:t>פעילות כחברה:</a:t>
            </a:r>
          </a:p>
          <a:p>
            <a:pPr marL="342900" lvl="0" indent="-342900">
              <a:buFont typeface="Arial" panose="020B0604020202020204" pitchFamily="34" charset="0"/>
              <a:buChar char="•"/>
            </a:pPr>
            <a:r>
              <a:rPr lang="he-IL" sz="2400" b="1" dirty="0">
                <a:ea typeface="Calibri" panose="020F0502020204030204" pitchFamily="34" charset="0"/>
              </a:rPr>
              <a:t>כאשר הבחירה היא להתאגד כחברה אופן המיסוי יהיה "דו שלבי", תחילה יחול סעיף 126(א) לפקודה, על הכנסותיה של החברה, המחיל שיעור מס על הכנסותיה בשיעור של 23%. </a:t>
            </a:r>
          </a:p>
          <a:p>
            <a:pPr marL="342900" lvl="0" indent="-342900">
              <a:buFont typeface="Arial" panose="020B0604020202020204" pitchFamily="34" charset="0"/>
              <a:buChar char="•"/>
            </a:pPr>
            <a:r>
              <a:rPr lang="he-IL" sz="2400" b="1" dirty="0">
                <a:ea typeface="Calibri" panose="020F0502020204030204" pitchFamily="34" charset="0"/>
              </a:rPr>
              <a:t>משיכת דיבידנד תחוב בשיעור מס נוסף שינוע בין 25%-33%.</a:t>
            </a:r>
          </a:p>
          <a:p>
            <a:pPr marL="342900" lvl="0" indent="-342900">
              <a:buFont typeface="Arial" panose="020B0604020202020204" pitchFamily="34" charset="0"/>
              <a:buChar char="•"/>
            </a:pPr>
            <a:r>
              <a:rPr lang="he-IL" sz="2400" b="1" dirty="0">
                <a:ea typeface="Calibri" panose="020F0502020204030204" pitchFamily="34" charset="0"/>
              </a:rPr>
              <a:t>התנהלות בתור חברה מאפשרת לכאורה לשלוט בגובה חבות המס באמצעות משיכת משכורות.  </a:t>
            </a:r>
          </a:p>
          <a:p>
            <a:pPr marL="342900" lvl="0" indent="-342900">
              <a:buFont typeface="Arial" panose="020B0604020202020204" pitchFamily="34" charset="0"/>
              <a:buChar char="•"/>
            </a:pPr>
            <a:r>
              <a:rPr lang="he-IL" sz="2400" b="1" dirty="0">
                <a:ea typeface="Calibri" panose="020F0502020204030204" pitchFamily="34" charset="0"/>
              </a:rPr>
              <a:t>רכב צמוד - תקנות זקיפת שווי רכב/ עבודה מול החברה כעוסק מורשה – תקנות ניכוי הוצאות רכב.</a:t>
            </a:r>
          </a:p>
          <a:p>
            <a:pPr marL="342900" lvl="0" indent="-342900">
              <a:buFont typeface="Arial" panose="020B0604020202020204" pitchFamily="34" charset="0"/>
              <a:buChar char="•"/>
            </a:pPr>
            <a:r>
              <a:rPr lang="he-IL" sz="2400" b="1" dirty="0">
                <a:ea typeface="Calibri" panose="020F0502020204030204" pitchFamily="34" charset="0"/>
              </a:rPr>
              <a:t>דיבידנד אינו חייב בדמי ביטוח לאומי.</a:t>
            </a:r>
          </a:p>
          <a:p>
            <a:pPr marL="342900" lvl="0" indent="-342900">
              <a:buFont typeface="Arial" panose="020B0604020202020204" pitchFamily="34" charset="0"/>
              <a:buChar char="•"/>
            </a:pPr>
            <a:endParaRPr lang="he-IL" sz="2400" b="1" dirty="0">
              <a:ea typeface="Calibri" panose="020F0502020204030204" pitchFamily="34" charset="0"/>
            </a:endParaRPr>
          </a:p>
          <a:p>
            <a:pPr lvl="0"/>
            <a:endParaRPr lang="he-IL" sz="2400" b="1" dirty="0">
              <a:ea typeface="Calibri" panose="020F0502020204030204" pitchFamily="34" charset="0"/>
            </a:endParaRPr>
          </a:p>
          <a:p>
            <a:pPr lvl="0"/>
            <a:endParaRPr lang="he-IL" sz="2400" b="1" dirty="0">
              <a:ea typeface="Calibri" panose="020F0502020204030204" pitchFamily="34" charset="0"/>
            </a:endParaRPr>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a:p>
            <a:pPr marL="342900" lvl="0" indent="-342900">
              <a:buFont typeface="Arial" panose="020B0604020202020204" pitchFamily="34" charset="0"/>
              <a:buChar char="•"/>
            </a:pPr>
            <a:endParaRPr lang="he-IL" sz="2400" b="1" dirty="0"/>
          </a:p>
        </p:txBody>
      </p:sp>
    </p:spTree>
    <p:extLst>
      <p:ext uri="{BB962C8B-B14F-4D97-AF65-F5344CB8AC3E}">
        <p14:creationId xmlns:p14="http://schemas.microsoft.com/office/powerpoint/2010/main" val="2042300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rmAutofit/>
          </a:bodyPr>
          <a:lstStyle/>
          <a:p>
            <a:pPr algn="ctr"/>
            <a:r>
              <a:rPr lang="he-IL" altLang="he-IL" sz="3200" b="1" dirty="0">
                <a:solidFill>
                  <a:srgbClr val="553017"/>
                </a:solidFill>
                <a:latin typeface="+mn-lt"/>
                <a:ea typeface="+mn-ea"/>
                <a:cs typeface="+mn-cs"/>
              </a:rPr>
              <a:t>פעילות באמצעות הקמת חברה תושבת חוץ</a:t>
            </a:r>
            <a:endParaRPr lang="en-US" sz="3200" b="1" dirty="0">
              <a:solidFill>
                <a:srgbClr val="553017"/>
              </a:solidFill>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852368" y="1334125"/>
            <a:ext cx="11309545" cy="5878532"/>
          </a:xfrm>
          <a:prstGeom prst="rect">
            <a:avLst/>
          </a:prstGeom>
        </p:spPr>
        <p:txBody>
          <a:bodyPr wrap="square">
            <a:spAutoFit/>
          </a:bodyPr>
          <a:lstStyle/>
          <a:p>
            <a:pPr algn="just"/>
            <a:r>
              <a:rPr lang="he-IL" sz="2400" b="1" dirty="0"/>
              <a:t>סעיף 75ב1(א): </a:t>
            </a:r>
          </a:p>
          <a:p>
            <a:pPr algn="just"/>
            <a:endParaRPr lang="he-IL" sz="2400" b="1" dirty="0"/>
          </a:p>
          <a:p>
            <a:pPr algn="just"/>
            <a:r>
              <a:rPr lang="he-IL" sz="2400" dirty="0"/>
              <a:t>""חברת משלח יד זרה" - חבר בני אדם תושב חוץ, שמתקיימים בו כל אלה:</a:t>
            </a:r>
          </a:p>
          <a:p>
            <a:pPr algn="just"/>
            <a:r>
              <a:rPr lang="he-IL" sz="2400" dirty="0"/>
              <a:t>(1) אם הוא חברה - הוא </a:t>
            </a:r>
            <a:r>
              <a:rPr lang="he-IL" sz="2400" b="1" dirty="0"/>
              <a:t>חברת מעטים </a:t>
            </a:r>
            <a:r>
              <a:rPr lang="he-IL" sz="2400" dirty="0"/>
              <a:t>כמשמעותה בסעיף 76(א);</a:t>
            </a:r>
          </a:p>
          <a:p>
            <a:pPr algn="just"/>
            <a:r>
              <a:rPr lang="he-IL" sz="2400" dirty="0"/>
              <a:t>(2) 75% או יותר באחד או יותר מאמצעי השליטה בו מוחזקים, במישרין או בעקיפין, בידי יחידים תושבי ישראל</a:t>
            </a:r>
            <a:r>
              <a:rPr lang="en-US" sz="2400" dirty="0"/>
              <a:t>;</a:t>
            </a:r>
            <a:r>
              <a:rPr lang="he-IL" sz="2400" dirty="0"/>
              <a:t>  </a:t>
            </a:r>
          </a:p>
          <a:p>
            <a:pPr algn="just"/>
            <a:r>
              <a:rPr lang="he-IL" sz="2400" dirty="0"/>
              <a:t>(3) בעלי השליטה או קרוביהם, המחזיקים יחד או לחוד, במישרין או בעקיפין, ב-50% או יותר באחד או יותר מאמצעי השליטה, </a:t>
            </a:r>
            <a:r>
              <a:rPr lang="he-IL" sz="2400" u="sng" dirty="0"/>
              <a:t>עוסקים בעבור החברה במשלח יד מיוחד</a:t>
            </a:r>
            <a:r>
              <a:rPr lang="he-IL" sz="2400" dirty="0"/>
              <a:t>, במישרין או באמצעות חברה שבה הם מחזיקים במישרין או בעקיפין, באמצעי שליטה בשיעור של 50% לפחות;"</a:t>
            </a:r>
          </a:p>
          <a:p>
            <a:pPr algn="just"/>
            <a:r>
              <a:rPr lang="he-IL" sz="2400" dirty="0"/>
              <a:t>(4) מרבית הכנסתה או רווחיה של החברה בשנת המס, מקורם במשלח יד מיוחד;</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0" i="0" u="sng"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40878459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rmAutofit/>
          </a:bodyPr>
          <a:lstStyle/>
          <a:p>
            <a:pPr algn="ctr"/>
            <a:r>
              <a:rPr lang="he-IL" altLang="he-IL" sz="3200" b="1" dirty="0">
                <a:solidFill>
                  <a:srgbClr val="553017"/>
                </a:solidFill>
                <a:latin typeface="+mn-lt"/>
                <a:ea typeface="+mn-ea"/>
                <a:cs typeface="+mn-cs"/>
              </a:rPr>
              <a:t>פעילות באמצעות חברה תושבת חוץ</a:t>
            </a:r>
            <a:endParaRPr lang="en-US" sz="3200" b="1" dirty="0">
              <a:solidFill>
                <a:srgbClr val="553017"/>
              </a:solidFill>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868689" y="1320201"/>
            <a:ext cx="11309545" cy="6247864"/>
          </a:xfrm>
          <a:prstGeom prst="rect">
            <a:avLst/>
          </a:prstGeom>
        </p:spPr>
        <p:txBody>
          <a:bodyPr wrap="square">
            <a:spAutoFit/>
          </a:bodyPr>
          <a:lstStyle/>
          <a:p>
            <a:pPr algn="just"/>
            <a:r>
              <a:rPr lang="he-IL" sz="2400" b="1" dirty="0"/>
              <a:t>סעיף 75ב1(ד): </a:t>
            </a:r>
          </a:p>
          <a:p>
            <a:pPr algn="just"/>
            <a:endParaRPr lang="he-IL" sz="2400" b="1" dirty="0"/>
          </a:p>
          <a:p>
            <a:pPr marL="342900" indent="-342900">
              <a:buFont typeface="Arial" panose="020B0604020202020204" pitchFamily="34" charset="0"/>
              <a:buChar char="•"/>
            </a:pPr>
            <a:r>
              <a:rPr lang="he-IL" sz="2400" dirty="0"/>
              <a:t>בעל מניות תושב ישראל שהוא </a:t>
            </a:r>
            <a:r>
              <a:rPr lang="he-IL" sz="2400" u="sng" dirty="0"/>
              <a:t>בעל שליטה</a:t>
            </a:r>
            <a:r>
              <a:rPr lang="he-IL" sz="2400" dirty="0"/>
              <a:t> בחברת משלח יד זרה שיש לה רווחים שהופקו או נצמחו ממשלח יד מיוחד, </a:t>
            </a:r>
            <a:r>
              <a:rPr lang="he-IL" sz="2400" u="sng" dirty="0"/>
              <a:t>יראו אותו כאילו קיבל כדיבידנד את חלקו היחסי באותם רווחים</a:t>
            </a:r>
            <a:r>
              <a:rPr lang="he-IL" sz="2400" dirty="0"/>
              <a:t>, ויחול עליו שיעור המס הקובע בסעיף 126(א).</a:t>
            </a:r>
          </a:p>
          <a:p>
            <a:pPr marL="342900" indent="-342900">
              <a:buFont typeface="Arial" panose="020B0604020202020204" pitchFamily="34" charset="0"/>
              <a:buChar char="•"/>
            </a:pPr>
            <a:r>
              <a:rPr lang="he-IL" sz="2400" dirty="0"/>
              <a:t>בעל מניות שזכאי להטבות לפי הוראות סעיף 14(א) בשל היותו תושב ישראל לראשונה או תושב חוזר ותיק, יינתנו לו ההטבות לפי אותו סעיף בשל חלקו היחסי ברווחי חברת משלח היד הזרה אשר הופקו או נצמחו בחוץ לארץ, כל עוד טרם חלפו עשר שנים מהמועד שהיה לתושב ישראל.</a:t>
            </a:r>
          </a:p>
          <a:p>
            <a:pPr marL="342900" indent="-342900">
              <a:buFont typeface="Arial" panose="020B0604020202020204" pitchFamily="34" charset="0"/>
              <a:buChar char="•"/>
            </a:pPr>
            <a:r>
              <a:rPr lang="he-IL" sz="2400" dirty="0"/>
              <a:t>מס נוסף בעת חלוקת הדיבידנד בפועל בכפוף להתאמות וזיכוי מס זר.</a:t>
            </a:r>
          </a:p>
          <a:p>
            <a:pPr marL="342900" indent="-342900">
              <a:buFont typeface="Arial" panose="020B0604020202020204" pitchFamily="34" charset="0"/>
              <a:buChar char="•"/>
            </a:pPr>
            <a:r>
              <a:rPr lang="he-IL" sz="2400" b="1" dirty="0"/>
              <a:t>חוזר מס הכנסה </a:t>
            </a:r>
            <a:r>
              <a:rPr lang="he-IL" sz="2400" dirty="0"/>
              <a:t>3/2016.</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342900" marR="0" lvl="0" indent="-342900" algn="just"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400" b="0" i="0" u="sng"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black"/>
              </a:solidFill>
              <a:effectLst>
                <a:outerShdw sx="0" sy="0">
                  <a:srgbClr val="000000"/>
                </a:outerShdw>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he-IL"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2081644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33F6A-67AA-804B-B004-9081A2A640C8}"/>
              </a:ext>
            </a:extLst>
          </p:cNvPr>
          <p:cNvPicPr>
            <a:picLocks noChangeAspect="1"/>
          </p:cNvPicPr>
          <p:nvPr/>
        </p:nvPicPr>
        <p:blipFill>
          <a:blip r:embed="rId2"/>
          <a:stretch>
            <a:fillRect/>
          </a:stretch>
        </p:blipFill>
        <p:spPr>
          <a:xfrm>
            <a:off x="2085598" y="6259816"/>
            <a:ext cx="10121043" cy="608942"/>
          </a:xfrm>
          <a:prstGeom prst="rect">
            <a:avLst/>
          </a:prstGeom>
        </p:spPr>
      </p:pic>
      <p:sp>
        <p:nvSpPr>
          <p:cNvPr id="9" name="Rectangle 8">
            <a:extLst>
              <a:ext uri="{FF2B5EF4-FFF2-40B4-BE49-F238E27FC236}">
                <a16:creationId xmlns:a16="http://schemas.microsoft.com/office/drawing/2014/main" id="{2EEC5A7F-0F5E-4347-BE46-FB8E4FDCE97E}"/>
              </a:ext>
            </a:extLst>
          </p:cNvPr>
          <p:cNvSpPr/>
          <p:nvPr/>
        </p:nvSpPr>
        <p:spPr>
          <a:xfrm>
            <a:off x="0" y="-10529"/>
            <a:ext cx="12192000" cy="1330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2CF7692-44D4-4FC7-9792-1FAEF94C03FE}"/>
              </a:ext>
            </a:extLst>
          </p:cNvPr>
          <p:cNvSpPr txBox="1">
            <a:spLocks/>
          </p:cNvSpPr>
          <p:nvPr/>
        </p:nvSpPr>
        <p:spPr>
          <a:xfrm>
            <a:off x="1734882" y="2190279"/>
            <a:ext cx="8229600" cy="5000660"/>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Title 1">
            <a:extLst>
              <a:ext uri="{FF2B5EF4-FFF2-40B4-BE49-F238E27FC236}">
                <a16:creationId xmlns:a16="http://schemas.microsoft.com/office/drawing/2014/main" id="{435894FF-DAFA-4B7E-8132-297CC8FE2F64}"/>
              </a:ext>
            </a:extLst>
          </p:cNvPr>
          <p:cNvSpPr>
            <a:spLocks noGrp="1"/>
          </p:cNvSpPr>
          <p:nvPr>
            <p:ph type="title" idx="4294967295"/>
          </p:nvPr>
        </p:nvSpPr>
        <p:spPr>
          <a:xfrm>
            <a:off x="947853" y="226211"/>
            <a:ext cx="11151219" cy="857250"/>
          </a:xfrm>
        </p:spPr>
        <p:txBody>
          <a:bodyPr>
            <a:normAutofit/>
          </a:bodyPr>
          <a:lstStyle/>
          <a:p>
            <a:pPr algn="ctr"/>
            <a:r>
              <a:rPr lang="he-IL" altLang="he-IL" sz="3200" b="1" dirty="0">
                <a:solidFill>
                  <a:srgbClr val="553017"/>
                </a:solidFill>
                <a:latin typeface="+mn-lt"/>
                <a:ea typeface="+mn-ea"/>
                <a:cs typeface="+mn-cs"/>
              </a:rPr>
              <a:t>פעילות באמצעות הקמת חברה תושבת חוץ</a:t>
            </a:r>
            <a:endParaRPr lang="en-US" sz="3200" b="1" dirty="0">
              <a:solidFill>
                <a:srgbClr val="553017"/>
              </a:solidFill>
            </a:endParaRPr>
          </a:p>
        </p:txBody>
      </p:sp>
      <p:sp>
        <p:nvSpPr>
          <p:cNvPr id="10" name="Content Placeholder 2">
            <a:extLst>
              <a:ext uri="{FF2B5EF4-FFF2-40B4-BE49-F238E27FC236}">
                <a16:creationId xmlns:a16="http://schemas.microsoft.com/office/drawing/2014/main" id="{DC9B97CD-2B4F-4C01-B92B-3C012F1913DF}"/>
              </a:ext>
            </a:extLst>
          </p:cNvPr>
          <p:cNvSpPr txBox="1">
            <a:spLocks/>
          </p:cNvSpPr>
          <p:nvPr/>
        </p:nvSpPr>
        <p:spPr>
          <a:xfrm>
            <a:off x="1134256" y="1334125"/>
            <a:ext cx="9953468" cy="4922296"/>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 name="מלבן 1"/>
          <p:cNvSpPr/>
          <p:nvPr/>
        </p:nvSpPr>
        <p:spPr>
          <a:xfrm>
            <a:off x="575518" y="1330730"/>
            <a:ext cx="11616482" cy="3785652"/>
          </a:xfrm>
          <a:prstGeom prst="rect">
            <a:avLst/>
          </a:prstGeom>
        </p:spPr>
        <p:txBody>
          <a:bodyPr wrap="square">
            <a:spAutoFit/>
          </a:bodyPr>
          <a:lstStyle/>
          <a:p>
            <a:r>
              <a:rPr lang="he-IL" sz="2400" b="1" u="sng" dirty="0"/>
              <a:t>הגדרת המונח "בעל שליטה" בסעיף 75ב לפקודה – חברת נשלטת זרה וחברת משלח יד זרה</a:t>
            </a:r>
            <a:endParaRPr lang="he-IL" sz="4000" b="1" u="sng" dirty="0"/>
          </a:p>
          <a:p>
            <a:endParaRPr lang="he-IL" sz="2400" dirty="0"/>
          </a:p>
          <a:p>
            <a:pPr marL="342900" indent="-342900">
              <a:buFont typeface="Arial" panose="020B0604020202020204" pitchFamily="34" charset="0"/>
              <a:buChar char="•"/>
            </a:pPr>
            <a:r>
              <a:rPr lang="he-IL" sz="2400" dirty="0"/>
              <a:t>"</a:t>
            </a:r>
            <a:r>
              <a:rPr lang="he-IL" sz="2400" b="1" dirty="0"/>
              <a:t>בעל שליטה</a:t>
            </a:r>
            <a:r>
              <a:rPr lang="he-IL" sz="2400" dirty="0"/>
              <a:t>" - תושב ישראל המחזיק, במישרין או בעקיפין, </a:t>
            </a:r>
            <a:r>
              <a:rPr lang="he-IL" sz="2400" u="sng" dirty="0"/>
              <a:t>לבד או יחד עם אחר</a:t>
            </a:r>
            <a:r>
              <a:rPr lang="he-IL" sz="2400" dirty="0"/>
              <a:t>, </a:t>
            </a:r>
            <a:r>
              <a:rPr lang="he-IL" sz="2400" u="sng" dirty="0"/>
              <a:t>ב-10%</a:t>
            </a:r>
            <a:r>
              <a:rPr lang="he-IL" sz="2400" dirty="0"/>
              <a:t> לפחות באחד </a:t>
            </a:r>
            <a:r>
              <a:rPr lang="he-IL" sz="2400" u="sng" dirty="0"/>
              <a:t>מאמצעי השליטה </a:t>
            </a:r>
            <a:r>
              <a:rPr lang="he-IL" sz="2400" dirty="0"/>
              <a:t>בחבר בני אדם, באחד ממועדים אלה:</a:t>
            </a:r>
            <a:endParaRPr lang="en-US" sz="2400" dirty="0"/>
          </a:p>
          <a:p>
            <a:pPr marL="0" indent="0">
              <a:buNone/>
            </a:pPr>
            <a:r>
              <a:rPr lang="he-IL" sz="2400" b="1" dirty="0"/>
              <a:t>	(1)</a:t>
            </a:r>
            <a:r>
              <a:rPr lang="he-IL" sz="2400" dirty="0"/>
              <a:t>	בתום שנת המס;</a:t>
            </a:r>
            <a:endParaRPr lang="en-US" sz="2400" dirty="0"/>
          </a:p>
          <a:p>
            <a:pPr marL="0" indent="0">
              <a:buNone/>
            </a:pPr>
            <a:r>
              <a:rPr lang="he-IL" sz="2400" b="1" dirty="0"/>
              <a:t>	(2)</a:t>
            </a:r>
            <a:r>
              <a:rPr lang="he-IL" sz="2400" dirty="0"/>
              <a:t>	ביום כלשהו בשנת המס וביום כלשהו בשנת המס שלאחריה;</a:t>
            </a:r>
          </a:p>
          <a:p>
            <a:pPr marL="342900" indent="-342900">
              <a:buFont typeface="Arial" panose="020B0604020202020204" pitchFamily="34" charset="0"/>
              <a:buChar char="•"/>
            </a:pPr>
            <a:r>
              <a:rPr lang="he-IL" sz="2400" dirty="0"/>
              <a:t>"</a:t>
            </a:r>
            <a:r>
              <a:rPr lang="he-IL" sz="2400" b="1" dirty="0"/>
              <a:t>יחד עם אחר</a:t>
            </a:r>
            <a:r>
              <a:rPr lang="he-IL" sz="2400" dirty="0"/>
              <a:t>" - יחד עם קרובו וכן יחד עם מי שאינו קרובו, אם הם תושבי ישראל ויש ביניהם שיתוף פעולה דרך קבע על פי הסכם בענינים מהותיים של החברה, במישרין או בעקיפין;</a:t>
            </a:r>
          </a:p>
          <a:p>
            <a:pPr marL="342900" indent="-342900">
              <a:buFont typeface="Arial" panose="020B0604020202020204" pitchFamily="34" charset="0"/>
              <a:buChar char="•"/>
            </a:pPr>
            <a:r>
              <a:rPr lang="he-IL" sz="2400" dirty="0"/>
              <a:t>"</a:t>
            </a:r>
            <a:r>
              <a:rPr lang="he-IL" sz="2400" b="1" dirty="0"/>
              <a:t>אמצעי שליטה</a:t>
            </a:r>
            <a:r>
              <a:rPr lang="he-IL" sz="2400" dirty="0"/>
              <a:t>" - כהגדרתם בסעיף 88.</a:t>
            </a:r>
          </a:p>
          <a:p>
            <a:pPr marL="342900" indent="-342900">
              <a:buFont typeface="Arial" panose="020B0604020202020204" pitchFamily="34" charset="0"/>
              <a:buChar char="•"/>
            </a:pPr>
            <a:r>
              <a:rPr lang="he-IL" sz="2400" b="1" dirty="0"/>
              <a:t>"קרוב"</a:t>
            </a:r>
            <a:r>
              <a:rPr lang="he-IL" sz="2400" dirty="0"/>
              <a:t> - כהגדרתו בסעיף 88, שהוא תושב ישראל.</a:t>
            </a:r>
            <a:endParaRPr lang="en-US" sz="2400" dirty="0"/>
          </a:p>
        </p:txBody>
      </p:sp>
      <p:pic>
        <p:nvPicPr>
          <p:cNvPr id="12" name="Picture 11">
            <a:extLst>
              <a:ext uri="{FF2B5EF4-FFF2-40B4-BE49-F238E27FC236}">
                <a16:creationId xmlns:a16="http://schemas.microsoft.com/office/drawing/2014/main" id="{D20DE15D-5B97-5C4D-A915-2C20ECCCF4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3013" y="6259816"/>
            <a:ext cx="1388036" cy="523983"/>
          </a:xfrm>
          <a:prstGeom prst="rect">
            <a:avLst/>
          </a:prstGeom>
        </p:spPr>
      </p:pic>
    </p:spTree>
    <p:extLst>
      <p:ext uri="{BB962C8B-B14F-4D97-AF65-F5344CB8AC3E}">
        <p14:creationId xmlns:p14="http://schemas.microsoft.com/office/powerpoint/2010/main" val="26929489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3BB486-B450-484B-86DD-28823C5BE0C6}"/>
              </a:ext>
            </a:extLst>
          </p:cNvPr>
          <p:cNvPicPr>
            <a:picLocks noChangeAspect="1"/>
          </p:cNvPicPr>
          <p:nvPr/>
        </p:nvPicPr>
        <p:blipFill>
          <a:blip r:embed="rId3">
            <a:alphaModFix amt="23000"/>
            <a:extLst>
              <a:ext uri="{28A0092B-C50C-407E-A947-70E740481C1C}">
                <a14:useLocalDpi xmlns:a14="http://schemas.microsoft.com/office/drawing/2010/main" val="0"/>
              </a:ext>
            </a:extLst>
          </a:blip>
          <a:srcRect/>
          <a:stretch/>
        </p:blipFill>
        <p:spPr>
          <a:xfrm>
            <a:off x="0" y="0"/>
            <a:ext cx="12248558" cy="6889813"/>
          </a:xfrm>
          <a:prstGeom prst="rect">
            <a:avLst/>
          </a:prstGeom>
        </p:spPr>
      </p:pic>
      <p:pic>
        <p:nvPicPr>
          <p:cNvPr id="15" name="Picture 14">
            <a:extLst>
              <a:ext uri="{FF2B5EF4-FFF2-40B4-BE49-F238E27FC236}">
                <a16:creationId xmlns:a16="http://schemas.microsoft.com/office/drawing/2014/main" id="{F0DE4B2A-7236-114D-977F-2B138C3F5D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51745" y="-3832"/>
            <a:ext cx="5752447" cy="6882618"/>
          </a:xfrm>
          <a:prstGeom prst="rect">
            <a:avLst/>
          </a:prstGeom>
        </p:spPr>
      </p:pic>
      <p:sp>
        <p:nvSpPr>
          <p:cNvPr id="3" name="כותרת 3">
            <a:extLst>
              <a:ext uri="{FF2B5EF4-FFF2-40B4-BE49-F238E27FC236}">
                <a16:creationId xmlns:a16="http://schemas.microsoft.com/office/drawing/2014/main" id="{BB472FC1-AEF1-4273-957D-91785A9BA06B}"/>
              </a:ext>
            </a:extLst>
          </p:cNvPr>
          <p:cNvSpPr txBox="1">
            <a:spLocks/>
          </p:cNvSpPr>
          <p:nvPr/>
        </p:nvSpPr>
        <p:spPr>
          <a:xfrm>
            <a:off x="5977719" y="2171175"/>
            <a:ext cx="5868537" cy="4735721"/>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algn="r">
              <a:lnSpc>
                <a:spcPct val="70000"/>
              </a:lnSpc>
            </a:pPr>
            <a:br>
              <a:rPr lang="he-IL" sz="2400" dirty="0">
                <a:solidFill>
                  <a:schemeClr val="bg1"/>
                </a:solidFill>
                <a:latin typeface="Guttman Frnew" panose="02010401010101010101" pitchFamily="2" charset="-79"/>
                <a:cs typeface="+mn-cs"/>
              </a:rPr>
            </a:br>
            <a:br>
              <a:rPr lang="he-IL" sz="2400" dirty="0">
                <a:solidFill>
                  <a:schemeClr val="bg1"/>
                </a:solidFill>
                <a:latin typeface="Guttman Frnew" panose="02010401010101010101" pitchFamily="2" charset="-79"/>
                <a:cs typeface="+mn-cs"/>
              </a:rPr>
            </a:br>
            <a:r>
              <a:rPr lang="he-IL" sz="2400" b="1" dirty="0">
                <a:solidFill>
                  <a:schemeClr val="bg1"/>
                </a:solidFill>
                <a:latin typeface="Guttman Frnew" panose="02010401010101010101" pitchFamily="2" charset="-79"/>
                <a:cs typeface="+mn-cs"/>
              </a:rPr>
              <a:t>צוות המשרד עומד לשירותכם:</a:t>
            </a:r>
          </a:p>
          <a:p>
            <a:pPr algn="r">
              <a:lnSpc>
                <a:spcPct val="70000"/>
              </a:lnSpc>
            </a:pPr>
            <a:endParaRPr lang="en-US" sz="2400" dirty="0">
              <a:solidFill>
                <a:schemeClr val="bg1"/>
              </a:solidFill>
              <a:latin typeface="Guttman Frnew" panose="02010401010101010101" pitchFamily="2" charset="-79"/>
              <a:cs typeface="+mn-cs"/>
            </a:endParaRPr>
          </a:p>
          <a:p>
            <a:pPr algn="r">
              <a:lnSpc>
                <a:spcPct val="70000"/>
              </a:lnSpc>
            </a:pPr>
            <a:r>
              <a:rPr lang="he-IL" sz="2000" dirty="0">
                <a:solidFill>
                  <a:schemeClr val="bg1"/>
                </a:solidFill>
                <a:latin typeface="Helvetica" pitchFamily="2" charset="0"/>
                <a:cs typeface="+mn-cs"/>
              </a:rPr>
              <a:t>0722-405100</a:t>
            </a:r>
          </a:p>
          <a:p>
            <a:pPr algn="r">
              <a:lnSpc>
                <a:spcPct val="70000"/>
              </a:lnSpc>
            </a:pPr>
            <a:endParaRPr lang="he-IL" sz="2000" dirty="0">
              <a:solidFill>
                <a:schemeClr val="bg1"/>
              </a:solidFill>
              <a:latin typeface="Helvetica" pitchFamily="2" charset="0"/>
              <a:cs typeface="+mn-cs"/>
            </a:endParaRPr>
          </a:p>
          <a:p>
            <a:pPr algn="r">
              <a:lnSpc>
                <a:spcPct val="70000"/>
              </a:lnSpc>
            </a:pPr>
            <a:r>
              <a:rPr lang="he-IL" sz="2000" dirty="0">
                <a:solidFill>
                  <a:schemeClr val="bg1"/>
                </a:solidFill>
                <a:latin typeface="Helvetica" pitchFamily="2" charset="0"/>
                <a:cs typeface="+mn-cs"/>
              </a:rPr>
              <a:t>054-2651516</a:t>
            </a:r>
          </a:p>
          <a:p>
            <a:pPr algn="r">
              <a:lnSpc>
                <a:spcPct val="70000"/>
              </a:lnSpc>
            </a:pPr>
            <a:endParaRPr lang="he-IL" sz="2000" dirty="0">
              <a:solidFill>
                <a:schemeClr val="bg1"/>
              </a:solidFill>
              <a:latin typeface="Helvetica" pitchFamily="2" charset="0"/>
              <a:cs typeface="+mn-cs"/>
            </a:endParaRPr>
          </a:p>
          <a:p>
            <a:pPr algn="r">
              <a:lnSpc>
                <a:spcPct val="70000"/>
              </a:lnSpc>
            </a:pPr>
            <a:endParaRPr lang="he-IL" sz="2000" dirty="0">
              <a:solidFill>
                <a:schemeClr val="bg1"/>
              </a:solidFill>
              <a:latin typeface="Helvetica" pitchFamily="2" charset="0"/>
              <a:cs typeface="+mn-cs"/>
            </a:endParaRPr>
          </a:p>
          <a:p>
            <a:pPr algn="r">
              <a:lnSpc>
                <a:spcPct val="70000"/>
              </a:lnSpc>
            </a:pPr>
            <a:r>
              <a:rPr lang="en-US" sz="2000" dirty="0">
                <a:solidFill>
                  <a:schemeClr val="bg1"/>
                </a:solidFill>
                <a:latin typeface="Helvetica" pitchFamily="2" charset="0"/>
                <a:cs typeface="+mn-cs"/>
                <a:hlinkClick r:id="rId5">
                  <a:extLst>
                    <a:ext uri="{A12FA001-AC4F-418D-AE19-62706E023703}">
                      <ahyp:hlinkClr xmlns:ahyp="http://schemas.microsoft.com/office/drawing/2018/hyperlinkcolor" val="tx"/>
                    </a:ext>
                  </a:extLst>
                </a:hlinkClick>
              </a:rPr>
              <a:t>office@ampeli-tax.co.il</a:t>
            </a:r>
            <a:endParaRPr lang="en-US" sz="2000" dirty="0">
              <a:solidFill>
                <a:schemeClr val="bg1"/>
              </a:solidFill>
              <a:latin typeface="Helvetica" pitchFamily="2" charset="0"/>
              <a:cs typeface="+mn-cs"/>
            </a:endParaRPr>
          </a:p>
          <a:p>
            <a:pPr algn="r">
              <a:lnSpc>
                <a:spcPct val="70000"/>
              </a:lnSpc>
            </a:pPr>
            <a:endParaRPr lang="he-IL" sz="2000" dirty="0">
              <a:solidFill>
                <a:schemeClr val="bg1"/>
              </a:solidFill>
              <a:latin typeface="Helvetica" pitchFamily="2" charset="0"/>
              <a:cs typeface="+mn-cs"/>
              <a:hlinkClick r:id="rId6">
                <a:extLst>
                  <a:ext uri="{A12FA001-AC4F-418D-AE19-62706E023703}">
                    <ahyp:hlinkClr xmlns:ahyp="http://schemas.microsoft.com/office/drawing/2018/hyperlinkcolor" val="tx"/>
                  </a:ext>
                </a:extLst>
              </a:hlinkClick>
            </a:endParaRPr>
          </a:p>
          <a:p>
            <a:pPr algn="r">
              <a:lnSpc>
                <a:spcPct val="70000"/>
              </a:lnSpc>
            </a:pPr>
            <a:r>
              <a:rPr lang="en-US" sz="2000" dirty="0">
                <a:solidFill>
                  <a:schemeClr val="bg1"/>
                </a:solidFill>
                <a:latin typeface="Helvetica" pitchFamily="2" charset="0"/>
                <a:cs typeface="+mn-cs"/>
                <a:hlinkClick r:id="rId6">
                  <a:extLst>
                    <a:ext uri="{A12FA001-AC4F-418D-AE19-62706E023703}">
                      <ahyp:hlinkClr xmlns:ahyp="http://schemas.microsoft.com/office/drawing/2018/hyperlinkcolor" val="tx"/>
                    </a:ext>
                  </a:extLst>
                </a:hlinkClick>
              </a:rPr>
              <a:t>meori@ampeli-tax.co.il</a:t>
            </a:r>
            <a:endParaRPr lang="en-US" sz="2000" dirty="0">
              <a:solidFill>
                <a:schemeClr val="bg1"/>
              </a:solidFill>
              <a:latin typeface="Helvetica" pitchFamily="2" charset="0"/>
              <a:cs typeface="+mn-cs"/>
            </a:endParaRPr>
          </a:p>
          <a:p>
            <a:pPr algn="r">
              <a:lnSpc>
                <a:spcPct val="70000"/>
              </a:lnSpc>
            </a:pPr>
            <a:endParaRPr lang="en-US" sz="2000" dirty="0">
              <a:solidFill>
                <a:schemeClr val="bg1"/>
              </a:solidFill>
              <a:latin typeface="Helvetica" pitchFamily="2" charset="0"/>
              <a:cs typeface="+mn-cs"/>
            </a:endParaRPr>
          </a:p>
          <a:p>
            <a:pPr algn="r">
              <a:lnSpc>
                <a:spcPct val="70000"/>
              </a:lnSpc>
            </a:pPr>
            <a:r>
              <a:rPr lang="en-US" sz="2000" dirty="0">
                <a:solidFill>
                  <a:schemeClr val="bg1"/>
                </a:solidFill>
                <a:latin typeface="Helvetica" pitchFamily="2" charset="0"/>
                <a:cs typeface="+mn-cs"/>
                <a:hlinkClick r:id="rId7">
                  <a:extLst>
                    <a:ext uri="{A12FA001-AC4F-418D-AE19-62706E023703}">
                      <ahyp:hlinkClr xmlns:ahyp="http://schemas.microsoft.com/office/drawing/2018/hyperlinkcolor" val="tx"/>
                    </a:ext>
                  </a:extLst>
                </a:hlinkClick>
              </a:rPr>
              <a:t>www.ampeli-tax.co.il</a:t>
            </a:r>
            <a:endParaRPr lang="he-IL" sz="2000" dirty="0">
              <a:solidFill>
                <a:schemeClr val="bg1"/>
              </a:solidFill>
              <a:latin typeface="Helvetica" pitchFamily="2" charset="0"/>
              <a:cs typeface="+mn-cs"/>
            </a:endParaRPr>
          </a:p>
          <a:p>
            <a:pPr algn="r">
              <a:lnSpc>
                <a:spcPct val="70000"/>
              </a:lnSpc>
            </a:pPr>
            <a:endParaRPr lang="en-US" sz="2000" dirty="0">
              <a:solidFill>
                <a:schemeClr val="bg1"/>
              </a:solidFill>
              <a:latin typeface="Helvetica" pitchFamily="2" charset="0"/>
              <a:cs typeface="+mn-cs"/>
            </a:endParaRPr>
          </a:p>
          <a:p>
            <a:pPr algn="r">
              <a:lnSpc>
                <a:spcPct val="70000"/>
              </a:lnSpc>
            </a:pPr>
            <a:endParaRPr lang="he-IL" sz="2000" dirty="0">
              <a:solidFill>
                <a:schemeClr val="bg1"/>
              </a:solidFill>
              <a:latin typeface="Helvetica" pitchFamily="2" charset="0"/>
              <a:cs typeface="+mn-cs"/>
            </a:endParaRPr>
          </a:p>
          <a:p>
            <a:pPr algn="r">
              <a:lnSpc>
                <a:spcPct val="70000"/>
              </a:lnSpc>
            </a:pPr>
            <a:r>
              <a:rPr lang="he-IL" sz="2000" dirty="0">
                <a:solidFill>
                  <a:schemeClr val="bg1"/>
                </a:solidFill>
                <a:latin typeface="Helvetica" pitchFamily="2" charset="0"/>
                <a:cs typeface="+mn-cs"/>
              </a:rPr>
              <a:t>מגדל ספיר, קומה 17</a:t>
            </a:r>
          </a:p>
          <a:p>
            <a:pPr algn="r">
              <a:lnSpc>
                <a:spcPct val="70000"/>
              </a:lnSpc>
            </a:pPr>
            <a:endParaRPr lang="he-IL" sz="2000" dirty="0">
              <a:solidFill>
                <a:schemeClr val="bg1"/>
              </a:solidFill>
              <a:latin typeface="Helvetica" pitchFamily="2" charset="0"/>
              <a:cs typeface="+mn-cs"/>
            </a:endParaRPr>
          </a:p>
          <a:p>
            <a:pPr algn="r">
              <a:lnSpc>
                <a:spcPct val="70000"/>
              </a:lnSpc>
            </a:pPr>
            <a:r>
              <a:rPr lang="he-IL" sz="2000" dirty="0">
                <a:solidFill>
                  <a:schemeClr val="bg1"/>
                </a:solidFill>
                <a:latin typeface="Helvetica" pitchFamily="2" charset="0"/>
                <a:cs typeface="+mn-cs"/>
              </a:rPr>
              <a:t>רח' תובל 40, רמת גן</a:t>
            </a:r>
          </a:p>
          <a:p>
            <a:pPr algn="r">
              <a:lnSpc>
                <a:spcPct val="70000"/>
              </a:lnSpc>
            </a:pPr>
            <a:endParaRPr lang="he-IL" sz="2400" dirty="0">
              <a:solidFill>
                <a:schemeClr val="bg1"/>
              </a:solidFill>
              <a:latin typeface="Helvetica" pitchFamily="2" charset="0"/>
              <a:cs typeface="+mn-cs"/>
            </a:endParaRPr>
          </a:p>
          <a:p>
            <a:pPr algn="r">
              <a:lnSpc>
                <a:spcPct val="70000"/>
              </a:lnSpc>
            </a:pPr>
            <a:endParaRPr lang="en-US" sz="2400" dirty="0">
              <a:solidFill>
                <a:schemeClr val="bg1"/>
              </a:solidFill>
              <a:latin typeface="Helvetica" pitchFamily="2" charset="0"/>
              <a:cs typeface="+mn-cs"/>
            </a:endParaRPr>
          </a:p>
          <a:p>
            <a:pPr algn="r">
              <a:lnSpc>
                <a:spcPct val="70000"/>
              </a:lnSpc>
            </a:pPr>
            <a:endParaRPr lang="he-IL" sz="2400" dirty="0">
              <a:solidFill>
                <a:schemeClr val="bg1"/>
              </a:solidFill>
              <a:latin typeface="Guttman Frnew" panose="02010401010101010101" pitchFamily="2" charset="-79"/>
              <a:cs typeface="+mn-cs"/>
            </a:endParaRPr>
          </a:p>
        </p:txBody>
      </p:sp>
      <p:sp>
        <p:nvSpPr>
          <p:cNvPr id="6" name="כותרת 4">
            <a:extLst>
              <a:ext uri="{FF2B5EF4-FFF2-40B4-BE49-F238E27FC236}">
                <a16:creationId xmlns:a16="http://schemas.microsoft.com/office/drawing/2014/main" id="{17347DBE-6F5E-41A2-BE16-DA48F073AD75}"/>
              </a:ext>
            </a:extLst>
          </p:cNvPr>
          <p:cNvSpPr txBox="1">
            <a:spLocks/>
          </p:cNvSpPr>
          <p:nvPr/>
        </p:nvSpPr>
        <p:spPr>
          <a:xfrm>
            <a:off x="4792291" y="1527866"/>
            <a:ext cx="6331102" cy="791099"/>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he-IL" altLang="he-IL" sz="3600" b="1" dirty="0">
              <a:solidFill>
                <a:srgbClr val="326E82"/>
              </a:solidFill>
              <a:latin typeface="+mn-lt"/>
            </a:endParaRPr>
          </a:p>
        </p:txBody>
      </p:sp>
      <p:sp>
        <p:nvSpPr>
          <p:cNvPr id="8" name="כותרת 3">
            <a:extLst>
              <a:ext uri="{FF2B5EF4-FFF2-40B4-BE49-F238E27FC236}">
                <a16:creationId xmlns:a16="http://schemas.microsoft.com/office/drawing/2014/main" id="{5D14FE4C-4701-FD40-BD80-859B0385CCED}"/>
              </a:ext>
            </a:extLst>
          </p:cNvPr>
          <p:cNvSpPr txBox="1">
            <a:spLocks/>
          </p:cNvSpPr>
          <p:nvPr/>
        </p:nvSpPr>
        <p:spPr>
          <a:xfrm>
            <a:off x="696850" y="2646378"/>
            <a:ext cx="5752447"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rtl="1">
              <a:lnSpc>
                <a:spcPct val="100000"/>
              </a:lnSpc>
              <a:spcBef>
                <a:spcPts val="0"/>
              </a:spcBef>
            </a:pPr>
            <a:r>
              <a:rPr lang="he-IL" sz="3600" b="1" dirty="0">
                <a:solidFill>
                  <a:srgbClr val="553017"/>
                </a:solidFill>
                <a:latin typeface="Calibri" panose="020F0502020204030204"/>
                <a:ea typeface="+mn-ea"/>
                <a:cs typeface="Arial" panose="020B0604020202020204" pitchFamily="34" charset="0"/>
              </a:rPr>
              <a:t>תודה על ההקשבה!</a:t>
            </a:r>
          </a:p>
        </p:txBody>
      </p:sp>
      <p:sp>
        <p:nvSpPr>
          <p:cNvPr id="10" name="כותרת 3">
            <a:extLst>
              <a:ext uri="{FF2B5EF4-FFF2-40B4-BE49-F238E27FC236}">
                <a16:creationId xmlns:a16="http://schemas.microsoft.com/office/drawing/2014/main" id="{29B031AB-20DA-1742-BF9D-31D168DEDCC3}"/>
              </a:ext>
            </a:extLst>
          </p:cNvPr>
          <p:cNvSpPr txBox="1">
            <a:spLocks/>
          </p:cNvSpPr>
          <p:nvPr/>
        </p:nvSpPr>
        <p:spPr>
          <a:xfrm>
            <a:off x="6504822" y="1520437"/>
            <a:ext cx="5341434" cy="791099"/>
          </a:xfrm>
          <a:prstGeom prst="rect">
            <a:avLst/>
          </a:prstGeom>
        </p:spPr>
        <p:txBody>
          <a:bodyPr vert="horz" lIns="91440" tIns="45720" rIns="91440" bIns="45720" rtlCol="1" anchor="ctr">
            <a:noAutofit/>
          </a:bodyPr>
          <a:lstStyle>
            <a:lvl1pPr algn="ctr" defTabSz="914400" rtl="0" eaLnBrk="1" latinLnBrk="0" hangingPunct="1">
              <a:lnSpc>
                <a:spcPct val="90000"/>
              </a:lnSpc>
              <a:spcBef>
                <a:spcPct val="0"/>
              </a:spcBef>
              <a:buNone/>
              <a:defRPr sz="4000" kern="1200">
                <a:solidFill>
                  <a:srgbClr val="013F57"/>
                </a:solidFill>
                <a:latin typeface="+mj-lt"/>
                <a:ea typeface="+mj-ea"/>
                <a:cs typeface="+mj-cs"/>
              </a:defRPr>
            </a:lvl1pPr>
          </a:lstStyle>
          <a:p>
            <a:pPr lvl="0" algn="r" rtl="1">
              <a:lnSpc>
                <a:spcPct val="100000"/>
              </a:lnSpc>
              <a:spcBef>
                <a:spcPts val="0"/>
              </a:spcBef>
            </a:pPr>
            <a:r>
              <a:rPr lang="he-IL" sz="3600" b="1" dirty="0">
                <a:solidFill>
                  <a:schemeClr val="bg1"/>
                </a:solidFill>
                <a:latin typeface="Calibri" panose="020F0502020204030204"/>
                <a:ea typeface="+mn-ea"/>
                <a:cs typeface="Arial" panose="020B0604020202020204" pitchFamily="34" charset="0"/>
              </a:rPr>
              <a:t>שאלות?</a:t>
            </a:r>
          </a:p>
        </p:txBody>
      </p:sp>
      <p:cxnSp>
        <p:nvCxnSpPr>
          <p:cNvPr id="4" name="Straight Connector 3">
            <a:extLst>
              <a:ext uri="{FF2B5EF4-FFF2-40B4-BE49-F238E27FC236}">
                <a16:creationId xmlns:a16="http://schemas.microsoft.com/office/drawing/2014/main" id="{DFD33FD0-C515-E842-8D5B-ABA61B473B21}"/>
              </a:ext>
            </a:extLst>
          </p:cNvPr>
          <p:cNvCxnSpPr/>
          <p:nvPr/>
        </p:nvCxnSpPr>
        <p:spPr>
          <a:xfrm flipH="1">
            <a:off x="8153400" y="2493979"/>
            <a:ext cx="3581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8DB43DC-02C2-A745-9E0A-A79E11DA7D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4906" y="481107"/>
            <a:ext cx="3066586" cy="1116237"/>
          </a:xfrm>
          <a:prstGeom prst="rect">
            <a:avLst/>
          </a:prstGeom>
        </p:spPr>
      </p:pic>
    </p:spTree>
    <p:extLst>
      <p:ext uri="{BB962C8B-B14F-4D97-AF65-F5344CB8AC3E}">
        <p14:creationId xmlns:p14="http://schemas.microsoft.com/office/powerpoint/2010/main" val="116167266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347808C6159641B90C2B26199365F9" ma:contentTypeVersion="13" ma:contentTypeDescription="Create a new document." ma:contentTypeScope="" ma:versionID="3dec9a755f867ee6f274b5724752269c">
  <xsd:schema xmlns:xsd="http://www.w3.org/2001/XMLSchema" xmlns:xs="http://www.w3.org/2001/XMLSchema" xmlns:p="http://schemas.microsoft.com/office/2006/metadata/properties" xmlns:ns3="f03d652b-b9d4-4217-84c8-0b956bea3e87" xmlns:ns4="0a45f3a8-456d-4a1b-8f53-41c1deb81f73" targetNamespace="http://schemas.microsoft.com/office/2006/metadata/properties" ma:root="true" ma:fieldsID="6915482bdc3219ff042dca1ad2eb5a33" ns3:_="" ns4:_="">
    <xsd:import namespace="f03d652b-b9d4-4217-84c8-0b956bea3e87"/>
    <xsd:import namespace="0a45f3a8-456d-4a1b-8f53-41c1deb81f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3d652b-b9d4-4217-84c8-0b956bea3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5f3a8-456d-4a1b-8f53-41c1deb81f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E6410B-CD7B-43A1-9A81-E77B661D7AD5}">
  <ds:schemaRefs>
    <ds:schemaRef ds:uri="http://schemas.microsoft.com/sharepoint/v3/contenttype/forms"/>
  </ds:schemaRefs>
</ds:datastoreItem>
</file>

<file path=customXml/itemProps2.xml><?xml version="1.0" encoding="utf-8"?>
<ds:datastoreItem xmlns:ds="http://schemas.openxmlformats.org/officeDocument/2006/customXml" ds:itemID="{074997B5-E5EC-4924-BA17-61E7C014F5D5}">
  <ds:schemaRefs>
    <ds:schemaRef ds:uri="http://www.w3.org/XML/1998/namespace"/>
    <ds:schemaRef ds:uri="http://schemas.openxmlformats.org/package/2006/metadata/core-properties"/>
    <ds:schemaRef ds:uri="http://schemas.microsoft.com/office/2006/documentManagement/types"/>
    <ds:schemaRef ds:uri="http://purl.org/dc/dcmitype/"/>
    <ds:schemaRef ds:uri="0a45f3a8-456d-4a1b-8f53-41c1deb81f73"/>
    <ds:schemaRef ds:uri="http://purl.org/dc/terms/"/>
    <ds:schemaRef ds:uri="http://purl.org/dc/elements/1.1/"/>
    <ds:schemaRef ds:uri="http://schemas.microsoft.com/office/infopath/2007/PartnerControls"/>
    <ds:schemaRef ds:uri="f03d652b-b9d4-4217-84c8-0b956bea3e87"/>
    <ds:schemaRef ds:uri="http://schemas.microsoft.com/office/2006/metadata/properties"/>
  </ds:schemaRefs>
</ds:datastoreItem>
</file>

<file path=customXml/itemProps3.xml><?xml version="1.0" encoding="utf-8"?>
<ds:datastoreItem xmlns:ds="http://schemas.openxmlformats.org/officeDocument/2006/customXml" ds:itemID="{1DC0D621-BC8E-49F0-8ED4-BBA2A36A7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3d652b-b9d4-4217-84c8-0b956bea3e87"/>
    <ds:schemaRef ds:uri="0a45f3a8-456d-4a1b-8f53-41c1deb81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61262</TotalTime>
  <Words>10682</Words>
  <Application>Microsoft Office PowerPoint</Application>
  <PresentationFormat>מסך רחב</PresentationFormat>
  <Paragraphs>710</Paragraphs>
  <Slides>93</Slides>
  <Notes>1</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93</vt:i4>
      </vt:variant>
    </vt:vector>
  </HeadingPairs>
  <TitlesOfParts>
    <vt:vector size="103" baseType="lpstr">
      <vt:lpstr>Arial</vt:lpstr>
      <vt:lpstr>Arial Narrow</vt:lpstr>
      <vt:lpstr>Calibri</vt:lpstr>
      <vt:lpstr>Calibri Light</vt:lpstr>
      <vt:lpstr>FrankRuehl</vt:lpstr>
      <vt:lpstr>Guttman Frnew</vt:lpstr>
      <vt:lpstr>Helvetica</vt:lpstr>
      <vt:lpstr>Rubik</vt:lpstr>
      <vt:lpstr>Times New Roman</vt:lpstr>
      <vt:lpstr>ערכת נושא Office</vt:lpstr>
      <vt:lpstr>מצגת של PowerPoint‏</vt:lpstr>
      <vt:lpstr>  עו"ד (רו"ח) מאורי עמפלי 21 בנובמבר 2022</vt:lpstr>
      <vt:lpstr>נושאי המצגת</vt:lpstr>
      <vt:lpstr>מצגת של PowerPoint‏</vt:lpstr>
      <vt:lpstr>  שיעורי מס</vt:lpstr>
      <vt:lpstr>  שיעורי מס</vt:lpstr>
      <vt:lpstr>  שיעורי מס</vt:lpstr>
      <vt:lpstr>  שיקולי מס</vt:lpstr>
      <vt:lpstr>  שיקולי מס</vt:lpstr>
      <vt:lpstr>מצגת של PowerPoint‏</vt:lpstr>
      <vt:lpstr>  המסגרת הנורמטיבית </vt:lpstr>
      <vt:lpstr>דרישות להחזר מענק קורונה  </vt:lpstr>
      <vt:lpstr>        מה עושים ? במידת הצורך מגישים השגה, ערר וערעור מנהלי</vt:lpstr>
      <vt:lpstr> מה עושים ? במידת הצורך מגישים השגה, ערר וערעור מנהלי!</vt:lpstr>
      <vt:lpstr> מה עושים ? במידת הצורך מגישים השגה, ערר ואם צריך ערעור מנהלי</vt:lpstr>
      <vt:lpstr>פסיקת בית המשפט המנהלי  </vt:lpstr>
      <vt:lpstr>פסיקת בית המשפט המנהלי  </vt:lpstr>
      <vt:lpstr>פסיקת בית המשפט המנהלי  </vt:lpstr>
      <vt:lpstr>פסיקת בית המשפט המנהלי  </vt:lpstr>
      <vt:lpstr>מצגת של PowerPoint‏</vt:lpstr>
      <vt:lpstr>מיסוי חברות ארנק </vt:lpstr>
      <vt:lpstr>מיסוי חברות ארנק </vt:lpstr>
      <vt:lpstr>מיסוי חברות ארנק </vt:lpstr>
      <vt:lpstr>מיסוי חברות ארנק </vt:lpstr>
      <vt:lpstr>מיסוי חברות ארנק </vt:lpstr>
      <vt:lpstr>מיסוי חברות ארנק </vt:lpstr>
      <vt:lpstr>מיסוי חברות ארנק </vt:lpstr>
      <vt:lpstr>מיסוי חברות ארנק – החבות בדמי ביטוח לאומי </vt:lpstr>
      <vt:lpstr>מיסוי חברות ארנק – החבות בדמי ביטוח לאומי </vt:lpstr>
      <vt:lpstr>מצגת של PowerPoint‏</vt:lpstr>
      <vt:lpstr>שימוש בנכסי חברה </vt:lpstr>
      <vt:lpstr>שימוש בנכסי חברה </vt:lpstr>
      <vt:lpstr>שימוש בנכסי חברה </vt:lpstr>
      <vt:lpstr>שימוש בנכסי חברה </vt:lpstr>
      <vt:lpstr>משיכת בעלים</vt:lpstr>
      <vt:lpstr>מצגת של PowerPoint‏</vt:lpstr>
      <vt:lpstr>רכישה עצמית</vt:lpstr>
      <vt:lpstr>רכישה עצמית</vt:lpstr>
      <vt:lpstr>רכישה עצמית</vt:lpstr>
      <vt:lpstr>רכישה עצמית</vt:lpstr>
      <vt:lpstr>רכישה עצמית</vt:lpstr>
      <vt:lpstr>רכישה עצמית</vt:lpstr>
      <vt:lpstr>רכישה עצמית</vt:lpstr>
      <vt:lpstr>רכישה עצמית</vt:lpstr>
      <vt:lpstr>מצגת של PowerPoint‏</vt:lpstr>
      <vt:lpstr> חברה משפחתית סעיף 64(א) לפקודה </vt:lpstr>
      <vt:lpstr>  חברה משפחתית סעיף 64(א) לפקודה</vt:lpstr>
      <vt:lpstr>  חברה משפחתית</vt:lpstr>
      <vt:lpstr>  חברה משפחתית</vt:lpstr>
      <vt:lpstr>מצגת של PowerPoint‏</vt:lpstr>
      <vt:lpstr>  חברת בית (סעיף 64 לפקודה לאחר תיקון 245)</vt:lpstr>
      <vt:lpstr>  חברת בית (סעיף 64 לפקודה לאחר תיקון 245)</vt:lpstr>
      <vt:lpstr>  חברה בית (סעיף 64 לפקודה לאחר תיקון 245)</vt:lpstr>
      <vt:lpstr>  חברה בית</vt:lpstr>
      <vt:lpstr>מצגת של PowerPoint‏</vt:lpstr>
      <vt:lpstr>  סעיף 126(ב)</vt:lpstr>
      <vt:lpstr>  עניין חברת אם.סי.אל קניון דרורים בע"מ ( ע"א 2515/18) (2020)</vt:lpstr>
      <vt:lpstr>  עניין חברת אם.סי.אל קניון דרורים בע"מ (2515/18) - המשך</vt:lpstr>
      <vt:lpstr>  עניין חברת אם.סי.אל קניון דרורים בע"מ (2515/18) - המשך</vt:lpstr>
      <vt:lpstr>  עניין חברת אם.סי.אל קניון דרורים בע"מ (2515/18) - המשך</vt:lpstr>
      <vt:lpstr>  עניין חברת אם.סי.אל קניון דרורים בע"מ (2515/18) - המשך</vt:lpstr>
      <vt:lpstr>  סעיפים 126(ג) + 203</vt:lpstr>
      <vt:lpstr>  סעיפים 126(ג) + 203</vt:lpstr>
      <vt:lpstr>  סעיפים 126(ג) + 203</vt:lpstr>
      <vt:lpstr>  סעיפים 126(ג) + 203</vt:lpstr>
      <vt:lpstr>מצגת של PowerPoint‏</vt:lpstr>
      <vt:lpstr>  רכישת חברה בהפסדים</vt:lpstr>
      <vt:lpstr>  מיסוי שותפויות- סעיף 63(א) לפקודה</vt:lpstr>
      <vt:lpstr>רכישת חברה בהפסדים</vt:lpstr>
      <vt:lpstr>  רכישת חברה בהפסדים</vt:lpstr>
      <vt:lpstr>  רכישת חברה בהפסדים</vt:lpstr>
      <vt:lpstr>  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רכישת חברה בהפסדים</vt:lpstr>
      <vt:lpstr>מצגת של PowerPoint‏</vt:lpstr>
      <vt:lpstr>פעילות באמצעות הקמת חברה תושבת חוץ</vt:lpstr>
      <vt:lpstr>פעילות באמצעות חברה תושבת חוץ</vt:lpstr>
      <vt:lpstr>פעילות באמצעות הקמת חברה תושבת חוץ</vt:lpstr>
      <vt:lpstr>פעילות באמצעות חברה תושבת חוץ</vt:lpstr>
      <vt:lpstr>פעילות באמצעות הקמת חברה תושבת חוץ</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DESKTOP</dc:creator>
  <cp:lastModifiedBy>Itzik Irim</cp:lastModifiedBy>
  <cp:revision>895</cp:revision>
  <cp:lastPrinted>2017-06-15T12:40:50Z</cp:lastPrinted>
  <dcterms:created xsi:type="dcterms:W3CDTF">2017-06-13T17:39:13Z</dcterms:created>
  <dcterms:modified xsi:type="dcterms:W3CDTF">2022-12-04T08:03:39Z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0x0101007E347808C6159641B90C2B26199365F9</vt:lpwstr>
  </property>
</Properties>
</file>