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54" r:id="rId2"/>
  </p:sldMasterIdLst>
  <p:notesMasterIdLst>
    <p:notesMasterId r:id="rId45"/>
  </p:notesMasterIdLst>
  <p:handoutMasterIdLst>
    <p:handoutMasterId r:id="rId46"/>
  </p:handoutMasterIdLst>
  <p:sldIdLst>
    <p:sldId id="256" r:id="rId3"/>
    <p:sldId id="258" r:id="rId4"/>
    <p:sldId id="262" r:id="rId5"/>
    <p:sldId id="285" r:id="rId6"/>
    <p:sldId id="307" r:id="rId7"/>
    <p:sldId id="334" r:id="rId8"/>
    <p:sldId id="269" r:id="rId9"/>
    <p:sldId id="328" r:id="rId10"/>
    <p:sldId id="320" r:id="rId11"/>
    <p:sldId id="315" r:id="rId12"/>
    <p:sldId id="314" r:id="rId13"/>
    <p:sldId id="333" r:id="rId14"/>
    <p:sldId id="335" r:id="rId15"/>
    <p:sldId id="308" r:id="rId16"/>
    <p:sldId id="309" r:id="rId17"/>
    <p:sldId id="311" r:id="rId18"/>
    <p:sldId id="312" r:id="rId19"/>
    <p:sldId id="321" r:id="rId20"/>
    <p:sldId id="342" r:id="rId21"/>
    <p:sldId id="310" r:id="rId22"/>
    <p:sldId id="340" r:id="rId23"/>
    <p:sldId id="322" r:id="rId24"/>
    <p:sldId id="339" r:id="rId25"/>
    <p:sldId id="341" r:id="rId26"/>
    <p:sldId id="318" r:id="rId27"/>
    <p:sldId id="336" r:id="rId28"/>
    <p:sldId id="313" r:id="rId29"/>
    <p:sldId id="323" r:id="rId30"/>
    <p:sldId id="319" r:id="rId31"/>
    <p:sldId id="343" r:id="rId32"/>
    <p:sldId id="346" r:id="rId33"/>
    <p:sldId id="316" r:id="rId34"/>
    <p:sldId id="329" r:id="rId35"/>
    <p:sldId id="327" r:id="rId36"/>
    <p:sldId id="317" r:id="rId37"/>
    <p:sldId id="330" r:id="rId38"/>
    <p:sldId id="332" r:id="rId39"/>
    <p:sldId id="331" r:id="rId40"/>
    <p:sldId id="344" r:id="rId41"/>
    <p:sldId id="345" r:id="rId42"/>
    <p:sldId id="347" r:id="rId43"/>
    <p:sldId id="268" r:id="rId44"/>
  </p:sldIdLst>
  <p:sldSz cx="9144000" cy="6858000" type="screen4x3"/>
  <p:notesSz cx="6648450" cy="9850438"/>
  <p:defaultTextStyle>
    <a:defPPr>
      <a:defRPr lang="he-IL"/>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6E8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38" autoAdjust="0"/>
    <p:restoredTop sz="96953" autoAdjust="0"/>
  </p:normalViewPr>
  <p:slideViewPr>
    <p:cSldViewPr>
      <p:cViewPr>
        <p:scale>
          <a:sx n="100" d="100"/>
          <a:sy n="100" d="100"/>
        </p:scale>
        <p:origin x="-504" y="90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767138" y="0"/>
            <a:ext cx="2881312" cy="492125"/>
          </a:xfrm>
          <a:prstGeom prst="rect">
            <a:avLst/>
          </a:prstGeom>
        </p:spPr>
        <p:txBody>
          <a:bodyPr vert="horz" lIns="91440" tIns="45720" rIns="91440" bIns="45720" rtlCol="1"/>
          <a:lstStyle>
            <a:lvl1pPr algn="r">
              <a:defRPr sz="1200">
                <a:latin typeface="Arial" pitchFamily="34" charset="0"/>
                <a:cs typeface="Arial" pitchFamily="34" charset="0"/>
              </a:defRPr>
            </a:lvl1pPr>
          </a:lstStyle>
          <a:p>
            <a:pPr>
              <a:defRPr/>
            </a:pPr>
            <a:endParaRPr lang="he-IL"/>
          </a:p>
        </p:txBody>
      </p:sp>
      <p:sp>
        <p:nvSpPr>
          <p:cNvPr id="3" name="מציין מיקום של תאריך 2"/>
          <p:cNvSpPr>
            <a:spLocks noGrp="1"/>
          </p:cNvSpPr>
          <p:nvPr>
            <p:ph type="dt" sz="quarter" idx="1"/>
          </p:nvPr>
        </p:nvSpPr>
        <p:spPr>
          <a:xfrm>
            <a:off x="1588" y="0"/>
            <a:ext cx="2881312" cy="492125"/>
          </a:xfrm>
          <a:prstGeom prst="rect">
            <a:avLst/>
          </a:prstGeom>
        </p:spPr>
        <p:txBody>
          <a:bodyPr vert="horz" lIns="91440" tIns="45720" rIns="91440" bIns="45720" rtlCol="1"/>
          <a:lstStyle>
            <a:lvl1pPr algn="l">
              <a:defRPr sz="1200">
                <a:latin typeface="Arial" pitchFamily="34" charset="0"/>
                <a:cs typeface="Arial" pitchFamily="34" charset="0"/>
              </a:defRPr>
            </a:lvl1pPr>
          </a:lstStyle>
          <a:p>
            <a:pPr>
              <a:defRPr/>
            </a:pPr>
            <a:fld id="{780CE4DC-343D-4AF8-8F57-04E6936E108E}" type="datetimeFigureOut">
              <a:rPr lang="he-IL"/>
              <a:pPr>
                <a:defRPr/>
              </a:pPr>
              <a:t>כ"ב/שבט/תשע"ד</a:t>
            </a:fld>
            <a:endParaRPr lang="he-IL"/>
          </a:p>
        </p:txBody>
      </p:sp>
      <p:sp>
        <p:nvSpPr>
          <p:cNvPr id="4" name="מציין מיקום של כותרת תחתונה 3"/>
          <p:cNvSpPr>
            <a:spLocks noGrp="1"/>
          </p:cNvSpPr>
          <p:nvPr>
            <p:ph type="ftr" sz="quarter" idx="2"/>
          </p:nvPr>
        </p:nvSpPr>
        <p:spPr>
          <a:xfrm>
            <a:off x="3767138" y="9356725"/>
            <a:ext cx="2881312" cy="492125"/>
          </a:xfrm>
          <a:prstGeom prst="rect">
            <a:avLst/>
          </a:prstGeom>
        </p:spPr>
        <p:txBody>
          <a:bodyPr vert="horz" lIns="91440" tIns="45720" rIns="91440" bIns="45720" rtlCol="1" anchor="b"/>
          <a:lstStyle>
            <a:lvl1pPr algn="r">
              <a:defRPr sz="1200">
                <a:latin typeface="Arial" pitchFamily="34" charset="0"/>
                <a:cs typeface="Arial" pitchFamily="34" charset="0"/>
              </a:defRPr>
            </a:lvl1pPr>
          </a:lstStyle>
          <a:p>
            <a:pPr>
              <a:defRPr/>
            </a:pPr>
            <a:endParaRPr lang="he-IL"/>
          </a:p>
        </p:txBody>
      </p:sp>
      <p:sp>
        <p:nvSpPr>
          <p:cNvPr id="5" name="מציין מיקום של מספר שקופית 4"/>
          <p:cNvSpPr>
            <a:spLocks noGrp="1"/>
          </p:cNvSpPr>
          <p:nvPr>
            <p:ph type="sldNum" sz="quarter" idx="3"/>
          </p:nvPr>
        </p:nvSpPr>
        <p:spPr>
          <a:xfrm>
            <a:off x="1588" y="9356725"/>
            <a:ext cx="2881312" cy="492125"/>
          </a:xfrm>
          <a:prstGeom prst="rect">
            <a:avLst/>
          </a:prstGeom>
        </p:spPr>
        <p:txBody>
          <a:bodyPr vert="horz" lIns="91440" tIns="45720" rIns="91440" bIns="45720" rtlCol="1" anchor="b"/>
          <a:lstStyle>
            <a:lvl1pPr algn="l">
              <a:defRPr sz="1200">
                <a:latin typeface="Arial" pitchFamily="34" charset="0"/>
                <a:cs typeface="Arial" pitchFamily="34" charset="0"/>
              </a:defRPr>
            </a:lvl1pPr>
          </a:lstStyle>
          <a:p>
            <a:pPr>
              <a:defRPr/>
            </a:pPr>
            <a:fld id="{23B65C1F-B7C8-4F12-B9B1-9F7AFDAD0742}" type="slidenum">
              <a:rPr lang="he-IL"/>
              <a:pPr>
                <a:defRPr/>
              </a:pPr>
              <a:t>‹#›</a:t>
            </a:fld>
            <a:endParaRPr lang="he-IL"/>
          </a:p>
        </p:txBody>
      </p:sp>
    </p:spTree>
    <p:extLst>
      <p:ext uri="{BB962C8B-B14F-4D97-AF65-F5344CB8AC3E}">
        <p14:creationId xmlns:p14="http://schemas.microsoft.com/office/powerpoint/2010/main" val="39559282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767138" y="0"/>
            <a:ext cx="2881312" cy="492125"/>
          </a:xfrm>
          <a:prstGeom prst="rect">
            <a:avLst/>
          </a:prstGeom>
        </p:spPr>
        <p:txBody>
          <a:bodyPr vert="horz" lIns="91440" tIns="45720" rIns="91440" bIns="45720" rtlCol="1"/>
          <a:lstStyle>
            <a:lvl1pPr algn="r">
              <a:defRPr sz="1200">
                <a:latin typeface="Arial" pitchFamily="34" charset="0"/>
                <a:cs typeface="Arial" pitchFamily="34" charset="0"/>
              </a:defRPr>
            </a:lvl1pPr>
          </a:lstStyle>
          <a:p>
            <a:pPr>
              <a:defRPr/>
            </a:pPr>
            <a:endParaRPr lang="he-IL"/>
          </a:p>
        </p:txBody>
      </p:sp>
      <p:sp>
        <p:nvSpPr>
          <p:cNvPr id="3" name="מציין מיקום של תאריך 2"/>
          <p:cNvSpPr>
            <a:spLocks noGrp="1"/>
          </p:cNvSpPr>
          <p:nvPr>
            <p:ph type="dt" idx="1"/>
          </p:nvPr>
        </p:nvSpPr>
        <p:spPr>
          <a:xfrm>
            <a:off x="1588" y="0"/>
            <a:ext cx="2881312" cy="492125"/>
          </a:xfrm>
          <a:prstGeom prst="rect">
            <a:avLst/>
          </a:prstGeom>
        </p:spPr>
        <p:txBody>
          <a:bodyPr vert="horz" lIns="91440" tIns="45720" rIns="91440" bIns="45720" rtlCol="1"/>
          <a:lstStyle>
            <a:lvl1pPr algn="l">
              <a:defRPr sz="1200">
                <a:latin typeface="Arial" pitchFamily="34" charset="0"/>
                <a:cs typeface="Arial" pitchFamily="34" charset="0"/>
              </a:defRPr>
            </a:lvl1pPr>
          </a:lstStyle>
          <a:p>
            <a:pPr>
              <a:defRPr/>
            </a:pPr>
            <a:fld id="{E4118591-46C1-4946-8160-28E5A3CF756E}" type="datetimeFigureOut">
              <a:rPr lang="he-IL"/>
              <a:pPr>
                <a:defRPr/>
              </a:pPr>
              <a:t>כ"ב/שבט/תשע"ד</a:t>
            </a:fld>
            <a:endParaRPr lang="he-IL"/>
          </a:p>
        </p:txBody>
      </p:sp>
      <p:sp>
        <p:nvSpPr>
          <p:cNvPr id="4" name="מציין מיקום של תמונת שקופית 3"/>
          <p:cNvSpPr>
            <a:spLocks noGrp="1" noRot="1" noChangeAspect="1"/>
          </p:cNvSpPr>
          <p:nvPr>
            <p:ph type="sldImg" idx="2"/>
          </p:nvPr>
        </p:nvSpPr>
        <p:spPr>
          <a:xfrm>
            <a:off x="862013" y="738188"/>
            <a:ext cx="4924425" cy="3694112"/>
          </a:xfrm>
          <a:prstGeom prst="rect">
            <a:avLst/>
          </a:prstGeom>
          <a:noFill/>
          <a:ln w="12700">
            <a:solidFill>
              <a:prstClr val="black"/>
            </a:solidFill>
          </a:ln>
        </p:spPr>
        <p:txBody>
          <a:bodyPr vert="horz" lIns="91440" tIns="45720" rIns="91440" bIns="45720" rtlCol="1" anchor="ctr"/>
          <a:lstStyle/>
          <a:p>
            <a:pPr lvl="0"/>
            <a:endParaRPr lang="he-IL" noProof="0" smtClean="0"/>
          </a:p>
        </p:txBody>
      </p:sp>
      <p:sp>
        <p:nvSpPr>
          <p:cNvPr id="5" name="מציין מיקום של הערות 4"/>
          <p:cNvSpPr>
            <a:spLocks noGrp="1"/>
          </p:cNvSpPr>
          <p:nvPr>
            <p:ph type="body" sz="quarter" idx="3"/>
          </p:nvPr>
        </p:nvSpPr>
        <p:spPr>
          <a:xfrm>
            <a:off x="665163" y="4678363"/>
            <a:ext cx="5318125" cy="4433887"/>
          </a:xfrm>
          <a:prstGeom prst="rect">
            <a:avLst/>
          </a:prstGeom>
        </p:spPr>
        <p:txBody>
          <a:bodyPr vert="horz" lIns="91440" tIns="45720" rIns="91440" bIns="45720" rtlCol="1">
            <a:normAutofit/>
          </a:bodyPr>
          <a:lstStyle/>
          <a:p>
            <a:pPr lvl="0"/>
            <a:r>
              <a:rPr lang="he-IL" noProof="0" smtClean="0"/>
              <a:t>לחץ כדי לערוך סגנונות טקסט של תבנית בסיס</a:t>
            </a:r>
          </a:p>
          <a:p>
            <a:pPr lvl="1"/>
            <a:r>
              <a:rPr lang="he-IL" noProof="0" smtClean="0"/>
              <a:t>רמה שנייה</a:t>
            </a:r>
          </a:p>
          <a:p>
            <a:pPr lvl="2"/>
            <a:r>
              <a:rPr lang="he-IL" noProof="0" smtClean="0"/>
              <a:t>רמה שלישית</a:t>
            </a:r>
          </a:p>
          <a:p>
            <a:pPr lvl="3"/>
            <a:r>
              <a:rPr lang="he-IL" noProof="0" smtClean="0"/>
              <a:t>רמה רביעית</a:t>
            </a:r>
          </a:p>
          <a:p>
            <a:pPr lvl="4"/>
            <a:r>
              <a:rPr lang="he-IL" noProof="0" smtClean="0"/>
              <a:t>רמה חמישית</a:t>
            </a:r>
          </a:p>
        </p:txBody>
      </p:sp>
      <p:sp>
        <p:nvSpPr>
          <p:cNvPr id="6" name="מציין מיקום של כותרת תחתונה 5"/>
          <p:cNvSpPr>
            <a:spLocks noGrp="1"/>
          </p:cNvSpPr>
          <p:nvPr>
            <p:ph type="ftr" sz="quarter" idx="4"/>
          </p:nvPr>
        </p:nvSpPr>
        <p:spPr>
          <a:xfrm>
            <a:off x="3767138" y="9356725"/>
            <a:ext cx="2881312" cy="492125"/>
          </a:xfrm>
          <a:prstGeom prst="rect">
            <a:avLst/>
          </a:prstGeom>
        </p:spPr>
        <p:txBody>
          <a:bodyPr vert="horz" lIns="91440" tIns="45720" rIns="91440" bIns="45720" rtlCol="1" anchor="b"/>
          <a:lstStyle>
            <a:lvl1pPr algn="r">
              <a:defRPr sz="1200">
                <a:latin typeface="Arial" pitchFamily="34" charset="0"/>
                <a:cs typeface="Arial" pitchFamily="34" charset="0"/>
              </a:defRPr>
            </a:lvl1pPr>
          </a:lstStyle>
          <a:p>
            <a:pPr>
              <a:defRPr/>
            </a:pPr>
            <a:endParaRPr lang="he-IL"/>
          </a:p>
        </p:txBody>
      </p:sp>
      <p:sp>
        <p:nvSpPr>
          <p:cNvPr id="7" name="מציין מיקום של מספר שקופית 6"/>
          <p:cNvSpPr>
            <a:spLocks noGrp="1"/>
          </p:cNvSpPr>
          <p:nvPr>
            <p:ph type="sldNum" sz="quarter" idx="5"/>
          </p:nvPr>
        </p:nvSpPr>
        <p:spPr>
          <a:xfrm>
            <a:off x="1588" y="9356725"/>
            <a:ext cx="2881312" cy="492125"/>
          </a:xfrm>
          <a:prstGeom prst="rect">
            <a:avLst/>
          </a:prstGeom>
        </p:spPr>
        <p:txBody>
          <a:bodyPr vert="horz" lIns="91440" tIns="45720" rIns="91440" bIns="45720" rtlCol="1" anchor="b"/>
          <a:lstStyle>
            <a:lvl1pPr algn="l">
              <a:defRPr sz="1200">
                <a:latin typeface="Arial" pitchFamily="34" charset="0"/>
                <a:cs typeface="Arial" pitchFamily="34" charset="0"/>
              </a:defRPr>
            </a:lvl1pPr>
          </a:lstStyle>
          <a:p>
            <a:pPr>
              <a:defRPr/>
            </a:pPr>
            <a:fld id="{28F157B3-F92D-4D8F-907C-D677B85CA73E}" type="slidenum">
              <a:rPr lang="he-IL"/>
              <a:pPr>
                <a:defRPr/>
              </a:pPr>
              <a:t>‹#›</a:t>
            </a:fld>
            <a:endParaRPr lang="he-IL"/>
          </a:p>
        </p:txBody>
      </p:sp>
    </p:spTree>
    <p:extLst>
      <p:ext uri="{BB962C8B-B14F-4D97-AF65-F5344CB8AC3E}">
        <p14:creationId xmlns:p14="http://schemas.microsoft.com/office/powerpoint/2010/main" val="14518042"/>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he-IL" altLang="he-IL" smtClean="0"/>
          </a:p>
        </p:txBody>
      </p:sp>
      <p:sp>
        <p:nvSpPr>
          <p:cNvPr id="51204"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17357559-60DE-4515-AD55-C77A6D9E02B5}" type="slidenum">
              <a:rPr lang="he-IL" altLang="he-IL" smtClean="0">
                <a:latin typeface="Arial" pitchFamily="34" charset="0"/>
              </a:rPr>
              <a:pPr eaLnBrk="1" hangingPunct="1">
                <a:spcBef>
                  <a:spcPct val="0"/>
                </a:spcBef>
              </a:pPr>
              <a:t>1</a:t>
            </a:fld>
            <a:endParaRPr lang="he-IL" altLang="he-IL"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he-IL" smtClean="0"/>
              <a:t> </a:t>
            </a:r>
          </a:p>
        </p:txBody>
      </p:sp>
      <p:sp>
        <p:nvSpPr>
          <p:cNvPr id="52228"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4777FB44-CD4E-430D-8510-4E0D8B8836DA}" type="slidenum">
              <a:rPr lang="he-IL" altLang="he-IL" smtClean="0">
                <a:latin typeface="Arial" pitchFamily="34" charset="0"/>
              </a:rPr>
              <a:pPr eaLnBrk="1" hangingPunct="1">
                <a:spcBef>
                  <a:spcPct val="0"/>
                </a:spcBef>
              </a:pPr>
              <a:t>2</a:t>
            </a:fld>
            <a:endParaRPr lang="he-IL" altLang="he-IL"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he-IL" altLang="he-IL" smtClean="0"/>
          </a:p>
        </p:txBody>
      </p:sp>
      <p:sp>
        <p:nvSpPr>
          <p:cNvPr id="53252"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F6E17817-18AF-4F80-865D-B9BB8AAFEF49}" type="slidenum">
              <a:rPr lang="he-IL" altLang="he-IL" smtClean="0">
                <a:latin typeface="Arial" pitchFamily="34" charset="0"/>
              </a:rPr>
              <a:pPr eaLnBrk="1" hangingPunct="1">
                <a:spcBef>
                  <a:spcPct val="0"/>
                </a:spcBef>
              </a:pPr>
              <a:t>42</a:t>
            </a:fld>
            <a:endParaRPr lang="he-IL" altLang="he-IL"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פריסה מותאמת אישית">
    <p:spTree>
      <p:nvGrpSpPr>
        <p:cNvPr id="1" name=""/>
        <p:cNvGrpSpPr/>
        <p:nvPr/>
      </p:nvGrpSpPr>
      <p:grpSpPr>
        <a:xfrm>
          <a:off x="0" y="0"/>
          <a:ext cx="0" cy="0"/>
          <a:chOff x="0" y="0"/>
          <a:chExt cx="0" cy="0"/>
        </a:xfrm>
      </p:grpSpPr>
      <p:sp>
        <p:nvSpPr>
          <p:cNvPr id="3" name="אליפסה 4"/>
          <p:cNvSpPr/>
          <p:nvPr userDrawn="1"/>
        </p:nvSpPr>
        <p:spPr>
          <a:xfrm>
            <a:off x="3857620" y="347642"/>
            <a:ext cx="4786346" cy="4795870"/>
          </a:xfrm>
          <a:prstGeom prst="ellipse">
            <a:avLst/>
          </a:prstGeom>
          <a:solidFill>
            <a:srgbClr val="326E82">
              <a:alpha val="52000"/>
            </a:srgbClr>
          </a:solidFill>
          <a:ln>
            <a:noFill/>
          </a:ln>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4" name="מלבן מעוגל 2"/>
          <p:cNvSpPr/>
          <p:nvPr userDrawn="1"/>
        </p:nvSpPr>
        <p:spPr>
          <a:xfrm>
            <a:off x="1071538" y="2714620"/>
            <a:ext cx="4857784" cy="3214710"/>
          </a:xfrm>
          <a:prstGeom prst="roundRect">
            <a:avLst/>
          </a:prstGeom>
          <a:blipFill dpi="0" rotWithShape="1">
            <a:blip r:embed="rId2" cstate="print">
              <a:alphaModFix amt="70000"/>
            </a:blip>
            <a:srcRect/>
            <a:tile tx="0" ty="0" sx="100000" sy="100000" flip="none" algn="tl"/>
          </a:blipFill>
          <a:ln>
            <a:noFill/>
          </a:ln>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5" name="אליפסה 3"/>
          <p:cNvSpPr/>
          <p:nvPr userDrawn="1"/>
        </p:nvSpPr>
        <p:spPr>
          <a:xfrm>
            <a:off x="3857620" y="500042"/>
            <a:ext cx="4500594" cy="4572032"/>
          </a:xfrm>
          <a:prstGeom prst="ellipse">
            <a:avLst/>
          </a:prstGeom>
          <a:blipFill dpi="0" rotWithShape="1">
            <a:blip r:embed="rId2" cstate="print">
              <a:alphaModFix amt="50000"/>
            </a:blip>
            <a:srcRect/>
            <a:tile tx="0" ty="0" sx="100000" sy="100000" flip="none" algn="tl"/>
          </a:blipFill>
          <a:ln>
            <a:noFill/>
          </a:ln>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2" name="כותרת 1"/>
          <p:cNvSpPr>
            <a:spLocks noGrp="1"/>
          </p:cNvSpPr>
          <p:nvPr>
            <p:ph type="title"/>
          </p:nvPr>
        </p:nvSpPr>
        <p:spPr>
          <a:xfrm>
            <a:off x="357158" y="1214422"/>
            <a:ext cx="8229600" cy="2714644"/>
          </a:xfrm>
        </p:spPr>
        <p:txBody>
          <a:bodyPr/>
          <a:lstStyle/>
          <a:p>
            <a:r>
              <a:rPr lang="he-IL" smtClean="0"/>
              <a:t>לחץ כדי לערוך סגנון כותרת של תבנית בסיס</a:t>
            </a:r>
            <a:endParaRPr lang="he-IL"/>
          </a:p>
        </p:txBody>
      </p:sp>
    </p:spTree>
    <p:extLst>
      <p:ext uri="{BB962C8B-B14F-4D97-AF65-F5344CB8AC3E}">
        <p14:creationId xmlns:p14="http://schemas.microsoft.com/office/powerpoint/2010/main" val="2202506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שקופית כותרת">
    <p:spTree>
      <p:nvGrpSpPr>
        <p:cNvPr id="1" name=""/>
        <p:cNvGrpSpPr/>
        <p:nvPr/>
      </p:nvGrpSpPr>
      <p:grpSpPr>
        <a:xfrm>
          <a:off x="0" y="0"/>
          <a:ext cx="0" cy="0"/>
          <a:chOff x="0" y="0"/>
          <a:chExt cx="0" cy="0"/>
        </a:xfrm>
      </p:grpSpPr>
      <p:pic>
        <p:nvPicPr>
          <p:cNvPr id="2" name="תמונה 6" descr="logo-heb-small"/>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286500"/>
            <a:ext cx="16192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אליפסה 14"/>
          <p:cNvSpPr/>
          <p:nvPr userDrawn="1"/>
        </p:nvSpPr>
        <p:spPr>
          <a:xfrm>
            <a:off x="8715404" y="71438"/>
            <a:ext cx="357190" cy="357166"/>
          </a:xfrm>
          <a:prstGeom prst="ellipse">
            <a:avLst/>
          </a:prstGeom>
          <a:gradFill flip="none" rotWithShape="1">
            <a:gsLst>
              <a:gs pos="0">
                <a:srgbClr val="326E82">
                  <a:shade val="30000"/>
                  <a:satMod val="115000"/>
                </a:srgbClr>
              </a:gs>
              <a:gs pos="50000">
                <a:srgbClr val="326E82">
                  <a:shade val="67500"/>
                  <a:satMod val="115000"/>
                </a:srgbClr>
              </a:gs>
              <a:gs pos="100000">
                <a:srgbClr val="326E82">
                  <a:shade val="100000"/>
                  <a:satMod val="115000"/>
                </a:srgbClr>
              </a:gs>
            </a:gsLst>
            <a:path path="circle">
              <a:fillToRect l="100000" t="100000"/>
            </a:path>
            <a:tileRect r="-100000" b="-10000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4" name="מלבן מעוגל 15"/>
          <p:cNvSpPr/>
          <p:nvPr userDrawn="1"/>
        </p:nvSpPr>
        <p:spPr>
          <a:xfrm>
            <a:off x="8786813" y="500063"/>
            <a:ext cx="214312" cy="6357937"/>
          </a:xfrm>
          <a:prstGeom prst="roundRect">
            <a:avLst/>
          </a:prstGeom>
          <a:solidFill>
            <a:srgbClr val="326E8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Tree>
    <p:extLst>
      <p:ext uri="{BB962C8B-B14F-4D97-AF65-F5344CB8AC3E}">
        <p14:creationId xmlns:p14="http://schemas.microsoft.com/office/powerpoint/2010/main" val="3751306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שקופית כותרת">
    <p:spTree>
      <p:nvGrpSpPr>
        <p:cNvPr id="1" name=""/>
        <p:cNvGrpSpPr/>
        <p:nvPr/>
      </p:nvGrpSpPr>
      <p:grpSpPr>
        <a:xfrm>
          <a:off x="0" y="0"/>
          <a:ext cx="0" cy="0"/>
          <a:chOff x="0" y="0"/>
          <a:chExt cx="0" cy="0"/>
        </a:xfrm>
      </p:grpSpPr>
      <p:pic>
        <p:nvPicPr>
          <p:cNvPr id="4" name="תמונה 6" descr="logo-heb-small"/>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286500"/>
            <a:ext cx="16192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אליפסה 14"/>
          <p:cNvSpPr/>
          <p:nvPr userDrawn="1"/>
        </p:nvSpPr>
        <p:spPr>
          <a:xfrm>
            <a:off x="8715404" y="71438"/>
            <a:ext cx="357190" cy="357166"/>
          </a:xfrm>
          <a:prstGeom prst="ellipse">
            <a:avLst/>
          </a:prstGeom>
          <a:gradFill flip="none" rotWithShape="1">
            <a:gsLst>
              <a:gs pos="0">
                <a:srgbClr val="326E82">
                  <a:shade val="30000"/>
                  <a:satMod val="115000"/>
                </a:srgbClr>
              </a:gs>
              <a:gs pos="50000">
                <a:srgbClr val="326E82">
                  <a:shade val="67500"/>
                  <a:satMod val="115000"/>
                </a:srgbClr>
              </a:gs>
              <a:gs pos="100000">
                <a:srgbClr val="326E82">
                  <a:shade val="100000"/>
                  <a:satMod val="115000"/>
                </a:srgbClr>
              </a:gs>
            </a:gsLst>
            <a:path path="circle">
              <a:fillToRect l="100000" t="100000"/>
            </a:path>
            <a:tileRect r="-100000" b="-10000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7" name="מלבן מעוגל 15"/>
          <p:cNvSpPr/>
          <p:nvPr userDrawn="1"/>
        </p:nvSpPr>
        <p:spPr>
          <a:xfrm>
            <a:off x="8786813" y="500063"/>
            <a:ext cx="214312" cy="6357937"/>
          </a:xfrm>
          <a:prstGeom prst="roundRect">
            <a:avLst/>
          </a:prstGeom>
          <a:solidFill>
            <a:srgbClr val="326E8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cxnSp>
        <p:nvCxnSpPr>
          <p:cNvPr id="8" name="מחבר ישר 9"/>
          <p:cNvCxnSpPr/>
          <p:nvPr userDrawn="1"/>
        </p:nvCxnSpPr>
        <p:spPr>
          <a:xfrm rot="10800000">
            <a:off x="142875" y="857250"/>
            <a:ext cx="8572500"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מחבר ישר 16"/>
          <p:cNvCxnSpPr/>
          <p:nvPr userDrawn="1"/>
        </p:nvCxnSpPr>
        <p:spPr>
          <a:xfrm rot="5400000">
            <a:off x="-2286000" y="2857501"/>
            <a:ext cx="5286375" cy="0"/>
          </a:xfrm>
          <a:prstGeom prst="line">
            <a:avLst/>
          </a:prstGeom>
          <a:ln>
            <a:solidFill>
              <a:srgbClr val="326E82"/>
            </a:solidFill>
          </a:ln>
        </p:spPr>
        <p:style>
          <a:lnRef idx="1">
            <a:schemeClr val="accent1"/>
          </a:lnRef>
          <a:fillRef idx="0">
            <a:schemeClr val="accent1"/>
          </a:fillRef>
          <a:effectRef idx="0">
            <a:schemeClr val="accent1"/>
          </a:effectRef>
          <a:fontRef idx="minor">
            <a:schemeClr val="tx1"/>
          </a:fontRef>
        </p:style>
      </p:cxnSp>
      <p:sp>
        <p:nvSpPr>
          <p:cNvPr id="6" name="מציין מיקום של כותרת 1"/>
          <p:cNvSpPr>
            <a:spLocks noGrp="1"/>
          </p:cNvSpPr>
          <p:nvPr>
            <p:ph type="title"/>
          </p:nvPr>
        </p:nvSpPr>
        <p:spPr>
          <a:xfrm>
            <a:off x="457200" y="0"/>
            <a:ext cx="8229600" cy="857232"/>
          </a:xfrm>
          <a:prstGeom prst="rect">
            <a:avLst/>
          </a:prstGeom>
        </p:spPr>
        <p:txBody>
          <a:bodyPr rtlCol="1">
            <a:normAutofit/>
          </a:bodyPr>
          <a:lstStyle/>
          <a:p>
            <a:r>
              <a:rPr lang="he-IL" dirty="0" smtClean="0"/>
              <a:t>לחץ כדי לערוך סגנון כותרת של תבנית בסיס</a:t>
            </a:r>
            <a:endParaRPr lang="he-IL" dirty="0"/>
          </a:p>
        </p:txBody>
      </p:sp>
      <p:sp>
        <p:nvSpPr>
          <p:cNvPr id="9" name="מציין מיקום טקסט 2"/>
          <p:cNvSpPr>
            <a:spLocks noGrp="1"/>
          </p:cNvSpPr>
          <p:nvPr>
            <p:ph idx="1"/>
          </p:nvPr>
        </p:nvSpPr>
        <p:spPr>
          <a:xfrm>
            <a:off x="428596" y="1000108"/>
            <a:ext cx="8229600" cy="5000660"/>
          </a:xfrm>
          <a:prstGeom prst="rect">
            <a:avLst/>
          </a:prstGeom>
        </p:spPr>
        <p:txBody>
          <a:bodyPr rtlCol="1">
            <a:normAutofit/>
          </a:body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spTree>
    <p:extLst>
      <p:ext uri="{BB962C8B-B14F-4D97-AF65-F5344CB8AC3E}">
        <p14:creationId xmlns:p14="http://schemas.microsoft.com/office/powerpoint/2010/main" val="1055563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שקופית כותרת">
    <p:spTree>
      <p:nvGrpSpPr>
        <p:cNvPr id="1" name=""/>
        <p:cNvGrpSpPr/>
        <p:nvPr/>
      </p:nvGrpSpPr>
      <p:grpSpPr>
        <a:xfrm>
          <a:off x="0" y="0"/>
          <a:ext cx="0" cy="0"/>
          <a:chOff x="0" y="0"/>
          <a:chExt cx="0" cy="0"/>
        </a:xfrm>
      </p:grpSpPr>
      <p:pic>
        <p:nvPicPr>
          <p:cNvPr id="4" name="תמונה 6" descr="logo-heb-small"/>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286500"/>
            <a:ext cx="16192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אליפסה 14"/>
          <p:cNvSpPr/>
          <p:nvPr userDrawn="1"/>
        </p:nvSpPr>
        <p:spPr>
          <a:xfrm>
            <a:off x="8715404" y="71438"/>
            <a:ext cx="357190" cy="357166"/>
          </a:xfrm>
          <a:prstGeom prst="ellipse">
            <a:avLst/>
          </a:prstGeom>
          <a:gradFill flip="none" rotWithShape="1">
            <a:gsLst>
              <a:gs pos="0">
                <a:srgbClr val="326E82">
                  <a:shade val="30000"/>
                  <a:satMod val="115000"/>
                </a:srgbClr>
              </a:gs>
              <a:gs pos="50000">
                <a:srgbClr val="326E82">
                  <a:shade val="67500"/>
                  <a:satMod val="115000"/>
                </a:srgbClr>
              </a:gs>
              <a:gs pos="100000">
                <a:srgbClr val="326E82">
                  <a:shade val="100000"/>
                  <a:satMod val="115000"/>
                </a:srgbClr>
              </a:gs>
            </a:gsLst>
            <a:path path="circle">
              <a:fillToRect l="100000" t="100000"/>
            </a:path>
            <a:tileRect r="-100000" b="-10000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7" name="מלבן מעוגל 15"/>
          <p:cNvSpPr/>
          <p:nvPr userDrawn="1"/>
        </p:nvSpPr>
        <p:spPr>
          <a:xfrm>
            <a:off x="8786813" y="500063"/>
            <a:ext cx="214312" cy="6357937"/>
          </a:xfrm>
          <a:prstGeom prst="roundRect">
            <a:avLst/>
          </a:prstGeom>
          <a:solidFill>
            <a:srgbClr val="326E8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cxnSp>
        <p:nvCxnSpPr>
          <p:cNvPr id="8" name="מחבר ישר 9"/>
          <p:cNvCxnSpPr/>
          <p:nvPr userDrawn="1"/>
        </p:nvCxnSpPr>
        <p:spPr>
          <a:xfrm rot="10800000">
            <a:off x="142875" y="857250"/>
            <a:ext cx="8572500"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מחבר ישר 16"/>
          <p:cNvCxnSpPr/>
          <p:nvPr userDrawn="1"/>
        </p:nvCxnSpPr>
        <p:spPr>
          <a:xfrm rot="5400000">
            <a:off x="-2286000" y="2857501"/>
            <a:ext cx="5286375" cy="0"/>
          </a:xfrm>
          <a:prstGeom prst="line">
            <a:avLst/>
          </a:prstGeom>
          <a:ln>
            <a:solidFill>
              <a:srgbClr val="326E82"/>
            </a:solidFill>
          </a:ln>
        </p:spPr>
        <p:style>
          <a:lnRef idx="1">
            <a:schemeClr val="accent1"/>
          </a:lnRef>
          <a:fillRef idx="0">
            <a:schemeClr val="accent1"/>
          </a:fillRef>
          <a:effectRef idx="0">
            <a:schemeClr val="accent1"/>
          </a:effectRef>
          <a:fontRef idx="minor">
            <a:schemeClr val="tx1"/>
          </a:fontRef>
        </p:style>
      </p:cxnSp>
      <p:sp>
        <p:nvSpPr>
          <p:cNvPr id="6" name="מציין מיקום של כותרת 1"/>
          <p:cNvSpPr>
            <a:spLocks noGrp="1"/>
          </p:cNvSpPr>
          <p:nvPr>
            <p:ph type="title"/>
          </p:nvPr>
        </p:nvSpPr>
        <p:spPr>
          <a:xfrm>
            <a:off x="457200" y="0"/>
            <a:ext cx="8229600" cy="857232"/>
          </a:xfrm>
          <a:prstGeom prst="rect">
            <a:avLst/>
          </a:prstGeom>
        </p:spPr>
        <p:txBody>
          <a:bodyPr rtlCol="1">
            <a:normAutofit/>
          </a:bodyPr>
          <a:lstStyle/>
          <a:p>
            <a:r>
              <a:rPr lang="he-IL" dirty="0" smtClean="0"/>
              <a:t>לחץ כדי לערוך סגנון כותרת של תבנית בסיס</a:t>
            </a:r>
            <a:endParaRPr lang="he-IL" dirty="0"/>
          </a:p>
        </p:txBody>
      </p:sp>
      <p:sp>
        <p:nvSpPr>
          <p:cNvPr id="9" name="מציין מיקום טקסט 2"/>
          <p:cNvSpPr>
            <a:spLocks noGrp="1"/>
          </p:cNvSpPr>
          <p:nvPr>
            <p:ph idx="1"/>
          </p:nvPr>
        </p:nvSpPr>
        <p:spPr>
          <a:xfrm>
            <a:off x="428596" y="1000108"/>
            <a:ext cx="8229600" cy="5000660"/>
          </a:xfrm>
          <a:prstGeom prst="rect">
            <a:avLst/>
          </a:prstGeom>
        </p:spPr>
        <p:txBody>
          <a:bodyPr rtlCol="1">
            <a:normAutofit/>
          </a:body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spTree>
    <p:extLst>
      <p:ext uri="{BB962C8B-B14F-4D97-AF65-F5344CB8AC3E}">
        <p14:creationId xmlns:p14="http://schemas.microsoft.com/office/powerpoint/2010/main" val="662125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שקופית כותרת">
    <p:spTree>
      <p:nvGrpSpPr>
        <p:cNvPr id="1" name=""/>
        <p:cNvGrpSpPr/>
        <p:nvPr/>
      </p:nvGrpSpPr>
      <p:grpSpPr>
        <a:xfrm>
          <a:off x="0" y="0"/>
          <a:ext cx="0" cy="0"/>
          <a:chOff x="0" y="0"/>
          <a:chExt cx="0" cy="0"/>
        </a:xfrm>
      </p:grpSpPr>
      <p:pic>
        <p:nvPicPr>
          <p:cNvPr id="2" name="תמונה 6" descr="logo-heb-small"/>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286500"/>
            <a:ext cx="16192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אליפסה 14"/>
          <p:cNvSpPr/>
          <p:nvPr userDrawn="1"/>
        </p:nvSpPr>
        <p:spPr>
          <a:xfrm>
            <a:off x="8715404" y="71438"/>
            <a:ext cx="357190" cy="357166"/>
          </a:xfrm>
          <a:prstGeom prst="ellipse">
            <a:avLst/>
          </a:prstGeom>
          <a:gradFill flip="none" rotWithShape="1">
            <a:gsLst>
              <a:gs pos="0">
                <a:srgbClr val="326E82">
                  <a:shade val="30000"/>
                  <a:satMod val="115000"/>
                </a:srgbClr>
              </a:gs>
              <a:gs pos="50000">
                <a:srgbClr val="326E82">
                  <a:shade val="67500"/>
                  <a:satMod val="115000"/>
                </a:srgbClr>
              </a:gs>
              <a:gs pos="100000">
                <a:srgbClr val="326E82">
                  <a:shade val="100000"/>
                  <a:satMod val="115000"/>
                </a:srgbClr>
              </a:gs>
            </a:gsLst>
            <a:path path="circle">
              <a:fillToRect l="100000" t="100000"/>
            </a:path>
            <a:tileRect r="-100000" b="-10000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4" name="מלבן מעוגל 15"/>
          <p:cNvSpPr/>
          <p:nvPr userDrawn="1"/>
        </p:nvSpPr>
        <p:spPr>
          <a:xfrm>
            <a:off x="8786813" y="500063"/>
            <a:ext cx="214312" cy="6357937"/>
          </a:xfrm>
          <a:prstGeom prst="roundRect">
            <a:avLst/>
          </a:prstGeom>
          <a:solidFill>
            <a:srgbClr val="326E8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Tree>
    <p:extLst>
      <p:ext uri="{BB962C8B-B14F-4D97-AF65-F5344CB8AC3E}">
        <p14:creationId xmlns:p14="http://schemas.microsoft.com/office/powerpoint/2010/main" val="18994368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אליפסה 17"/>
          <p:cNvSpPr/>
          <p:nvPr/>
        </p:nvSpPr>
        <p:spPr>
          <a:xfrm>
            <a:off x="3857620" y="347642"/>
            <a:ext cx="4786346" cy="4795870"/>
          </a:xfrm>
          <a:prstGeom prst="ellipse">
            <a:avLst/>
          </a:prstGeom>
          <a:solidFill>
            <a:srgbClr val="326E82">
              <a:alpha val="52000"/>
            </a:srgbClr>
          </a:solidFill>
          <a:ln>
            <a:noFill/>
          </a:ln>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pic>
        <p:nvPicPr>
          <p:cNvPr id="1029" name="תמונה 6" descr="logo-heb-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875" y="6286500"/>
            <a:ext cx="16192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מציין מיקום של כותרת 1"/>
          <p:cNvSpPr>
            <a:spLocks noGrp="1"/>
          </p:cNvSpPr>
          <p:nvPr>
            <p:ph type="title"/>
          </p:nvPr>
        </p:nvSpPr>
        <p:spPr bwMode="auto">
          <a:xfrm>
            <a:off x="428625" y="2071688"/>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altLang="he-IL" smtClean="0"/>
              <a:t>לחץ כדי לערוך סגנון כותרת של תבנית בסיס</a:t>
            </a:r>
          </a:p>
        </p:txBody>
      </p:sp>
      <p:sp>
        <p:nvSpPr>
          <p:cNvPr id="9" name="אליפסה 8"/>
          <p:cNvSpPr/>
          <p:nvPr/>
        </p:nvSpPr>
        <p:spPr>
          <a:xfrm>
            <a:off x="8696742" y="9331"/>
            <a:ext cx="428628" cy="428604"/>
          </a:xfrm>
          <a:prstGeom prst="ellipse">
            <a:avLst/>
          </a:prstGeom>
          <a:gradFill flip="none" rotWithShape="1">
            <a:gsLst>
              <a:gs pos="0">
                <a:srgbClr val="326E82">
                  <a:shade val="30000"/>
                  <a:satMod val="115000"/>
                </a:srgbClr>
              </a:gs>
              <a:gs pos="50000">
                <a:srgbClr val="326E82">
                  <a:shade val="67500"/>
                  <a:satMod val="115000"/>
                </a:srgbClr>
              </a:gs>
              <a:gs pos="100000">
                <a:srgbClr val="326E82">
                  <a:shade val="100000"/>
                  <a:satMod val="115000"/>
                </a:srgbClr>
              </a:gs>
            </a:gsLst>
            <a:path path="circle">
              <a:fillToRect l="100000" t="100000"/>
            </a:path>
            <a:tileRect r="-100000" b="-10000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10" name="מלבן מעוגל 9"/>
          <p:cNvSpPr/>
          <p:nvPr/>
        </p:nvSpPr>
        <p:spPr>
          <a:xfrm>
            <a:off x="8715375" y="500063"/>
            <a:ext cx="357188" cy="6357937"/>
          </a:xfrm>
          <a:prstGeom prst="roundRect">
            <a:avLst/>
          </a:prstGeom>
          <a:solidFill>
            <a:srgbClr val="326E8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cxnSp>
        <p:nvCxnSpPr>
          <p:cNvPr id="8" name="מחבר ישר 7"/>
          <p:cNvCxnSpPr/>
          <p:nvPr/>
        </p:nvCxnSpPr>
        <p:spPr>
          <a:xfrm rot="10800000">
            <a:off x="142875" y="6572250"/>
            <a:ext cx="9001125"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מלבן מעוגל 15"/>
          <p:cNvSpPr/>
          <p:nvPr/>
        </p:nvSpPr>
        <p:spPr>
          <a:xfrm>
            <a:off x="1071538" y="2714620"/>
            <a:ext cx="4857784" cy="3214710"/>
          </a:xfrm>
          <a:prstGeom prst="roundRect">
            <a:avLst/>
          </a:prstGeom>
          <a:blipFill dpi="0" rotWithShape="1">
            <a:blip r:embed="rId5" cstate="print">
              <a:alphaModFix amt="70000"/>
            </a:blip>
            <a:srcRect/>
            <a:tile tx="0" ty="0" sx="100000" sy="100000" flip="none" algn="tl"/>
          </a:blipFill>
          <a:ln>
            <a:noFill/>
          </a:ln>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17" name="אליפסה 16"/>
          <p:cNvSpPr/>
          <p:nvPr/>
        </p:nvSpPr>
        <p:spPr>
          <a:xfrm>
            <a:off x="4000496" y="571480"/>
            <a:ext cx="4500594" cy="4572032"/>
          </a:xfrm>
          <a:prstGeom prst="ellipse">
            <a:avLst/>
          </a:prstGeom>
          <a:blipFill dpi="0" rotWithShape="1">
            <a:blip r:embed="rId5" cstate="print">
              <a:alphaModFix amt="50000"/>
            </a:blip>
            <a:srcRect/>
            <a:tile tx="0" ty="0" sx="100000" sy="100000" flip="none" algn="tl"/>
          </a:blipFill>
          <a:ln>
            <a:noFill/>
          </a:ln>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Tree>
  </p:cSld>
  <p:clrMap bg1="lt1" tx1="dk1" bg2="lt2" tx2="dk2" accent1="accent1" accent2="accent2" accent3="accent3" accent4="accent4" accent5="accent5" accent6="accent6" hlink="hlink" folHlink="folHlink"/>
  <p:sldLayoutIdLst>
    <p:sldLayoutId id="2147484147" r:id="rId1"/>
    <p:sldLayoutId id="2147484148" r:id="rId2"/>
  </p:sldLayoutIdLst>
  <p:txStyles>
    <p:titleStyle>
      <a:lvl1pPr algn="ctr" rtl="1" eaLnBrk="0" fontAlgn="base" hangingPunct="0">
        <a:spcBef>
          <a:spcPct val="0"/>
        </a:spcBef>
        <a:spcAft>
          <a:spcPct val="0"/>
        </a:spcAft>
        <a:defRPr sz="3200" b="1" kern="1200">
          <a:solidFill>
            <a:srgbClr val="326E82"/>
          </a:solidFill>
          <a:latin typeface="+mj-lt"/>
          <a:ea typeface="+mj-ea"/>
          <a:cs typeface="+mn-cs"/>
        </a:defRPr>
      </a:lvl1pPr>
      <a:lvl2pPr algn="ctr" rtl="1" eaLnBrk="0" fontAlgn="base" hangingPunct="0">
        <a:spcBef>
          <a:spcPct val="0"/>
        </a:spcBef>
        <a:spcAft>
          <a:spcPct val="0"/>
        </a:spcAft>
        <a:defRPr sz="3200" b="1">
          <a:solidFill>
            <a:srgbClr val="326E82"/>
          </a:solidFill>
          <a:latin typeface="Calibri" pitchFamily="34" charset="0"/>
          <a:cs typeface="Arial" pitchFamily="34" charset="0"/>
        </a:defRPr>
      </a:lvl2pPr>
      <a:lvl3pPr algn="ctr" rtl="1" eaLnBrk="0" fontAlgn="base" hangingPunct="0">
        <a:spcBef>
          <a:spcPct val="0"/>
        </a:spcBef>
        <a:spcAft>
          <a:spcPct val="0"/>
        </a:spcAft>
        <a:defRPr sz="3200" b="1">
          <a:solidFill>
            <a:srgbClr val="326E82"/>
          </a:solidFill>
          <a:latin typeface="Calibri" pitchFamily="34" charset="0"/>
          <a:cs typeface="Arial" pitchFamily="34" charset="0"/>
        </a:defRPr>
      </a:lvl3pPr>
      <a:lvl4pPr algn="ctr" rtl="1" eaLnBrk="0" fontAlgn="base" hangingPunct="0">
        <a:spcBef>
          <a:spcPct val="0"/>
        </a:spcBef>
        <a:spcAft>
          <a:spcPct val="0"/>
        </a:spcAft>
        <a:defRPr sz="3200" b="1">
          <a:solidFill>
            <a:srgbClr val="326E82"/>
          </a:solidFill>
          <a:latin typeface="Calibri" pitchFamily="34" charset="0"/>
          <a:cs typeface="Arial" pitchFamily="34" charset="0"/>
        </a:defRPr>
      </a:lvl4pPr>
      <a:lvl5pPr algn="ctr" rtl="1" eaLnBrk="0" fontAlgn="base" hangingPunct="0">
        <a:spcBef>
          <a:spcPct val="0"/>
        </a:spcBef>
        <a:spcAft>
          <a:spcPct val="0"/>
        </a:spcAft>
        <a:defRPr sz="3200" b="1">
          <a:solidFill>
            <a:srgbClr val="326E82"/>
          </a:solidFill>
          <a:latin typeface="Calibri" pitchFamily="34" charset="0"/>
          <a:cs typeface="Arial" pitchFamily="34" charset="0"/>
        </a:defRPr>
      </a:lvl5pPr>
      <a:lvl6pPr marL="457200" algn="ctr" rtl="1" fontAlgn="base">
        <a:spcBef>
          <a:spcPct val="0"/>
        </a:spcBef>
        <a:spcAft>
          <a:spcPct val="0"/>
        </a:spcAft>
        <a:defRPr sz="3200" b="1">
          <a:solidFill>
            <a:srgbClr val="326E82"/>
          </a:solidFill>
          <a:latin typeface="Calibri" pitchFamily="34" charset="0"/>
          <a:cs typeface="Arial" pitchFamily="34" charset="0"/>
        </a:defRPr>
      </a:lvl6pPr>
      <a:lvl7pPr marL="914400" algn="ctr" rtl="1" fontAlgn="base">
        <a:spcBef>
          <a:spcPct val="0"/>
        </a:spcBef>
        <a:spcAft>
          <a:spcPct val="0"/>
        </a:spcAft>
        <a:defRPr sz="3200" b="1">
          <a:solidFill>
            <a:srgbClr val="326E82"/>
          </a:solidFill>
          <a:latin typeface="Calibri" pitchFamily="34" charset="0"/>
          <a:cs typeface="Arial" pitchFamily="34" charset="0"/>
        </a:defRPr>
      </a:lvl7pPr>
      <a:lvl8pPr marL="1371600" algn="ctr" rtl="1" fontAlgn="base">
        <a:spcBef>
          <a:spcPct val="0"/>
        </a:spcBef>
        <a:spcAft>
          <a:spcPct val="0"/>
        </a:spcAft>
        <a:defRPr sz="3200" b="1">
          <a:solidFill>
            <a:srgbClr val="326E82"/>
          </a:solidFill>
          <a:latin typeface="Calibri" pitchFamily="34" charset="0"/>
          <a:cs typeface="Arial" pitchFamily="34" charset="0"/>
        </a:defRPr>
      </a:lvl8pPr>
      <a:lvl9pPr marL="1828800" algn="ctr" rtl="1" fontAlgn="base">
        <a:spcBef>
          <a:spcPct val="0"/>
        </a:spcBef>
        <a:spcAft>
          <a:spcPct val="0"/>
        </a:spcAft>
        <a:defRPr sz="3200" b="1">
          <a:solidFill>
            <a:srgbClr val="326E82"/>
          </a:solidFill>
          <a:latin typeface="Calibri" pitchFamily="34" charset="0"/>
          <a:cs typeface="Arial" pitchFamily="34"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תמונה 6" descr="logo-heb-small"/>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6286500"/>
            <a:ext cx="16192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מציין מיקום של כותרת 1"/>
          <p:cNvSpPr>
            <a:spLocks noGrp="1"/>
          </p:cNvSpPr>
          <p:nvPr>
            <p:ph type="title"/>
          </p:nvPr>
        </p:nvSpPr>
        <p:spPr bwMode="auto">
          <a:xfrm>
            <a:off x="457200" y="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altLang="he-IL" smtClean="0"/>
              <a:t>לחץ כדי לערוך סגנון כותרת של תבנית בסיס</a:t>
            </a:r>
          </a:p>
        </p:txBody>
      </p:sp>
      <p:sp>
        <p:nvSpPr>
          <p:cNvPr id="2052" name="מציין מיקום טקסט 2"/>
          <p:cNvSpPr>
            <a:spLocks noGrp="1"/>
          </p:cNvSpPr>
          <p:nvPr>
            <p:ph type="body" idx="1"/>
          </p:nvPr>
        </p:nvSpPr>
        <p:spPr bwMode="auto">
          <a:xfrm>
            <a:off x="457200" y="11430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e-IL" altLang="he-IL" smtClean="0"/>
              <a:t>לחץ כדי לערוך סגנונות טקסט של תבנית בסיס</a:t>
            </a:r>
          </a:p>
          <a:p>
            <a:pPr lvl="1"/>
            <a:r>
              <a:rPr lang="he-IL" altLang="he-IL" smtClean="0"/>
              <a:t>רמה שנייה</a:t>
            </a:r>
          </a:p>
          <a:p>
            <a:pPr lvl="2"/>
            <a:r>
              <a:rPr lang="he-IL" altLang="he-IL" smtClean="0"/>
              <a:t>רמה שלישית</a:t>
            </a:r>
          </a:p>
          <a:p>
            <a:pPr lvl="3"/>
            <a:r>
              <a:rPr lang="he-IL" altLang="he-IL" smtClean="0"/>
              <a:t>רמה רביעית</a:t>
            </a:r>
          </a:p>
          <a:p>
            <a:pPr lvl="4"/>
            <a:r>
              <a:rPr lang="he-IL" altLang="he-IL" smtClean="0"/>
              <a:t>רמה חמישית</a:t>
            </a:r>
          </a:p>
        </p:txBody>
      </p:sp>
      <p:sp>
        <p:nvSpPr>
          <p:cNvPr id="9" name="אליפסה 8"/>
          <p:cNvSpPr/>
          <p:nvPr/>
        </p:nvSpPr>
        <p:spPr>
          <a:xfrm>
            <a:off x="8696742" y="9331"/>
            <a:ext cx="428628" cy="428604"/>
          </a:xfrm>
          <a:prstGeom prst="ellipse">
            <a:avLst/>
          </a:prstGeom>
          <a:gradFill flip="none" rotWithShape="1">
            <a:gsLst>
              <a:gs pos="0">
                <a:srgbClr val="326E82">
                  <a:shade val="30000"/>
                  <a:satMod val="115000"/>
                </a:srgbClr>
              </a:gs>
              <a:gs pos="50000">
                <a:srgbClr val="326E82">
                  <a:shade val="67500"/>
                  <a:satMod val="115000"/>
                </a:srgbClr>
              </a:gs>
              <a:gs pos="100000">
                <a:srgbClr val="326E82">
                  <a:shade val="100000"/>
                  <a:satMod val="115000"/>
                </a:srgbClr>
              </a:gs>
            </a:gsLst>
            <a:path path="circle">
              <a:fillToRect l="100000" t="100000"/>
            </a:path>
            <a:tileRect r="-100000" b="-10000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10" name="מלבן מעוגל 9"/>
          <p:cNvSpPr/>
          <p:nvPr/>
        </p:nvSpPr>
        <p:spPr>
          <a:xfrm>
            <a:off x="8715375" y="500063"/>
            <a:ext cx="357188" cy="6357937"/>
          </a:xfrm>
          <a:prstGeom prst="roundRect">
            <a:avLst/>
          </a:prstGeom>
          <a:solidFill>
            <a:srgbClr val="326E8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cxnSp>
        <p:nvCxnSpPr>
          <p:cNvPr id="8" name="מחבר ישר 7"/>
          <p:cNvCxnSpPr/>
          <p:nvPr/>
        </p:nvCxnSpPr>
        <p:spPr>
          <a:xfrm rot="10800000">
            <a:off x="142875" y="6572250"/>
            <a:ext cx="9001125"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מחבר ישר 10"/>
          <p:cNvCxnSpPr/>
          <p:nvPr/>
        </p:nvCxnSpPr>
        <p:spPr>
          <a:xfrm rot="10800000">
            <a:off x="142875" y="857250"/>
            <a:ext cx="8572500"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מחבר ישר 11"/>
          <p:cNvCxnSpPr/>
          <p:nvPr/>
        </p:nvCxnSpPr>
        <p:spPr>
          <a:xfrm rot="5400000">
            <a:off x="-2286000" y="2857501"/>
            <a:ext cx="5286375" cy="0"/>
          </a:xfrm>
          <a:prstGeom prst="line">
            <a:avLst/>
          </a:prstGeom>
          <a:ln>
            <a:solidFill>
              <a:srgbClr val="326E82"/>
            </a:solidFill>
          </a:ln>
        </p:spPr>
        <p:style>
          <a:lnRef idx="1">
            <a:schemeClr val="accent1"/>
          </a:lnRef>
          <a:fillRef idx="0">
            <a:schemeClr val="accent1"/>
          </a:fillRef>
          <a:effectRef idx="0">
            <a:schemeClr val="accent1"/>
          </a:effectRef>
          <a:fontRef idx="minor">
            <a:schemeClr val="tx1"/>
          </a:fontRef>
        </p:style>
      </p:cxnSp>
      <p:sp>
        <p:nvSpPr>
          <p:cNvPr id="13" name="אליפסה 12"/>
          <p:cNvSpPr/>
          <p:nvPr/>
        </p:nvSpPr>
        <p:spPr>
          <a:xfrm>
            <a:off x="8715404" y="71438"/>
            <a:ext cx="357190" cy="357166"/>
          </a:xfrm>
          <a:prstGeom prst="ellipse">
            <a:avLst/>
          </a:prstGeom>
          <a:gradFill flip="none" rotWithShape="1">
            <a:gsLst>
              <a:gs pos="0">
                <a:srgbClr val="326E82">
                  <a:shade val="30000"/>
                  <a:satMod val="115000"/>
                </a:srgbClr>
              </a:gs>
              <a:gs pos="50000">
                <a:srgbClr val="326E82">
                  <a:shade val="67500"/>
                  <a:satMod val="115000"/>
                </a:srgbClr>
              </a:gs>
              <a:gs pos="100000">
                <a:srgbClr val="326E82">
                  <a:shade val="100000"/>
                  <a:satMod val="115000"/>
                </a:srgbClr>
              </a:gs>
            </a:gsLst>
            <a:path path="circle">
              <a:fillToRect l="100000" t="100000"/>
            </a:path>
            <a:tileRect r="-100000" b="-10000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14" name="מלבן מעוגל 13"/>
          <p:cNvSpPr/>
          <p:nvPr/>
        </p:nvSpPr>
        <p:spPr>
          <a:xfrm>
            <a:off x="8786813" y="500063"/>
            <a:ext cx="214312" cy="6357937"/>
          </a:xfrm>
          <a:prstGeom prst="roundRect">
            <a:avLst/>
          </a:prstGeom>
          <a:solidFill>
            <a:srgbClr val="326E8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Tree>
  </p:cSld>
  <p:clrMap bg1="lt1" tx1="dk1" bg2="lt2" tx2="dk2" accent1="accent1" accent2="accent2" accent3="accent3" accent4="accent4" accent5="accent5" accent6="accent6" hlink="hlink" folHlink="folHlink"/>
  <p:sldLayoutIdLst>
    <p:sldLayoutId id="2147484149" r:id="rId1"/>
    <p:sldLayoutId id="2147484150" r:id="rId2"/>
    <p:sldLayoutId id="2147484151" r:id="rId3"/>
  </p:sldLayoutIdLst>
  <p:txStyles>
    <p:titleStyle>
      <a:lvl1pPr algn="ctr" rtl="1" eaLnBrk="0" fontAlgn="base" hangingPunct="0">
        <a:spcBef>
          <a:spcPct val="0"/>
        </a:spcBef>
        <a:spcAft>
          <a:spcPct val="0"/>
        </a:spcAft>
        <a:defRPr sz="3200" b="1" kern="1200">
          <a:solidFill>
            <a:srgbClr val="326E82"/>
          </a:solidFill>
          <a:latin typeface="+mj-lt"/>
          <a:ea typeface="+mj-ea"/>
          <a:cs typeface="+mn-cs"/>
        </a:defRPr>
      </a:lvl1pPr>
      <a:lvl2pPr algn="ctr" rtl="1" eaLnBrk="0" fontAlgn="base" hangingPunct="0">
        <a:spcBef>
          <a:spcPct val="0"/>
        </a:spcBef>
        <a:spcAft>
          <a:spcPct val="0"/>
        </a:spcAft>
        <a:defRPr sz="3200" b="1">
          <a:solidFill>
            <a:srgbClr val="326E82"/>
          </a:solidFill>
          <a:latin typeface="Calibri" pitchFamily="34" charset="0"/>
          <a:cs typeface="Arial" pitchFamily="34" charset="0"/>
        </a:defRPr>
      </a:lvl2pPr>
      <a:lvl3pPr algn="ctr" rtl="1" eaLnBrk="0" fontAlgn="base" hangingPunct="0">
        <a:spcBef>
          <a:spcPct val="0"/>
        </a:spcBef>
        <a:spcAft>
          <a:spcPct val="0"/>
        </a:spcAft>
        <a:defRPr sz="3200" b="1">
          <a:solidFill>
            <a:srgbClr val="326E82"/>
          </a:solidFill>
          <a:latin typeface="Calibri" pitchFamily="34" charset="0"/>
          <a:cs typeface="Arial" pitchFamily="34" charset="0"/>
        </a:defRPr>
      </a:lvl3pPr>
      <a:lvl4pPr algn="ctr" rtl="1" eaLnBrk="0" fontAlgn="base" hangingPunct="0">
        <a:spcBef>
          <a:spcPct val="0"/>
        </a:spcBef>
        <a:spcAft>
          <a:spcPct val="0"/>
        </a:spcAft>
        <a:defRPr sz="3200" b="1">
          <a:solidFill>
            <a:srgbClr val="326E82"/>
          </a:solidFill>
          <a:latin typeface="Calibri" pitchFamily="34" charset="0"/>
          <a:cs typeface="Arial" pitchFamily="34" charset="0"/>
        </a:defRPr>
      </a:lvl4pPr>
      <a:lvl5pPr algn="ctr" rtl="1" eaLnBrk="0" fontAlgn="base" hangingPunct="0">
        <a:spcBef>
          <a:spcPct val="0"/>
        </a:spcBef>
        <a:spcAft>
          <a:spcPct val="0"/>
        </a:spcAft>
        <a:defRPr sz="3200" b="1">
          <a:solidFill>
            <a:srgbClr val="326E82"/>
          </a:solidFill>
          <a:latin typeface="Calibri" pitchFamily="34" charset="0"/>
          <a:cs typeface="Arial" pitchFamily="34" charset="0"/>
        </a:defRPr>
      </a:lvl5pPr>
      <a:lvl6pPr marL="457200" algn="ctr" rtl="1" fontAlgn="base">
        <a:spcBef>
          <a:spcPct val="0"/>
        </a:spcBef>
        <a:spcAft>
          <a:spcPct val="0"/>
        </a:spcAft>
        <a:defRPr sz="3200" b="1">
          <a:solidFill>
            <a:srgbClr val="326E82"/>
          </a:solidFill>
          <a:latin typeface="Calibri" pitchFamily="34" charset="0"/>
          <a:cs typeface="Arial" pitchFamily="34" charset="0"/>
        </a:defRPr>
      </a:lvl6pPr>
      <a:lvl7pPr marL="914400" algn="ctr" rtl="1" fontAlgn="base">
        <a:spcBef>
          <a:spcPct val="0"/>
        </a:spcBef>
        <a:spcAft>
          <a:spcPct val="0"/>
        </a:spcAft>
        <a:defRPr sz="3200" b="1">
          <a:solidFill>
            <a:srgbClr val="326E82"/>
          </a:solidFill>
          <a:latin typeface="Calibri" pitchFamily="34" charset="0"/>
          <a:cs typeface="Arial" pitchFamily="34" charset="0"/>
        </a:defRPr>
      </a:lvl7pPr>
      <a:lvl8pPr marL="1371600" algn="ctr" rtl="1" fontAlgn="base">
        <a:spcBef>
          <a:spcPct val="0"/>
        </a:spcBef>
        <a:spcAft>
          <a:spcPct val="0"/>
        </a:spcAft>
        <a:defRPr sz="3200" b="1">
          <a:solidFill>
            <a:srgbClr val="326E82"/>
          </a:solidFill>
          <a:latin typeface="Calibri" pitchFamily="34" charset="0"/>
          <a:cs typeface="Arial" pitchFamily="34" charset="0"/>
        </a:defRPr>
      </a:lvl8pPr>
      <a:lvl9pPr marL="1828800" algn="ctr" rtl="1" fontAlgn="base">
        <a:spcBef>
          <a:spcPct val="0"/>
        </a:spcBef>
        <a:spcAft>
          <a:spcPct val="0"/>
        </a:spcAft>
        <a:defRPr sz="3200" b="1">
          <a:solidFill>
            <a:srgbClr val="326E82"/>
          </a:solidFill>
          <a:latin typeface="Calibri" pitchFamily="34" charset="0"/>
          <a:cs typeface="Arial" pitchFamily="34"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hyperlink" Target="mailto:meori@ampeli-tax.co.il"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hyperlink" Target="http://www.ampeli-tax.co.i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כותרת 1"/>
          <p:cNvSpPr>
            <a:spLocks noGrp="1"/>
          </p:cNvSpPr>
          <p:nvPr>
            <p:ph type="ctrTitle" idx="4294967295"/>
          </p:nvPr>
        </p:nvSpPr>
        <p:spPr>
          <a:xfrm>
            <a:off x="684213" y="2130425"/>
            <a:ext cx="7773987" cy="2522538"/>
          </a:xfrm>
        </p:spPr>
        <p:txBody>
          <a:bodyPr/>
          <a:lstStyle/>
          <a:p>
            <a:pPr eaLnBrk="1" hangingPunct="1"/>
            <a:r>
              <a:rPr lang="he-IL" altLang="he-IL" smtClean="0"/>
              <a:t>הרפורמה במיסוי דירות מגורים</a:t>
            </a:r>
            <a:br>
              <a:rPr lang="he-IL" altLang="he-IL" smtClean="0"/>
            </a:br>
            <a:r>
              <a:rPr lang="he-IL" altLang="he-IL" smtClean="0"/>
              <a:t>חודש ינואר 2014</a:t>
            </a:r>
          </a:p>
        </p:txBody>
      </p:sp>
      <p:sp>
        <p:nvSpPr>
          <p:cNvPr id="8195" name="כותרת משנה 2"/>
          <p:cNvSpPr>
            <a:spLocks noGrp="1"/>
          </p:cNvSpPr>
          <p:nvPr>
            <p:ph type="subTitle" idx="4294967295"/>
          </p:nvPr>
        </p:nvSpPr>
        <p:spPr bwMode="auto">
          <a:xfrm>
            <a:off x="1371600" y="3886200"/>
            <a:ext cx="6400800" cy="175260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spcBef>
                <a:spcPct val="0"/>
              </a:spcBef>
              <a:buFont typeface="Arial" pitchFamily="34" charset="0"/>
              <a:buNone/>
              <a:defRPr/>
            </a:pPr>
            <a:r>
              <a:rPr lang="he-IL" altLang="he-IL" b="1" dirty="0">
                <a:solidFill>
                  <a:srgbClr val="326E82"/>
                </a:solidFill>
                <a:latin typeface="+mj-lt"/>
                <a:ea typeface="+mj-ea"/>
              </a:rPr>
              <a:t>מרצה: מאורי </a:t>
            </a:r>
            <a:r>
              <a:rPr lang="he-IL" altLang="he-IL" b="1" dirty="0" err="1">
                <a:solidFill>
                  <a:srgbClr val="326E82"/>
                </a:solidFill>
                <a:latin typeface="+mj-lt"/>
                <a:ea typeface="+mj-ea"/>
              </a:rPr>
              <a:t>עמפלי</a:t>
            </a:r>
            <a:r>
              <a:rPr lang="he-IL" altLang="he-IL" b="1" dirty="0">
                <a:solidFill>
                  <a:srgbClr val="326E82"/>
                </a:solidFill>
                <a:latin typeface="+mj-lt"/>
                <a:ea typeface="+mj-ea"/>
              </a:rPr>
              <a:t>, עו"ד (רו"ח)</a:t>
            </a:r>
          </a:p>
          <a:p>
            <a:pPr marL="0" indent="0">
              <a:buFont typeface="Arial" pitchFamily="34" charset="0"/>
              <a:buNone/>
              <a:defRPr/>
            </a:pPr>
            <a:endParaRPr lang="he-IL" altLang="he-IL" sz="1800" b="1" dirty="0" smtClean="0"/>
          </a:p>
          <a:p>
            <a:pPr marL="0" indent="0">
              <a:buFont typeface="Arial" pitchFamily="34" charset="0"/>
              <a:buNone/>
              <a:defRPr/>
            </a:pPr>
            <a:r>
              <a:rPr lang="he-IL" altLang="he-IL" sz="1800" b="1" dirty="0" smtClean="0"/>
              <a:t>אין באמור במצגת זו כדי להוות חוות דעת ו/או ייעוץ משפטי בסוגיות הנידונות ובכל אופן מומלץ להתייעץ עם מומחה מס לפני נקיטת צעדים משפטיים ו/או אחרים המסתמכים על מצגת זו.</a:t>
            </a:r>
            <a:endParaRPr lang="he-IL" altLang="he-IL" sz="1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כותרת 1"/>
          <p:cNvSpPr>
            <a:spLocks noGrp="1"/>
          </p:cNvSpPr>
          <p:nvPr>
            <p:ph type="title"/>
          </p:nvPr>
        </p:nvSpPr>
        <p:spPr>
          <a:xfrm>
            <a:off x="457200" y="0"/>
            <a:ext cx="8229600" cy="857250"/>
          </a:xfrm>
        </p:spPr>
        <p:txBody>
          <a:bodyPr/>
          <a:lstStyle/>
          <a:p>
            <a:r>
              <a:rPr lang="he-IL" altLang="he-IL" smtClean="0"/>
              <a:t>הגדרת "תושב ישראל" לעניין מס רכישה</a:t>
            </a:r>
          </a:p>
        </p:txBody>
      </p:sp>
      <p:sp>
        <p:nvSpPr>
          <p:cNvPr id="3" name="מציין מיקום תוכן 2"/>
          <p:cNvSpPr>
            <a:spLocks noGrp="1"/>
          </p:cNvSpPr>
          <p:nvPr>
            <p:ph idx="1"/>
          </p:nvPr>
        </p:nvSpPr>
        <p:spPr>
          <a:xfrm>
            <a:off x="428625" y="1000125"/>
            <a:ext cx="8229600" cy="5000625"/>
          </a:xfrm>
        </p:spPr>
        <p:txBody>
          <a:bodyPr/>
          <a:lstStyle/>
          <a:p>
            <a:pPr marL="0" indent="0">
              <a:buFont typeface="Arial" pitchFamily="34" charset="0"/>
              <a:buNone/>
              <a:defRPr/>
            </a:pPr>
            <a:r>
              <a:rPr lang="he-IL" sz="2600" dirty="0" smtClean="0"/>
              <a:t>על מנת ליהנות ממדרגות מס רכישה מופחתים על המוכר להיחשב כ"</a:t>
            </a:r>
            <a:r>
              <a:rPr lang="he-IL" sz="2600" u="sng" dirty="0" smtClean="0"/>
              <a:t>תושב ישראל</a:t>
            </a:r>
            <a:r>
              <a:rPr lang="he-IL" sz="2600" dirty="0" smtClean="0"/>
              <a:t>" והדירה הנרכשת צריכה להיות </a:t>
            </a:r>
            <a:r>
              <a:rPr lang="he-IL" sz="2600" u="sng" dirty="0" smtClean="0"/>
              <a:t>דירתו היחידה: </a:t>
            </a:r>
          </a:p>
          <a:p>
            <a:pPr marL="0" indent="0">
              <a:buFont typeface="Arial" pitchFamily="34" charset="0"/>
              <a:buNone/>
              <a:defRPr/>
            </a:pPr>
            <a:r>
              <a:rPr lang="he-IL" sz="2600" dirty="0" smtClean="0"/>
              <a:t>   "תושב ישראל" לעניין </a:t>
            </a:r>
            <a:r>
              <a:rPr lang="he-IL" sz="2600" dirty="0"/>
              <a:t>מס רכישה (סעיף 9(ג1ג) (4</a:t>
            </a:r>
            <a:r>
              <a:rPr lang="he-IL" sz="2600" dirty="0" smtClean="0"/>
              <a:t>)) מוגדר כך:</a:t>
            </a:r>
            <a:endParaRPr lang="he-IL" sz="2600" dirty="0"/>
          </a:p>
          <a:p>
            <a:pPr marL="0" indent="0">
              <a:buFont typeface="Arial" pitchFamily="34" charset="0"/>
              <a:buNone/>
              <a:defRPr/>
            </a:pPr>
            <a:r>
              <a:rPr lang="he-IL" sz="2600" b="1" dirty="0"/>
              <a:t>     "תושב ישראל" – לרבות מי שבתוך שנתיים מיום רכישת </a:t>
            </a:r>
            <a:endParaRPr lang="he-IL" sz="2600" b="1" dirty="0" smtClean="0"/>
          </a:p>
          <a:p>
            <a:pPr marL="0" indent="0">
              <a:buFont typeface="Arial" pitchFamily="34" charset="0"/>
              <a:buNone/>
              <a:defRPr/>
            </a:pPr>
            <a:r>
              <a:rPr lang="he-IL" sz="2600" b="1" dirty="0" smtClean="0"/>
              <a:t>     הדירה </a:t>
            </a:r>
            <a:r>
              <a:rPr lang="he-IL" sz="2600" b="1" dirty="0"/>
              <a:t>היה </a:t>
            </a:r>
            <a:r>
              <a:rPr lang="he-IL" sz="2600" b="1" dirty="0" smtClean="0"/>
              <a:t>לתושב ישראל </a:t>
            </a:r>
            <a:r>
              <a:rPr lang="he-IL" sz="2600" b="1" dirty="0"/>
              <a:t>לראשונה או לתושב חוזר </a:t>
            </a:r>
            <a:r>
              <a:rPr lang="he-IL" sz="2600" b="1" dirty="0" smtClean="0"/>
              <a:t>  </a:t>
            </a:r>
          </a:p>
          <a:p>
            <a:pPr marL="0" indent="0">
              <a:buFont typeface="Arial" pitchFamily="34" charset="0"/>
              <a:buNone/>
              <a:defRPr/>
            </a:pPr>
            <a:r>
              <a:rPr lang="he-IL" sz="2600" b="1" dirty="0"/>
              <a:t> </a:t>
            </a:r>
            <a:r>
              <a:rPr lang="he-IL" sz="2600" b="1" dirty="0" smtClean="0"/>
              <a:t>    ותיק</a:t>
            </a:r>
            <a:r>
              <a:rPr lang="he-IL" sz="2600" b="1" dirty="0"/>
              <a:t>, כמשמעותם בסעיף 14(א) </a:t>
            </a:r>
            <a:r>
              <a:rPr lang="he-IL" sz="2600" b="1" dirty="0" smtClean="0"/>
              <a:t>לפקודה </a:t>
            </a:r>
            <a:r>
              <a:rPr lang="he-IL" sz="2600" dirty="0" smtClean="0"/>
              <a:t>(מה לגבי תושב     </a:t>
            </a:r>
          </a:p>
          <a:p>
            <a:pPr marL="0" indent="0">
              <a:buFont typeface="Arial" pitchFamily="34" charset="0"/>
              <a:buNone/>
              <a:defRPr/>
            </a:pPr>
            <a:r>
              <a:rPr lang="he-IL" sz="2600" dirty="0"/>
              <a:t> </a:t>
            </a:r>
            <a:r>
              <a:rPr lang="he-IL" sz="2600" dirty="0" smtClean="0"/>
              <a:t>    חוזר?).</a:t>
            </a:r>
          </a:p>
          <a:p>
            <a:pPr>
              <a:defRPr/>
            </a:pPr>
            <a:r>
              <a:rPr lang="he-IL" sz="2600" dirty="0" smtClean="0"/>
              <a:t>רשויות </a:t>
            </a:r>
            <a:r>
              <a:rPr lang="he-IL" sz="2600" dirty="0"/>
              <a:t>מיסוי מקרקעין פרסמו </a:t>
            </a:r>
            <a:r>
              <a:rPr lang="he-IL" sz="2600" b="1" dirty="0" smtClean="0"/>
              <a:t>טופס 7912 </a:t>
            </a:r>
            <a:r>
              <a:rPr lang="he-IL" sz="2600" b="1" dirty="0"/>
              <a:t>"הצהרת רוכש דירת מגורים יחידה</a:t>
            </a:r>
            <a:r>
              <a:rPr lang="he-IL" sz="2600" dirty="0" smtClean="0"/>
              <a:t>".</a:t>
            </a:r>
          </a:p>
          <a:p>
            <a:pPr>
              <a:defRPr/>
            </a:pPr>
            <a:endParaRPr lang="he-IL" dirty="0"/>
          </a:p>
          <a:p>
            <a:pPr>
              <a:defRPr/>
            </a:pPr>
            <a:endParaRPr lang="he-IL" b="1" dirty="0" smtClean="0"/>
          </a:p>
          <a:p>
            <a:pPr>
              <a:defRPr/>
            </a:pPr>
            <a:endParaRPr lang="he-IL" b="1" dirty="0"/>
          </a:p>
          <a:p>
            <a:pPr>
              <a:defRPr/>
            </a:pPr>
            <a:endParaRPr lang="he-IL" b="1" dirty="0"/>
          </a:p>
          <a:p>
            <a:pPr>
              <a:defRPr/>
            </a:pPr>
            <a:endParaRPr lang="he-I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כותרת 1"/>
          <p:cNvSpPr>
            <a:spLocks noGrp="1"/>
          </p:cNvSpPr>
          <p:nvPr>
            <p:ph type="title"/>
          </p:nvPr>
        </p:nvSpPr>
        <p:spPr>
          <a:xfrm>
            <a:off x="457200" y="0"/>
            <a:ext cx="8229600" cy="857250"/>
          </a:xfrm>
        </p:spPr>
        <p:txBody>
          <a:bodyPr/>
          <a:lstStyle/>
          <a:p>
            <a:r>
              <a:rPr lang="he-IL" altLang="he-IL" smtClean="0"/>
              <a:t>טופס "הצהרת רוכש דירת מגורים יחידה"</a:t>
            </a:r>
          </a:p>
        </p:txBody>
      </p:sp>
      <p:sp>
        <p:nvSpPr>
          <p:cNvPr id="3" name="מציין מיקום תוכן 2"/>
          <p:cNvSpPr>
            <a:spLocks noGrp="1"/>
          </p:cNvSpPr>
          <p:nvPr>
            <p:ph idx="1"/>
          </p:nvPr>
        </p:nvSpPr>
        <p:spPr>
          <a:xfrm>
            <a:off x="428625" y="1000125"/>
            <a:ext cx="8229600" cy="5000625"/>
          </a:xfrm>
        </p:spPr>
        <p:txBody>
          <a:bodyPr/>
          <a:lstStyle/>
          <a:p>
            <a:pPr>
              <a:defRPr/>
            </a:pPr>
            <a:endParaRPr lang="he-IL" sz="2400" dirty="0" smtClean="0"/>
          </a:p>
          <a:p>
            <a:pPr marL="0" indent="0">
              <a:buFont typeface="Arial" pitchFamily="34" charset="0"/>
              <a:buNone/>
              <a:defRPr/>
            </a:pPr>
            <a:r>
              <a:rPr lang="he-IL" sz="2200" b="1" dirty="0" smtClean="0">
                <a:solidFill>
                  <a:prstClr val="black"/>
                </a:solidFill>
              </a:rPr>
              <a:t>במסגרת טופס 7000 וטופס 7912 "הצהרת </a:t>
            </a:r>
            <a:r>
              <a:rPr lang="he-IL" sz="2200" b="1" dirty="0">
                <a:solidFill>
                  <a:prstClr val="black"/>
                </a:solidFill>
              </a:rPr>
              <a:t>רוכש דירת מגורים יחידה</a:t>
            </a:r>
            <a:r>
              <a:rPr lang="he-IL" sz="2200" b="1" dirty="0" smtClean="0">
                <a:solidFill>
                  <a:prstClr val="black"/>
                </a:solidFill>
              </a:rPr>
              <a:t>", מתבקש הרוכש להצהיר, בין היתר, כדלקמן:</a:t>
            </a:r>
            <a:endParaRPr lang="he-IL" sz="2200" dirty="0"/>
          </a:p>
          <a:p>
            <a:pPr>
              <a:defRPr/>
            </a:pPr>
            <a:r>
              <a:rPr lang="he-IL" sz="2000" dirty="0" smtClean="0"/>
              <a:t>בשנה בה רכשתי את הדירה, אינני נמצא בשנת הסתגלות כמשמעותה בסעיף 14 לפקודת מס הכנסה;</a:t>
            </a:r>
          </a:p>
          <a:p>
            <a:pPr>
              <a:defRPr/>
            </a:pPr>
            <a:r>
              <a:rPr lang="he-IL" sz="2000" dirty="0" smtClean="0"/>
              <a:t>בשנת רכישת הדירה, אשהה בישראל מעל 183 ימים; </a:t>
            </a:r>
          </a:p>
          <a:p>
            <a:pPr>
              <a:defRPr/>
            </a:pPr>
            <a:r>
              <a:rPr lang="he-IL" sz="2000" dirty="0" smtClean="0"/>
              <a:t>בשנת רכישת הדירה, מרכז החיים שלי הוא בישראל; </a:t>
            </a:r>
          </a:p>
          <a:p>
            <a:pPr>
              <a:defRPr/>
            </a:pPr>
            <a:r>
              <a:rPr lang="he-IL" sz="2000" dirty="0" smtClean="0"/>
              <a:t>בשנת רכישת הדירה, לא אטען בדוח לרשות המסים שהנני תושב חוץ;</a:t>
            </a:r>
          </a:p>
          <a:p>
            <a:pPr>
              <a:defRPr/>
            </a:pPr>
            <a:r>
              <a:rPr lang="he-IL" sz="2000" dirty="0" smtClean="0"/>
              <a:t>בשנת רכישת הדירה לא פניתי ולא אפנה לרשות המסים לקבלת החלטת מיסוי או פטור כלשהוא שיגדירו את מעמדי כתושב חוץ;</a:t>
            </a:r>
          </a:p>
          <a:p>
            <a:pPr>
              <a:defRPr/>
            </a:pPr>
            <a:r>
              <a:rPr lang="he-IL" sz="2000" dirty="0" smtClean="0"/>
              <a:t>בימים אלה לא מתנהל ביני לבין רשות המסים הליך אזרחי בעניין </a:t>
            </a:r>
            <a:r>
              <a:rPr lang="he-IL" sz="2000" dirty="0" err="1" smtClean="0"/>
              <a:t>תושבותי</a:t>
            </a:r>
            <a:r>
              <a:rPr lang="he-IL" sz="2000" dirty="0"/>
              <a:t>;</a:t>
            </a:r>
            <a:endParaRPr lang="he-IL" sz="2000" dirty="0" smtClean="0"/>
          </a:p>
          <a:p>
            <a:pPr>
              <a:defRPr/>
            </a:pPr>
            <a:r>
              <a:rPr lang="he-IL" sz="2000" b="1" dirty="0" smtClean="0"/>
              <a:t>ידוע לי כי הצהרה זו והשומה שתיקבע לי במס רכישה, אינן מהוות קביעה לעניין מעמדי כיחיד תושב ישראל או יחיד תושב חוץ, נושא זה ייבדק ויוכרע על ידי פקיד השומה. </a:t>
            </a:r>
          </a:p>
          <a:p>
            <a:pPr>
              <a:defRPr/>
            </a:pPr>
            <a:endParaRPr lang="he-IL"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כותרת 1"/>
          <p:cNvSpPr>
            <a:spLocks noGrp="1"/>
          </p:cNvSpPr>
          <p:nvPr>
            <p:ph type="title"/>
          </p:nvPr>
        </p:nvSpPr>
        <p:spPr>
          <a:xfrm>
            <a:off x="457200" y="0"/>
            <a:ext cx="8229600" cy="857250"/>
          </a:xfrm>
        </p:spPr>
        <p:txBody>
          <a:bodyPr/>
          <a:lstStyle/>
          <a:p>
            <a:r>
              <a:rPr lang="he-IL" altLang="he-IL" smtClean="0"/>
              <a:t>נקודות למחשבה</a:t>
            </a:r>
          </a:p>
        </p:txBody>
      </p:sp>
      <p:sp>
        <p:nvSpPr>
          <p:cNvPr id="3" name="מציין מיקום תוכן 2"/>
          <p:cNvSpPr>
            <a:spLocks noGrp="1"/>
          </p:cNvSpPr>
          <p:nvPr>
            <p:ph idx="1"/>
          </p:nvPr>
        </p:nvSpPr>
        <p:spPr>
          <a:xfrm>
            <a:off x="428625" y="1000125"/>
            <a:ext cx="8229600" cy="5237163"/>
          </a:xfrm>
        </p:spPr>
        <p:txBody>
          <a:bodyPr>
            <a:normAutofit fontScale="55000" lnSpcReduction="20000"/>
          </a:bodyPr>
          <a:lstStyle/>
          <a:p>
            <a:pPr>
              <a:defRPr/>
            </a:pPr>
            <a:endParaRPr lang="he-IL" sz="2600" b="1" dirty="0"/>
          </a:p>
          <a:p>
            <a:pPr>
              <a:defRPr/>
            </a:pPr>
            <a:r>
              <a:rPr lang="he-IL" sz="4500" b="1" dirty="0" smtClean="0"/>
              <a:t>תושבים </a:t>
            </a:r>
            <a:r>
              <a:rPr lang="he-IL" sz="4500" b="1" dirty="0"/>
              <a:t>חוזרים </a:t>
            </a:r>
            <a:r>
              <a:rPr lang="he-IL" sz="4500" dirty="0"/>
              <a:t>– כפי שציינו לעיל, הגדרת תושב ישראל לצרכי מס </a:t>
            </a:r>
            <a:r>
              <a:rPr lang="he-IL" sz="4500" dirty="0" smtClean="0"/>
              <a:t>רכישה </a:t>
            </a:r>
            <a:r>
              <a:rPr lang="he-IL" sz="4500" dirty="0"/>
              <a:t>אינה חלה על תושב חוזר.</a:t>
            </a:r>
          </a:p>
          <a:p>
            <a:pPr>
              <a:defRPr/>
            </a:pPr>
            <a:r>
              <a:rPr lang="he-IL" sz="4500" dirty="0"/>
              <a:t>תושב חוזר, אשר מבקש לרכוש את דירתו הראשונה בישראל טוב יעשה, אם ירכוש את הדירה לאחר שובו לישראל. </a:t>
            </a:r>
            <a:endParaRPr lang="he-IL" sz="4500" dirty="0" smtClean="0"/>
          </a:p>
          <a:p>
            <a:pPr>
              <a:defRPr/>
            </a:pPr>
            <a:r>
              <a:rPr lang="he-IL" sz="4500" dirty="0" smtClean="0"/>
              <a:t>לעניין </a:t>
            </a:r>
            <a:r>
              <a:rPr lang="he-IL" sz="4500" dirty="0"/>
              <a:t>זה, נשאלת השאלה, כיצד יקבע מועד </a:t>
            </a:r>
            <a:r>
              <a:rPr lang="he-IL" sz="4500" dirty="0" smtClean="0"/>
              <a:t>השיבה לישראל </a:t>
            </a:r>
            <a:r>
              <a:rPr lang="he-IL" sz="4500" dirty="0"/>
              <a:t>של התושב החוזר לצרכי מס</a:t>
            </a:r>
            <a:r>
              <a:rPr lang="he-IL" sz="4500" dirty="0" smtClean="0"/>
              <a:t>. ראינו</a:t>
            </a:r>
            <a:r>
              <a:rPr lang="he-IL" sz="4500" dirty="0"/>
              <a:t>, כי </a:t>
            </a:r>
            <a:r>
              <a:rPr lang="he-IL" sz="4500" dirty="0" smtClean="0"/>
              <a:t>טופס 7000 וטופס </a:t>
            </a:r>
            <a:r>
              <a:rPr lang="he-IL" sz="4500" dirty="0"/>
              <a:t>7912 מבקש להצהיר, כי היחיד שהה בישראל למעלה מ- 183 ימים בשנת הרכישה וכי מרכז חייו של היחיד בישראל. </a:t>
            </a:r>
            <a:endParaRPr lang="he-IL" sz="4500" dirty="0" smtClean="0"/>
          </a:p>
          <a:p>
            <a:pPr>
              <a:defRPr/>
            </a:pPr>
            <a:r>
              <a:rPr lang="he-IL" sz="4500" dirty="0" smtClean="0"/>
              <a:t>נשאלת </a:t>
            </a:r>
            <a:r>
              <a:rPr lang="he-IL" sz="4500" dirty="0"/>
              <a:t>השאלה מה מועד חזרתו לישראל לצרכי מס של תושב חוזר, אשר שב לישראל בחודש אוגוסט 2014 ושהה בישראל פחות מ- 183 ימים, באותה שנת </a:t>
            </a:r>
            <a:r>
              <a:rPr lang="he-IL" sz="4500" dirty="0" smtClean="0"/>
              <a:t>מס.</a:t>
            </a:r>
          </a:p>
          <a:p>
            <a:pPr>
              <a:defRPr/>
            </a:pPr>
            <a:endParaRPr lang="he-IL" sz="4500" dirty="0" smtClean="0"/>
          </a:p>
          <a:p>
            <a:pPr marL="0" indent="0" algn="just">
              <a:lnSpc>
                <a:spcPct val="150000"/>
              </a:lnSpc>
              <a:spcAft>
                <a:spcPts val="0"/>
              </a:spcAft>
              <a:buFont typeface="Arial" pitchFamily="34" charset="0"/>
              <a:buNone/>
              <a:defRPr/>
            </a:pPr>
            <a:r>
              <a:rPr lang="he-IL" sz="2000" b="1" dirty="0">
                <a:latin typeface="Times New Roman"/>
                <a:ea typeface="Calibri"/>
              </a:rPr>
              <a:t> </a:t>
            </a:r>
            <a:endParaRPr lang="en-US" sz="1800" dirty="0" smtClean="0">
              <a:latin typeface="Times New Roman"/>
              <a:ea typeface="Calibri"/>
            </a:endParaRPr>
          </a:p>
          <a:p>
            <a:pPr>
              <a:defRPr/>
            </a:pPr>
            <a:endParaRPr lang="he-IL" sz="2000" b="1" dirty="0" smtClean="0">
              <a:latin typeface="Times New Roman"/>
              <a:ea typeface="Calibri"/>
            </a:endParaRPr>
          </a:p>
          <a:p>
            <a:pPr>
              <a:defRPr/>
            </a:pPr>
            <a:endParaRPr lang="he-IL" sz="2000" b="1" dirty="0" smtClean="0">
              <a:latin typeface="Times New Roman"/>
              <a:ea typeface="Calibri"/>
            </a:endParaRPr>
          </a:p>
          <a:p>
            <a:pPr>
              <a:defRPr/>
            </a:pPr>
            <a:endParaRPr lang="he-IL"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כותרת 1"/>
          <p:cNvSpPr>
            <a:spLocks noGrp="1"/>
          </p:cNvSpPr>
          <p:nvPr>
            <p:ph type="title"/>
          </p:nvPr>
        </p:nvSpPr>
        <p:spPr>
          <a:xfrm>
            <a:off x="457200" y="0"/>
            <a:ext cx="8229600" cy="857250"/>
          </a:xfrm>
        </p:spPr>
        <p:txBody>
          <a:bodyPr/>
          <a:lstStyle/>
          <a:p>
            <a:r>
              <a:rPr lang="he-IL" altLang="he-IL" smtClean="0"/>
              <a:t>נקודות למחשבה</a:t>
            </a:r>
          </a:p>
        </p:txBody>
      </p:sp>
      <p:sp>
        <p:nvSpPr>
          <p:cNvPr id="3" name="מציין מיקום תוכן 2"/>
          <p:cNvSpPr>
            <a:spLocks noGrp="1"/>
          </p:cNvSpPr>
          <p:nvPr>
            <p:ph idx="1"/>
          </p:nvPr>
        </p:nvSpPr>
        <p:spPr>
          <a:xfrm>
            <a:off x="428625" y="1000125"/>
            <a:ext cx="8229600" cy="5237163"/>
          </a:xfrm>
        </p:spPr>
        <p:txBody>
          <a:bodyPr>
            <a:normAutofit fontScale="47500" lnSpcReduction="20000"/>
          </a:bodyPr>
          <a:lstStyle/>
          <a:p>
            <a:pPr>
              <a:defRPr/>
            </a:pPr>
            <a:endParaRPr lang="he-IL" sz="2600" b="1" dirty="0"/>
          </a:p>
          <a:p>
            <a:pPr>
              <a:defRPr/>
            </a:pPr>
            <a:r>
              <a:rPr lang="he-IL" sz="4600" dirty="0" smtClean="0"/>
              <a:t>אנו </a:t>
            </a:r>
            <a:r>
              <a:rPr lang="he-IL" sz="4600" dirty="0"/>
              <a:t>סבורים, כי  </a:t>
            </a:r>
            <a:r>
              <a:rPr lang="he-IL" sz="4600" dirty="0" smtClean="0"/>
              <a:t>מועד </a:t>
            </a:r>
            <a:r>
              <a:rPr lang="he-IL" sz="4600" dirty="0"/>
              <a:t>שובו של היחיד לצרכי מס רכישה בישראל, צריך להיקבע במועד רכישת הדירה ובלבד שהרכישה נעשית בסמוך לאחר מועד החזרה בפועל. </a:t>
            </a:r>
            <a:endParaRPr lang="he-IL" sz="4600" dirty="0" smtClean="0"/>
          </a:p>
          <a:p>
            <a:pPr>
              <a:defRPr/>
            </a:pPr>
            <a:r>
              <a:rPr lang="he-IL" sz="4600" dirty="0" smtClean="0"/>
              <a:t>אין </a:t>
            </a:r>
            <a:r>
              <a:rPr lang="he-IL" sz="4600" dirty="0"/>
              <a:t>כל הגיון להפלות לרעה לעניין זה בין תושב חוזר ותיק לתושב חוזר. </a:t>
            </a:r>
            <a:endParaRPr lang="he-IL" sz="4600" dirty="0" smtClean="0"/>
          </a:p>
          <a:p>
            <a:pPr>
              <a:defRPr/>
            </a:pPr>
            <a:r>
              <a:rPr lang="he-IL" sz="4600" dirty="0"/>
              <a:t>אם ניתן, רצוי לחזור לדירה שכורה ורק לאחר פרק זמן מסוים לרכוש דירה בישראל. </a:t>
            </a:r>
          </a:p>
          <a:p>
            <a:pPr>
              <a:defRPr/>
            </a:pPr>
            <a:r>
              <a:rPr lang="he-IL" sz="4600" b="1" dirty="0" smtClean="0"/>
              <a:t>תושבי </a:t>
            </a:r>
            <a:r>
              <a:rPr lang="he-IL" sz="4600" b="1" dirty="0"/>
              <a:t>ישראל אשר ביצעו ניוד עובדים (</a:t>
            </a:r>
            <a:r>
              <a:rPr lang="he-IL" sz="4600" b="1" dirty="0" err="1"/>
              <a:t>רילוקיישן</a:t>
            </a:r>
            <a:r>
              <a:rPr lang="he-IL" sz="4600" b="1" dirty="0"/>
              <a:t>) </a:t>
            </a:r>
            <a:r>
              <a:rPr lang="he-IL" sz="4600" b="1" dirty="0" smtClean="0"/>
              <a:t>- </a:t>
            </a:r>
            <a:r>
              <a:rPr lang="he-IL" sz="4600" dirty="0" smtClean="0"/>
              <a:t>שיקולי </a:t>
            </a:r>
            <a:r>
              <a:rPr lang="he-IL" sz="4600" dirty="0"/>
              <a:t>מס הרכישה במועד החזרה בהנחה, כי מדובר על דירתו היחידה של התושב החוזר בישראל, זהים לאלו של תושב </a:t>
            </a:r>
            <a:r>
              <a:rPr lang="he-IL" sz="4600" dirty="0" smtClean="0"/>
              <a:t>חוזר. יש </a:t>
            </a:r>
            <a:r>
              <a:rPr lang="he-IL" sz="4600" dirty="0"/>
              <a:t>לנקוט בגישה זהה הן לצרכי הפקודה והן לצרכי מס שבח על מנת שלא ייווצרו סתירות פנימיות בפוזיציה של היחיד לצרכי מס. כך, פלוני שמסווג עצמו כתושב חוץ לצרכי הפקודה, חשוב, כי ישמור על סיווג זהה גם בעת רכישה או מכירת דירת מגורים בישראל. </a:t>
            </a:r>
            <a:r>
              <a:rPr lang="he-IL" sz="4600" dirty="0" smtClean="0"/>
              <a:t> </a:t>
            </a:r>
          </a:p>
          <a:p>
            <a:pPr marL="0" indent="0">
              <a:buFont typeface="Arial" pitchFamily="34" charset="0"/>
              <a:buNone/>
              <a:defRPr/>
            </a:pPr>
            <a:endParaRPr lang="he-IL" sz="4600" dirty="0" smtClean="0"/>
          </a:p>
          <a:p>
            <a:pPr>
              <a:defRPr/>
            </a:pPr>
            <a:r>
              <a:rPr lang="he-IL" sz="4600" dirty="0" smtClean="0"/>
              <a:t>תקנה 12 לתקנות מיסוי מקרקעין (שבח ורכישה) (מס רכישה), </a:t>
            </a:r>
            <a:r>
              <a:rPr lang="he-IL" sz="4600" dirty="0" err="1" smtClean="0"/>
              <a:t>התשל"ה</a:t>
            </a:r>
            <a:r>
              <a:rPr lang="he-IL" sz="4600" dirty="0" smtClean="0"/>
              <a:t>- 1974 – "פטור לעולה".</a:t>
            </a:r>
            <a:endParaRPr lang="en-US" sz="4600" dirty="0"/>
          </a:p>
          <a:p>
            <a:pPr marL="0" indent="0" algn="just">
              <a:lnSpc>
                <a:spcPct val="150000"/>
              </a:lnSpc>
              <a:spcAft>
                <a:spcPts val="0"/>
              </a:spcAft>
              <a:buFont typeface="Arial" pitchFamily="34" charset="0"/>
              <a:buNone/>
              <a:defRPr/>
            </a:pPr>
            <a:r>
              <a:rPr lang="he-IL" sz="2000" b="1" dirty="0">
                <a:latin typeface="Times New Roman"/>
                <a:ea typeface="Calibri"/>
              </a:rPr>
              <a:t> </a:t>
            </a:r>
            <a:endParaRPr lang="en-US" sz="1800" dirty="0" smtClean="0">
              <a:latin typeface="Times New Roman"/>
              <a:ea typeface="Calibri"/>
            </a:endParaRPr>
          </a:p>
          <a:p>
            <a:pPr>
              <a:defRPr/>
            </a:pPr>
            <a:endParaRPr lang="he-IL" sz="2000" b="1" dirty="0" smtClean="0">
              <a:latin typeface="Times New Roman"/>
              <a:ea typeface="Calibri"/>
            </a:endParaRPr>
          </a:p>
          <a:p>
            <a:pPr>
              <a:defRPr/>
            </a:pPr>
            <a:endParaRPr lang="he-IL" sz="2000" b="1" dirty="0" smtClean="0">
              <a:latin typeface="Times New Roman"/>
              <a:ea typeface="Calibri"/>
            </a:endParaRPr>
          </a:p>
          <a:p>
            <a:pPr>
              <a:defRPr/>
            </a:pPr>
            <a:endParaRPr lang="he-IL"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כותרת 1"/>
          <p:cNvSpPr>
            <a:spLocks noGrp="1"/>
          </p:cNvSpPr>
          <p:nvPr>
            <p:ph type="title"/>
          </p:nvPr>
        </p:nvSpPr>
        <p:spPr>
          <a:xfrm>
            <a:off x="457200" y="0"/>
            <a:ext cx="8229600" cy="857250"/>
          </a:xfrm>
        </p:spPr>
        <p:txBody>
          <a:bodyPr/>
          <a:lstStyle/>
          <a:p>
            <a:r>
              <a:rPr lang="he-IL" altLang="he-IL" smtClean="0"/>
              <a:t>שינויים במסלולי הפטור ממס שבח</a:t>
            </a:r>
          </a:p>
        </p:txBody>
      </p:sp>
      <p:sp>
        <p:nvSpPr>
          <p:cNvPr id="3" name="מציין מיקום תוכן 2"/>
          <p:cNvSpPr>
            <a:spLocks noGrp="1"/>
          </p:cNvSpPr>
          <p:nvPr>
            <p:ph idx="1"/>
          </p:nvPr>
        </p:nvSpPr>
        <p:spPr>
          <a:xfrm>
            <a:off x="428625" y="1000125"/>
            <a:ext cx="8229600" cy="5000625"/>
          </a:xfrm>
        </p:spPr>
        <p:txBody>
          <a:bodyPr/>
          <a:lstStyle/>
          <a:p>
            <a:pPr marL="0" indent="0">
              <a:buFont typeface="Arial" pitchFamily="34" charset="0"/>
              <a:buNone/>
              <a:defRPr/>
            </a:pPr>
            <a:r>
              <a:rPr lang="he-IL" sz="2400" dirty="0" smtClean="0"/>
              <a:t>עובר לתיקון 76 חוק מיסוי מקרקעין הקנה שני מסלולי פטור מרכזיים ממס שבח:</a:t>
            </a:r>
          </a:p>
          <a:p>
            <a:pPr>
              <a:defRPr/>
            </a:pPr>
            <a:r>
              <a:rPr lang="he-IL" sz="2400" dirty="0" smtClean="0"/>
              <a:t>פטור לפי סעיף </a:t>
            </a:r>
            <a:r>
              <a:rPr lang="he-IL" sz="2400" b="1" u="sng" dirty="0" smtClean="0"/>
              <a:t>49ב(1) לחוק </a:t>
            </a:r>
            <a:r>
              <a:rPr lang="he-IL" sz="2400" dirty="0" smtClean="0"/>
              <a:t>–מיועד למי שברשותו יותר מדירת מגורים אחת. ניתן להשתמש בפטור זה אחת לארבע שנים.</a:t>
            </a:r>
          </a:p>
          <a:p>
            <a:pPr>
              <a:defRPr/>
            </a:pPr>
            <a:r>
              <a:rPr lang="he-IL" sz="2400" dirty="0" smtClean="0"/>
              <a:t>פטור לפי סעיף </a:t>
            </a:r>
            <a:r>
              <a:rPr lang="he-IL" sz="2400" b="1" u="sng" dirty="0" smtClean="0"/>
              <a:t>49ב(2) לחוק </a:t>
            </a:r>
            <a:r>
              <a:rPr lang="he-IL" sz="2400" dirty="0" smtClean="0"/>
              <a:t>–מיועד למי שברשותו דירת מגורים אחת. ניתן להשתמש בפטור זה אחת לשמונה עשר חודשים, ובלבד שבארבע שנים שקדמו למכירה לא הייתה למוכר בעת ובעונה אחת יותר מדירת מגורים אחת .</a:t>
            </a:r>
          </a:p>
          <a:p>
            <a:pPr>
              <a:defRPr/>
            </a:pPr>
            <a:r>
              <a:rPr lang="he-IL" sz="2400" b="1" dirty="0" smtClean="0"/>
              <a:t>תושבי חוץ </a:t>
            </a:r>
            <a:r>
              <a:rPr lang="he-IL" sz="2400" dirty="0" smtClean="0"/>
              <a:t>היו רשאים לנצל כל אחד מהפטורים.</a:t>
            </a:r>
          </a:p>
          <a:p>
            <a:pPr>
              <a:defRPr/>
            </a:pPr>
            <a:r>
              <a:rPr lang="he-IL" sz="2400" dirty="0" smtClean="0"/>
              <a:t>תחולתם של הפטורים לא הוגבלה ב</a:t>
            </a:r>
            <a:r>
              <a:rPr lang="he-IL" sz="2400" b="1" dirty="0" smtClean="0"/>
              <a:t>תקרת שווי (למעט במקרה של זכויות בנייה נוספות – 49ז לחוק)</a:t>
            </a:r>
            <a:r>
              <a:rPr lang="he-IL" sz="2400" dirty="0"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כותרת 1"/>
          <p:cNvSpPr>
            <a:spLocks noGrp="1"/>
          </p:cNvSpPr>
          <p:nvPr>
            <p:ph type="title"/>
          </p:nvPr>
        </p:nvSpPr>
        <p:spPr>
          <a:xfrm>
            <a:off x="457200" y="0"/>
            <a:ext cx="8229600" cy="857250"/>
          </a:xfrm>
        </p:spPr>
        <p:txBody>
          <a:bodyPr/>
          <a:lstStyle/>
          <a:p>
            <a:r>
              <a:rPr lang="he-IL" altLang="he-IL" smtClean="0"/>
              <a:t>הגדרות  - כללי</a:t>
            </a:r>
          </a:p>
        </p:txBody>
      </p:sp>
      <p:sp>
        <p:nvSpPr>
          <p:cNvPr id="3" name="מציין מיקום תוכן 2"/>
          <p:cNvSpPr>
            <a:spLocks noGrp="1"/>
          </p:cNvSpPr>
          <p:nvPr>
            <p:ph idx="1"/>
          </p:nvPr>
        </p:nvSpPr>
        <p:spPr>
          <a:xfrm>
            <a:off x="428625" y="1000125"/>
            <a:ext cx="8229600" cy="5000625"/>
          </a:xfrm>
        </p:spPr>
        <p:txBody>
          <a:bodyPr>
            <a:normAutofit fontScale="92500" lnSpcReduction="10000"/>
          </a:bodyPr>
          <a:lstStyle/>
          <a:p>
            <a:pPr marL="0" indent="0">
              <a:buFont typeface="Arial" pitchFamily="34" charset="0"/>
              <a:buNone/>
              <a:defRPr/>
            </a:pPr>
            <a:r>
              <a:rPr lang="he-IL" sz="2400" dirty="0" smtClean="0"/>
              <a:t>בטרם נדון בשינויים במסלולי הפטור השונים, נציין מספר הגדרות הרלוונטיות להמשך דיוננו:</a:t>
            </a:r>
          </a:p>
          <a:p>
            <a:pPr>
              <a:defRPr/>
            </a:pPr>
            <a:r>
              <a:rPr lang="he-IL" sz="2400" b="1" dirty="0" smtClean="0"/>
              <a:t>"יום המעבר" </a:t>
            </a:r>
            <a:r>
              <a:rPr lang="he-IL" sz="2400" dirty="0" smtClean="0"/>
              <a:t>– 1.1.2014;</a:t>
            </a:r>
            <a:endParaRPr lang="he-IL" sz="2400" dirty="0"/>
          </a:p>
          <a:p>
            <a:pPr>
              <a:defRPr/>
            </a:pPr>
            <a:r>
              <a:rPr lang="he-IL" sz="2400" b="1" dirty="0" smtClean="0"/>
              <a:t> "תקופת המעבר" </a:t>
            </a:r>
            <a:r>
              <a:rPr lang="he-IL" sz="2400" dirty="0" smtClean="0"/>
              <a:t>– התקופה שמיום 1.1.2014 ועד ליום 31.12.2017;</a:t>
            </a:r>
          </a:p>
          <a:p>
            <a:pPr>
              <a:defRPr/>
            </a:pPr>
            <a:r>
              <a:rPr lang="he-IL" sz="2400" b="1" dirty="0" smtClean="0"/>
              <a:t>"דירת מגורים מזכה" </a:t>
            </a:r>
            <a:r>
              <a:rPr lang="he-IL" sz="2400" dirty="0" smtClean="0"/>
              <a:t>(סעיף 49(א) לחוק) – דירת מגורים ששימשה בעיקרה למגורים לפחות באחת משתי התקופות שלהלן:</a:t>
            </a:r>
          </a:p>
          <a:p>
            <a:pPr marL="0" indent="0">
              <a:buFont typeface="Arial" pitchFamily="34" charset="0"/>
              <a:buNone/>
              <a:defRPr/>
            </a:pPr>
            <a:r>
              <a:rPr lang="he-IL" sz="2400" dirty="0" smtClean="0"/>
              <a:t>     (1) ארבע חמישיות מהתקופה שבשלה מחושב השבח;</a:t>
            </a:r>
          </a:p>
          <a:p>
            <a:pPr marL="0" indent="0">
              <a:buFont typeface="Arial" pitchFamily="34" charset="0"/>
              <a:buNone/>
              <a:defRPr/>
            </a:pPr>
            <a:r>
              <a:rPr lang="he-IL" sz="2400" dirty="0" smtClean="0"/>
              <a:t>     (2) ארבע השנים שקדמו למכירתה.</a:t>
            </a:r>
          </a:p>
          <a:p>
            <a:pPr marL="0" indent="0">
              <a:buFont typeface="Arial" pitchFamily="34" charset="0"/>
              <a:buNone/>
              <a:defRPr/>
            </a:pPr>
            <a:r>
              <a:rPr lang="he-IL" sz="2400" dirty="0" smtClean="0"/>
              <a:t> •    </a:t>
            </a:r>
            <a:r>
              <a:rPr lang="he-IL" sz="2400" b="1" dirty="0" smtClean="0"/>
              <a:t>"דירה מגורים" </a:t>
            </a:r>
            <a:r>
              <a:rPr lang="he-IL" sz="2400" dirty="0" smtClean="0"/>
              <a:t>(סעיף 1 לחוק) – דירה או חלק מדירה, שבנייתה                נסתיימה והיא בבעלותו או בחכירתו של יחיד, ומשמשת למגורים או מיועדת למגורים לפי טיבה, למעט דירה המהווה מלאי עסקי </a:t>
            </a:r>
            <a:r>
              <a:rPr lang="he-IL" sz="2400" dirty="0" err="1" smtClean="0"/>
              <a:t>לענין</a:t>
            </a:r>
            <a:r>
              <a:rPr lang="he-IL" sz="2400" dirty="0"/>
              <a:t> </a:t>
            </a:r>
            <a:r>
              <a:rPr lang="he-IL" sz="2400" dirty="0" smtClean="0"/>
              <a:t>מס הכנסה. </a:t>
            </a:r>
          </a:p>
          <a:p>
            <a:pPr>
              <a:defRPr/>
            </a:pPr>
            <a:r>
              <a:rPr lang="he-IL" sz="2400" b="1" dirty="0" smtClean="0"/>
              <a:t>יום התחילה  - </a:t>
            </a:r>
            <a:r>
              <a:rPr lang="he-IL" sz="2400" dirty="0" smtClean="0"/>
              <a:t>1.8.2013 (במובחן מ"יום התחילה", המוגדר בסעיף 47 לחוק כיום 7.11.2001).</a:t>
            </a:r>
          </a:p>
          <a:p>
            <a:pPr marL="0" indent="0">
              <a:buFont typeface="Arial" pitchFamily="34" charset="0"/>
              <a:buNone/>
              <a:defRPr/>
            </a:pPr>
            <a:r>
              <a:rPr lang="he-IL" sz="2400" dirty="0" smtClean="0"/>
              <a:t>  </a:t>
            </a:r>
            <a:endParaRPr lang="he-IL"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כותרת 1"/>
          <p:cNvSpPr>
            <a:spLocks noGrp="1"/>
          </p:cNvSpPr>
          <p:nvPr>
            <p:ph type="title"/>
          </p:nvPr>
        </p:nvSpPr>
        <p:spPr>
          <a:xfrm>
            <a:off x="457200" y="0"/>
            <a:ext cx="8229600" cy="857250"/>
          </a:xfrm>
        </p:spPr>
        <p:txBody>
          <a:bodyPr/>
          <a:lstStyle/>
          <a:p>
            <a:r>
              <a:rPr lang="he-IL" altLang="he-IL" smtClean="0"/>
              <a:t>ביטול הפטור לפי סעיף 49ב(1)</a:t>
            </a:r>
          </a:p>
        </p:txBody>
      </p:sp>
      <p:sp>
        <p:nvSpPr>
          <p:cNvPr id="23555" name="מציין מיקום תוכן 2"/>
          <p:cNvSpPr>
            <a:spLocks noGrp="1"/>
          </p:cNvSpPr>
          <p:nvPr>
            <p:ph idx="1"/>
          </p:nvPr>
        </p:nvSpPr>
        <p:spPr>
          <a:xfrm>
            <a:off x="428625" y="1000125"/>
            <a:ext cx="8229600" cy="5000625"/>
          </a:xfrm>
        </p:spPr>
        <p:txBody>
          <a:bodyPr/>
          <a:lstStyle/>
          <a:p>
            <a:r>
              <a:rPr lang="he-IL" altLang="he-IL" sz="2200" smtClean="0"/>
              <a:t>במסגרת תיקון 76  החל מיום המעבר (1.1.2014) בוטל הפטור ממס שבח לפי סעיף 49ב(1) לחוק.</a:t>
            </a:r>
          </a:p>
          <a:p>
            <a:r>
              <a:rPr lang="he-IL" altLang="he-IL" sz="2200" smtClean="0"/>
              <a:t>כלומר, </a:t>
            </a:r>
            <a:r>
              <a:rPr lang="he-IL" altLang="he-IL" sz="2200" b="1" u="sng" smtClean="0"/>
              <a:t>עד ליום המעבר </a:t>
            </a:r>
            <a:r>
              <a:rPr lang="he-IL" altLang="he-IL" sz="2200" smtClean="0"/>
              <a:t>מוכר דירת מגורים מזכה רשאי היה לנצל את שני מסלולי הפטור (49ב(1) ו – 49ב(2) לחוק), ובתנאי שהוא עומד בתנאי הפטורים הנ"ל.  </a:t>
            </a:r>
          </a:p>
          <a:p>
            <a:r>
              <a:rPr lang="he-IL" altLang="he-IL" sz="2200" b="1" u="sng" smtClean="0"/>
              <a:t>בתקופת המעבר </a:t>
            </a:r>
            <a:r>
              <a:rPr lang="he-IL" altLang="he-IL" sz="2200" smtClean="0"/>
              <a:t>(1.1.2014 – 31.12.2017) נקבעה הוראת שעה, אשר הוראותיה יפורטו בהמשך. </a:t>
            </a:r>
          </a:p>
          <a:p>
            <a:r>
              <a:rPr lang="he-IL" altLang="he-IL" sz="2200" b="1" u="sng" smtClean="0"/>
              <a:t>לאחר תקופת מעבר</a:t>
            </a:r>
            <a:r>
              <a:rPr lang="he-IL" altLang="he-IL" sz="2200" smtClean="0"/>
              <a:t>, החל מיום 1.1.2018  - מוכר דירת מגורים מזכה יהיה זכאי לפטור ממס שבח רק לפי סעיף 49ב(2) לחוק.   </a:t>
            </a:r>
          </a:p>
          <a:p>
            <a:r>
              <a:rPr lang="he-IL" altLang="he-IL" sz="2200" smtClean="0"/>
              <a:t>הפטור ממס שבח הוגבל לתקרת שווי של 4,500,000 ₪, לרבות פטור ממס שבח לפי סעיף 49ב(5) – דירה מגורים מזכה שהתקבלה בירושה. </a:t>
            </a:r>
          </a:p>
          <a:p>
            <a:endParaRPr lang="he-IL" altLang="he-IL"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כותרת 1"/>
          <p:cNvSpPr>
            <a:spLocks noGrp="1"/>
          </p:cNvSpPr>
          <p:nvPr>
            <p:ph type="title"/>
          </p:nvPr>
        </p:nvSpPr>
        <p:spPr>
          <a:xfrm>
            <a:off x="457200" y="0"/>
            <a:ext cx="8229600" cy="857250"/>
          </a:xfrm>
        </p:spPr>
        <p:txBody>
          <a:bodyPr/>
          <a:lstStyle/>
          <a:p>
            <a:r>
              <a:rPr lang="he-IL" altLang="he-IL" smtClean="0"/>
              <a:t>שיעורי מס השבח במכירת דירת מגורים מזכה:</a:t>
            </a:r>
          </a:p>
        </p:txBody>
      </p:sp>
      <p:sp>
        <p:nvSpPr>
          <p:cNvPr id="21507" name="מציין מיקום תוכן 2"/>
          <p:cNvSpPr>
            <a:spLocks noGrp="1"/>
          </p:cNvSpPr>
          <p:nvPr>
            <p:ph idx="1"/>
          </p:nvPr>
        </p:nvSpPr>
        <p:spPr>
          <a:xfrm>
            <a:off x="428625" y="1000125"/>
            <a:ext cx="8229600" cy="5000625"/>
          </a:xfrm>
        </p:spPr>
        <p:txBody>
          <a:bodyPr/>
          <a:lstStyle/>
          <a:p>
            <a:pPr marL="0" indent="0">
              <a:buFont typeface="Arial" pitchFamily="34" charset="0"/>
              <a:buNone/>
              <a:defRPr/>
            </a:pPr>
            <a:r>
              <a:rPr lang="he-IL" sz="2400" b="1" u="sng" dirty="0" smtClean="0"/>
              <a:t>שיעורי המס במכירת דירת מגורים עד ליום 1.1.2014</a:t>
            </a:r>
            <a:r>
              <a:rPr lang="he-IL" sz="2400" u="sng" dirty="0" smtClean="0"/>
              <a:t>:</a:t>
            </a:r>
          </a:p>
          <a:p>
            <a:pPr>
              <a:defRPr/>
            </a:pPr>
            <a:r>
              <a:rPr lang="he-IL" sz="2200" dirty="0" smtClean="0"/>
              <a:t>עד ליום המעבר, שיעורי מס השבח הריאלי במכירת דירת מגורים היו זהים לשיעורי מס השבח הריאלי במכירת זכות אחרת במקרקעין, כמפורט להלן:</a:t>
            </a:r>
          </a:p>
          <a:p>
            <a:pPr>
              <a:defRPr/>
            </a:pPr>
            <a:r>
              <a:rPr lang="he-IL" sz="2200" dirty="0" smtClean="0"/>
              <a:t>השבח שנצבר בתקופה שמיום 1.4.1961 – 7.11.2001 – </a:t>
            </a:r>
            <a:r>
              <a:rPr lang="he-IL" sz="2200" b="1" dirty="0" smtClean="0"/>
              <a:t>48%</a:t>
            </a:r>
          </a:p>
          <a:p>
            <a:pPr>
              <a:defRPr/>
            </a:pPr>
            <a:r>
              <a:rPr lang="he-IL" sz="2200" dirty="0" smtClean="0"/>
              <a:t>השבח שנצבר בתקופה שמיום 7.11.2001  - 31.12.2011 – </a:t>
            </a:r>
            <a:r>
              <a:rPr lang="he-IL" sz="2200" b="1" dirty="0" smtClean="0"/>
              <a:t>20%</a:t>
            </a:r>
          </a:p>
          <a:p>
            <a:pPr>
              <a:defRPr/>
            </a:pPr>
            <a:r>
              <a:rPr lang="he-IL" sz="2200" dirty="0" smtClean="0"/>
              <a:t>השבח שנצבר בתקופה שמיום 1.1.2012 ואילך – </a:t>
            </a:r>
            <a:r>
              <a:rPr lang="he-IL" sz="2200" b="1" dirty="0" smtClean="0"/>
              <a:t>25%</a:t>
            </a:r>
          </a:p>
          <a:p>
            <a:pPr>
              <a:defRPr/>
            </a:pPr>
            <a:r>
              <a:rPr lang="he-IL" sz="2200" b="1" dirty="0" smtClean="0"/>
              <a:t>שיעורי מס השבח המפורטים לעיל ימשיכו לחול על מכירת זכות במקרקעין שאינה "דירת מגורים מזכה" גם לאחר יום המעבר.</a:t>
            </a:r>
          </a:p>
          <a:p>
            <a:pPr>
              <a:defRPr/>
            </a:pPr>
            <a:endParaRPr lang="he-IL" sz="2200" dirty="0" smtClean="0"/>
          </a:p>
          <a:p>
            <a:pPr>
              <a:defRPr/>
            </a:pPr>
            <a:endParaRPr lang="he-IL" sz="2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0"/>
            <a:ext cx="8229600" cy="857250"/>
          </a:xfrm>
        </p:spPr>
        <p:txBody>
          <a:bodyPr>
            <a:normAutofit fontScale="90000"/>
          </a:bodyPr>
          <a:lstStyle/>
          <a:p>
            <a:pPr>
              <a:defRPr/>
            </a:pPr>
            <a:r>
              <a:rPr lang="he-IL" dirty="0" smtClean="0"/>
              <a:t>שיעור מס השבח החדש במכירת דירת מגורים מזכה</a:t>
            </a:r>
            <a:endParaRPr lang="he-IL" dirty="0"/>
          </a:p>
        </p:txBody>
      </p:sp>
      <p:sp>
        <p:nvSpPr>
          <p:cNvPr id="3" name="מציין מיקום תוכן 2"/>
          <p:cNvSpPr>
            <a:spLocks noGrp="1"/>
          </p:cNvSpPr>
          <p:nvPr>
            <p:ph idx="1"/>
          </p:nvPr>
        </p:nvSpPr>
        <p:spPr>
          <a:xfrm>
            <a:off x="428625" y="1000125"/>
            <a:ext cx="8229600" cy="5000625"/>
          </a:xfrm>
        </p:spPr>
        <p:txBody>
          <a:bodyPr/>
          <a:lstStyle/>
          <a:p>
            <a:pPr marL="0" indent="0">
              <a:buFont typeface="Arial" pitchFamily="34" charset="0"/>
              <a:buNone/>
              <a:defRPr/>
            </a:pPr>
            <a:r>
              <a:rPr lang="he-IL" sz="2400" b="1" u="sng" dirty="0" smtClean="0"/>
              <a:t>שיעורי מס השבח לאחר תיקון 76 על מכירת דירת מגורים מזכה (סעיף 48א(ב2) לחוק:</a:t>
            </a:r>
            <a:endParaRPr lang="he-IL" sz="2400" b="1" u="sng" dirty="0"/>
          </a:p>
          <a:p>
            <a:pPr>
              <a:defRPr/>
            </a:pPr>
            <a:r>
              <a:rPr lang="he-IL" sz="2200" dirty="0" smtClean="0"/>
              <a:t>במסגרת תיקון 76 לחוק נקבעה </a:t>
            </a:r>
            <a:r>
              <a:rPr lang="he-IL" sz="2200" b="1" u="sng" dirty="0" smtClean="0"/>
              <a:t>נוסחה חדשה </a:t>
            </a:r>
            <a:r>
              <a:rPr lang="he-IL" sz="2200" dirty="0" smtClean="0"/>
              <a:t>לחישוב שבח ריאלי במכירת </a:t>
            </a:r>
            <a:r>
              <a:rPr lang="he-IL" sz="2200" u="sng" dirty="0" smtClean="0"/>
              <a:t>דירת מגורים מזכה </a:t>
            </a:r>
            <a:r>
              <a:rPr lang="he-IL" sz="2200" dirty="0" smtClean="0"/>
              <a:t>שנרכשה לפני יום המעבר (1.1.2014) (להלן: </a:t>
            </a:r>
            <a:r>
              <a:rPr lang="he-IL" sz="2200" b="1" dirty="0" smtClean="0"/>
              <a:t>"הפיצול המטיב"):</a:t>
            </a:r>
          </a:p>
          <a:p>
            <a:pPr>
              <a:defRPr/>
            </a:pPr>
            <a:r>
              <a:rPr lang="he-IL" sz="2200" dirty="0" smtClean="0"/>
              <a:t>השבח שנצבר עד ליום 1.1.2014 – יהיה </a:t>
            </a:r>
            <a:r>
              <a:rPr lang="he-IL" sz="2200" b="1" dirty="0" smtClean="0"/>
              <a:t>פטור ממס</a:t>
            </a:r>
            <a:r>
              <a:rPr lang="he-IL" sz="2200" dirty="0" smtClean="0"/>
              <a:t>.</a:t>
            </a:r>
          </a:p>
          <a:p>
            <a:pPr>
              <a:defRPr/>
            </a:pPr>
            <a:r>
              <a:rPr lang="he-IL" sz="2200" dirty="0" smtClean="0"/>
              <a:t>השבח שנצבר בתקופה שמיום 1.1.2014 ואילך – </a:t>
            </a:r>
            <a:r>
              <a:rPr lang="he-IL" sz="2200" b="1" dirty="0" smtClean="0"/>
              <a:t>25%.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0"/>
            <a:ext cx="8229600" cy="857250"/>
          </a:xfrm>
        </p:spPr>
        <p:txBody>
          <a:bodyPr>
            <a:normAutofit fontScale="90000"/>
          </a:bodyPr>
          <a:lstStyle/>
          <a:p>
            <a:pPr>
              <a:defRPr/>
            </a:pPr>
            <a:r>
              <a:rPr lang="he-IL" dirty="0" smtClean="0"/>
              <a:t>שיעור מס השבח החדש במכירת דירת מגורים מזכה</a:t>
            </a:r>
            <a:endParaRPr lang="he-IL" dirty="0"/>
          </a:p>
        </p:txBody>
      </p:sp>
      <p:sp>
        <p:nvSpPr>
          <p:cNvPr id="3" name="מציין מיקום תוכן 2"/>
          <p:cNvSpPr>
            <a:spLocks noGrp="1"/>
          </p:cNvSpPr>
          <p:nvPr>
            <p:ph idx="1"/>
          </p:nvPr>
        </p:nvSpPr>
        <p:spPr>
          <a:xfrm>
            <a:off x="428625" y="1000125"/>
            <a:ext cx="8229600" cy="5000625"/>
          </a:xfrm>
        </p:spPr>
        <p:txBody>
          <a:bodyPr>
            <a:normAutofit fontScale="92500" lnSpcReduction="20000"/>
          </a:bodyPr>
          <a:lstStyle/>
          <a:p>
            <a:pPr marL="0" indent="0">
              <a:buFont typeface="Arial" pitchFamily="34" charset="0"/>
              <a:buNone/>
              <a:defRPr/>
            </a:pPr>
            <a:r>
              <a:rPr lang="he-IL" sz="2400" b="1" u="sng" dirty="0" smtClean="0"/>
              <a:t>שיעורי מס השבח לאחר תיקון 76 על מכירת דירת מגורים מזכה:</a:t>
            </a:r>
            <a:endParaRPr lang="he-IL" sz="2400" b="1" u="sng" dirty="0"/>
          </a:p>
          <a:p>
            <a:pPr marL="0" indent="0">
              <a:buFont typeface="Arial" pitchFamily="34" charset="0"/>
              <a:buNone/>
              <a:defRPr/>
            </a:pPr>
            <a:r>
              <a:rPr lang="he-IL" sz="2400" b="1" u="sng" dirty="0" smtClean="0"/>
              <a:t>דגשים לפיצול המטיב:</a:t>
            </a:r>
          </a:p>
          <a:p>
            <a:pPr>
              <a:defRPr/>
            </a:pPr>
            <a:r>
              <a:rPr lang="he-IL" sz="2400" dirty="0" smtClean="0"/>
              <a:t>החלוקה בין תקופות השבח תעשה בצורה ליניארית כיחס בין התקופות (עניין </a:t>
            </a:r>
            <a:r>
              <a:rPr lang="he-IL" sz="2400" b="1" dirty="0" smtClean="0"/>
              <a:t>פוליטי</a:t>
            </a:r>
            <a:r>
              <a:rPr lang="he-IL" sz="2400" dirty="0" smtClean="0"/>
              <a:t>). </a:t>
            </a:r>
          </a:p>
          <a:p>
            <a:pPr>
              <a:defRPr/>
            </a:pPr>
            <a:r>
              <a:rPr lang="he-IL" sz="2400" dirty="0"/>
              <a:t>כאשר שווי הדירה המזכה עולה תקרת השווי (4,500,00 ₪ )יתרת השבח </a:t>
            </a:r>
            <a:r>
              <a:rPr lang="he-IL" sz="2400" dirty="0" err="1"/>
              <a:t>תמוסה</a:t>
            </a:r>
            <a:r>
              <a:rPr lang="he-IL" sz="2400" dirty="0"/>
              <a:t> בהתאם לפיצול המטיב.   </a:t>
            </a:r>
          </a:p>
          <a:p>
            <a:pPr>
              <a:defRPr/>
            </a:pPr>
            <a:r>
              <a:rPr lang="he-IL" sz="2400" dirty="0" smtClean="0"/>
              <a:t>הפיצול המטיב יחול רק על מכירת "דירת מגורים מזכה" ולא על זכויות אחרות שנמכרות ביחד עם הדירה כגון: זכויות בנייה נוספות. במקרה זה התמורה שהתקבלה בגין זכויות הבנייה הנוספות, </a:t>
            </a:r>
            <a:r>
              <a:rPr lang="he-IL" sz="2400" dirty="0" err="1" smtClean="0"/>
              <a:t>תמוסה</a:t>
            </a:r>
            <a:r>
              <a:rPr lang="he-IL" sz="2400" dirty="0" smtClean="0"/>
              <a:t> בשיעור מס שבח רגיל (25%/20%/48%). </a:t>
            </a:r>
          </a:p>
          <a:p>
            <a:pPr>
              <a:defRPr/>
            </a:pPr>
            <a:r>
              <a:rPr lang="he-IL" sz="2400" dirty="0" smtClean="0"/>
              <a:t>הפיצול המיטיב יחול על זכויות בנייה, הפטורות ממס, מכוח סעיף 49ז לחוק. </a:t>
            </a:r>
          </a:p>
          <a:p>
            <a:pPr>
              <a:defRPr/>
            </a:pPr>
            <a:r>
              <a:rPr lang="he-IL" sz="2400" b="1" dirty="0" smtClean="0"/>
              <a:t>בהוראת ביצוע 5/2013</a:t>
            </a:r>
            <a:r>
              <a:rPr lang="he-IL" sz="2400" b="1" dirty="0"/>
              <a:t> </a:t>
            </a:r>
            <a:r>
              <a:rPr lang="he-IL" sz="2400" dirty="0"/>
              <a:t>מיום 26 בדצמבר </a:t>
            </a:r>
            <a:r>
              <a:rPr lang="he-IL" sz="2400" dirty="0" smtClean="0"/>
              <a:t>2013 נקבע, כי יום הרכישה של דירת מגורים מזכה שביום רכישתה הייתה "דירה על הנייר" (קרקע), יהיה מועד רכישת הקרקע. </a:t>
            </a:r>
          </a:p>
          <a:p>
            <a:pPr>
              <a:defRPr/>
            </a:pPr>
            <a:endParaRPr lang="he-IL"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0"/>
            <a:ext cx="8229600" cy="857250"/>
          </a:xfrm>
        </p:spPr>
        <p:txBody>
          <a:bodyPr/>
          <a:lstStyle/>
          <a:p>
            <a:pPr marL="457200" indent="-457200" eaLnBrk="1" hangingPunct="1"/>
            <a:r>
              <a:rPr lang="he-IL" altLang="he-IL" smtClean="0"/>
              <a:t>נושאי המצגת</a:t>
            </a:r>
          </a:p>
        </p:txBody>
      </p:sp>
      <p:sp>
        <p:nvSpPr>
          <p:cNvPr id="9219" name="Content Placeholder 2"/>
          <p:cNvSpPr>
            <a:spLocks noGrp="1"/>
          </p:cNvSpPr>
          <p:nvPr>
            <p:ph idx="1"/>
          </p:nvPr>
        </p:nvSpPr>
        <p:spPr>
          <a:xfrm>
            <a:off x="468313" y="981075"/>
            <a:ext cx="8229600" cy="5000625"/>
          </a:xfrm>
        </p:spPr>
        <p:txBody>
          <a:bodyPr/>
          <a:lstStyle/>
          <a:p>
            <a:pPr marL="0" lvl="1" indent="0" eaLnBrk="1" hangingPunct="1">
              <a:buFont typeface="Arial" pitchFamily="34" charset="0"/>
              <a:buNone/>
              <a:defRPr/>
            </a:pPr>
            <a:endParaRPr lang="he-IL" sz="2000" dirty="0" smtClean="0"/>
          </a:p>
          <a:p>
            <a:pPr algn="just">
              <a:defRPr/>
            </a:pPr>
            <a:r>
              <a:rPr lang="he-IL" sz="2400" b="1" dirty="0" smtClean="0"/>
              <a:t>עיקרי תיקון 76 לחוק מיסוי מקרקעין </a:t>
            </a:r>
          </a:p>
          <a:p>
            <a:pPr algn="just">
              <a:defRPr/>
            </a:pPr>
            <a:r>
              <a:rPr lang="he-IL" sz="2400" b="1" dirty="0" smtClean="0"/>
              <a:t>עדכון מדרגות מס רכישה</a:t>
            </a:r>
          </a:p>
          <a:p>
            <a:pPr algn="just">
              <a:defRPr/>
            </a:pPr>
            <a:r>
              <a:rPr lang="he-IL" sz="2400" b="1" dirty="0" smtClean="0"/>
              <a:t>הגדרת תושב ישראל ותושב חוץ, לרבות לעניין מס רכישה</a:t>
            </a:r>
          </a:p>
          <a:p>
            <a:pPr algn="just">
              <a:defRPr/>
            </a:pPr>
            <a:r>
              <a:rPr lang="he-IL" sz="2400" b="1" dirty="0" smtClean="0"/>
              <a:t>ביטול מסלול פטור ממס שבח אחת ל 4 שנים (סעיף 49ב(1))</a:t>
            </a:r>
          </a:p>
          <a:p>
            <a:pPr algn="just">
              <a:defRPr/>
            </a:pPr>
            <a:r>
              <a:rPr lang="he-IL" sz="2400" b="1" dirty="0" smtClean="0"/>
              <a:t>חבות במס שבח בתקופת המעבר</a:t>
            </a:r>
          </a:p>
          <a:p>
            <a:pPr algn="just">
              <a:defRPr/>
            </a:pPr>
            <a:r>
              <a:rPr lang="he-IL" sz="2400" b="1" dirty="0" smtClean="0"/>
              <a:t>פטור ממס שבח לאחר תקופת המעבר  </a:t>
            </a:r>
          </a:p>
          <a:p>
            <a:pPr algn="just">
              <a:defRPr/>
            </a:pPr>
            <a:r>
              <a:rPr lang="he-IL" sz="2400" b="1" dirty="0" smtClean="0"/>
              <a:t>הגדרת דירה יחידה </a:t>
            </a:r>
          </a:p>
          <a:p>
            <a:pPr algn="just">
              <a:defRPr/>
            </a:pPr>
            <a:r>
              <a:rPr lang="he-IL" sz="2400" b="1" dirty="0" smtClean="0"/>
              <a:t>מתנות לקרובים ותקופות הצינון לפי סעיף </a:t>
            </a:r>
            <a:r>
              <a:rPr lang="he-IL" sz="2400" b="1" smtClean="0"/>
              <a:t>49ו </a:t>
            </a:r>
            <a:r>
              <a:rPr lang="he-IL" sz="2400" b="1" smtClean="0"/>
              <a:t>לחוק  </a:t>
            </a:r>
            <a:endParaRPr lang="he-IL" sz="2400" b="1" dirty="0" smtClean="0"/>
          </a:p>
          <a:p>
            <a:pPr algn="just">
              <a:defRPr/>
            </a:pPr>
            <a:r>
              <a:rPr lang="he-IL" sz="2400" b="1" dirty="0" smtClean="0"/>
              <a:t>עסקאות </a:t>
            </a:r>
            <a:r>
              <a:rPr lang="he-IL" sz="2400" b="1" dirty="0" smtClean="0"/>
              <a:t>קומבינציה</a:t>
            </a:r>
          </a:p>
          <a:p>
            <a:pPr algn="just">
              <a:defRPr/>
            </a:pPr>
            <a:r>
              <a:rPr lang="he-IL" sz="2400" b="1" dirty="0" smtClean="0"/>
              <a:t>טפסי דיווח חדשים</a:t>
            </a:r>
            <a:endParaRPr lang="he-IL" sz="2400" b="1" dirty="0" smtClean="0"/>
          </a:p>
          <a:p>
            <a:pPr marL="0" indent="0" eaLnBrk="1" hangingPunct="1">
              <a:buFont typeface="Arial" pitchFamily="34" charset="0"/>
              <a:buNone/>
              <a:defRPr/>
            </a:pPr>
            <a:endParaRPr lang="he-IL" sz="1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0"/>
            <a:ext cx="8229600" cy="857250"/>
          </a:xfrm>
        </p:spPr>
        <p:txBody>
          <a:bodyPr>
            <a:normAutofit fontScale="90000"/>
          </a:bodyPr>
          <a:lstStyle/>
          <a:p>
            <a:pPr>
              <a:defRPr/>
            </a:pPr>
            <a:r>
              <a:rPr lang="he-IL" sz="2700" u="sng" dirty="0" smtClean="0"/>
              <a:t/>
            </a:r>
            <a:br>
              <a:rPr lang="he-IL" sz="2700" u="sng" dirty="0" smtClean="0"/>
            </a:br>
            <a:r>
              <a:rPr lang="he-IL" sz="2700" u="sng" dirty="0" smtClean="0"/>
              <a:t>תקופת </a:t>
            </a:r>
            <a:r>
              <a:rPr lang="he-IL" sz="2700" u="sng" dirty="0"/>
              <a:t>המעבר מיום 1.1.2014 – 31.12.2017 (הוראת שעה) (להלן: "הוראת המעבר")</a:t>
            </a:r>
            <a:r>
              <a:rPr lang="he-IL" u="sng" dirty="0"/>
              <a:t/>
            </a:r>
            <a:br>
              <a:rPr lang="he-IL" u="sng" dirty="0"/>
            </a:br>
            <a:r>
              <a:rPr lang="he-IL" dirty="0" smtClean="0"/>
              <a:t> </a:t>
            </a:r>
            <a:endParaRPr lang="he-IL" dirty="0"/>
          </a:p>
        </p:txBody>
      </p:sp>
      <p:sp>
        <p:nvSpPr>
          <p:cNvPr id="3" name="מציין מיקום תוכן 2"/>
          <p:cNvSpPr>
            <a:spLocks noGrp="1"/>
          </p:cNvSpPr>
          <p:nvPr>
            <p:ph idx="1"/>
          </p:nvPr>
        </p:nvSpPr>
        <p:spPr>
          <a:xfrm>
            <a:off x="395288" y="1052513"/>
            <a:ext cx="8229600" cy="5000625"/>
          </a:xfrm>
        </p:spPr>
        <p:txBody>
          <a:bodyPr/>
          <a:lstStyle/>
          <a:p>
            <a:pPr marL="0" indent="0">
              <a:buFont typeface="Arial" pitchFamily="34" charset="0"/>
              <a:buNone/>
              <a:defRPr/>
            </a:pPr>
            <a:r>
              <a:rPr lang="he-IL" sz="2600" b="1" dirty="0" smtClean="0"/>
              <a:t>הוראת המעבר קובעת, כי במכירת דירת מגורים מזכה בתקופת המעבר יחולו ההוראות הבאות:</a:t>
            </a:r>
          </a:p>
          <a:p>
            <a:pPr marL="0" indent="0">
              <a:buFont typeface="Arial" pitchFamily="34" charset="0"/>
              <a:buNone/>
              <a:defRPr/>
            </a:pPr>
            <a:r>
              <a:rPr lang="he-IL" sz="2400" dirty="0" smtClean="0"/>
              <a:t>1. </a:t>
            </a:r>
            <a:r>
              <a:rPr lang="he-IL" sz="2400" b="1" dirty="0" smtClean="0"/>
              <a:t>ניתן להחיל את הפיצול המטיב על מכירת </a:t>
            </a:r>
            <a:r>
              <a:rPr lang="he-IL" sz="2400" b="1" u="sng" dirty="0" smtClean="0"/>
              <a:t>שתי</a:t>
            </a:r>
            <a:r>
              <a:rPr lang="he-IL" sz="2400" b="1" dirty="0" smtClean="0"/>
              <a:t> דירות מגורים מזכות בלבד, ובלבד שמתקיימים כל התנאים הבאים:</a:t>
            </a:r>
          </a:p>
          <a:p>
            <a:pPr marL="0" indent="0">
              <a:buFont typeface="Arial" pitchFamily="34" charset="0"/>
              <a:buNone/>
              <a:defRPr/>
            </a:pPr>
            <a:r>
              <a:rPr lang="he-IL" sz="2400" b="1" dirty="0" smtClean="0"/>
              <a:t>א. במכירה של לפחות אחת משתי הדירות, המוכר היה זכאי לפטור ממס לפי סעיף 49ב(1) לחוק, כנוסחו עובר ליום המעבר</a:t>
            </a:r>
            <a:r>
              <a:rPr lang="he-IL" sz="2400" dirty="0" smtClean="0"/>
              <a:t>.</a:t>
            </a:r>
          </a:p>
          <a:p>
            <a:pPr marL="0" indent="0">
              <a:buFont typeface="Arial" pitchFamily="34" charset="0"/>
              <a:buNone/>
              <a:defRPr/>
            </a:pPr>
            <a:r>
              <a:rPr lang="he-IL" sz="2400" dirty="0"/>
              <a:t>ב. </a:t>
            </a:r>
            <a:r>
              <a:rPr lang="he-IL" sz="2400" b="1" dirty="0"/>
              <a:t>במכירה של דירת מגורים שהתקבלה במתנה ל</a:t>
            </a:r>
            <a:r>
              <a:rPr lang="he-IL" sz="2400" b="1" u="sng" dirty="0"/>
              <a:t>פני</a:t>
            </a:r>
            <a:r>
              <a:rPr lang="he-IL" sz="2400" b="1" dirty="0"/>
              <a:t> יום המעבר, מתקיימים התנאים הקבועים בסעיף 49ו לחוק, כנוסחו עובר ליום המעבר (תקופות הצינון).</a:t>
            </a:r>
          </a:p>
          <a:p>
            <a:pPr marL="0" indent="0">
              <a:buFont typeface="Arial" pitchFamily="34" charset="0"/>
              <a:buNone/>
              <a:defRPr/>
            </a:pPr>
            <a:r>
              <a:rPr lang="he-IL" sz="2400" dirty="0"/>
              <a:t>ג. </a:t>
            </a:r>
            <a:r>
              <a:rPr lang="he-IL" sz="2400" b="1" dirty="0"/>
              <a:t>המכירות אינן לקרוב, בין בתמורה ובין שלא בתמורה </a:t>
            </a:r>
            <a:r>
              <a:rPr lang="he-IL" sz="2400" dirty="0"/>
              <a:t>(</a:t>
            </a:r>
            <a:r>
              <a:rPr lang="he-IL" sz="2400" b="1" dirty="0"/>
              <a:t>מדוע</a:t>
            </a:r>
            <a:r>
              <a:rPr lang="he-IL" sz="2400" dirty="0"/>
              <a:t>?).</a:t>
            </a:r>
          </a:p>
          <a:p>
            <a:pPr marL="0" indent="0">
              <a:buFont typeface="Arial" pitchFamily="34" charset="0"/>
              <a:buNone/>
              <a:defRPr/>
            </a:pPr>
            <a:endParaRPr lang="he-IL" sz="3600" dirty="0" smtClean="0"/>
          </a:p>
          <a:p>
            <a:pPr marL="0" indent="0">
              <a:buFont typeface="Arial" pitchFamily="34" charset="0"/>
              <a:buNone/>
              <a:defRPr/>
            </a:pPr>
            <a:endParaRPr lang="he-IL" sz="3600" dirty="0" smtClean="0"/>
          </a:p>
          <a:p>
            <a:pPr>
              <a:defRPr/>
            </a:pPr>
            <a:endParaRPr lang="he-IL"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0"/>
            <a:ext cx="8229600" cy="857250"/>
          </a:xfrm>
        </p:spPr>
        <p:txBody>
          <a:bodyPr>
            <a:normAutofit fontScale="90000"/>
          </a:bodyPr>
          <a:lstStyle/>
          <a:p>
            <a:pPr>
              <a:defRPr/>
            </a:pPr>
            <a:r>
              <a:rPr lang="he-IL" sz="2700" u="sng" dirty="0" smtClean="0"/>
              <a:t/>
            </a:r>
            <a:br>
              <a:rPr lang="he-IL" sz="2700" u="sng" dirty="0" smtClean="0"/>
            </a:br>
            <a:r>
              <a:rPr lang="he-IL" sz="2700" u="sng" dirty="0" smtClean="0"/>
              <a:t>תקופת </a:t>
            </a:r>
            <a:r>
              <a:rPr lang="he-IL" sz="2700" u="sng" dirty="0"/>
              <a:t>המעבר מיום 1.1.2014 – 31.12.2017 (הוראת שעה) (להלן: "הוראת המעבר")</a:t>
            </a:r>
            <a:r>
              <a:rPr lang="he-IL" u="sng" dirty="0"/>
              <a:t/>
            </a:r>
            <a:br>
              <a:rPr lang="he-IL" u="sng" dirty="0"/>
            </a:br>
            <a:r>
              <a:rPr lang="he-IL" dirty="0" smtClean="0"/>
              <a:t> </a:t>
            </a:r>
            <a:endParaRPr lang="he-IL" dirty="0"/>
          </a:p>
        </p:txBody>
      </p:sp>
      <p:sp>
        <p:nvSpPr>
          <p:cNvPr id="3" name="מציין מיקום תוכן 2"/>
          <p:cNvSpPr>
            <a:spLocks noGrp="1"/>
          </p:cNvSpPr>
          <p:nvPr>
            <p:ph idx="1"/>
          </p:nvPr>
        </p:nvSpPr>
        <p:spPr>
          <a:xfrm>
            <a:off x="395288" y="1052513"/>
            <a:ext cx="8229600" cy="5000625"/>
          </a:xfrm>
        </p:spPr>
        <p:txBody>
          <a:bodyPr/>
          <a:lstStyle/>
          <a:p>
            <a:pPr marL="0" indent="0">
              <a:buFont typeface="Arial" pitchFamily="34" charset="0"/>
              <a:buNone/>
              <a:defRPr/>
            </a:pPr>
            <a:r>
              <a:rPr lang="he-IL" sz="2400" dirty="0" smtClean="0"/>
              <a:t>דגשים- </a:t>
            </a:r>
          </a:p>
          <a:p>
            <a:pPr>
              <a:defRPr/>
            </a:pPr>
            <a:r>
              <a:rPr lang="he-IL" sz="2200" dirty="0"/>
              <a:t>בהתאם ל</a:t>
            </a:r>
            <a:r>
              <a:rPr lang="he-IL" sz="2200" b="1" dirty="0"/>
              <a:t>הוראת ביצוע 5/13</a:t>
            </a:r>
            <a:r>
              <a:rPr lang="he-IL" sz="2200" dirty="0"/>
              <a:t> "</a:t>
            </a:r>
            <a:r>
              <a:rPr lang="he-IL" sz="2200" b="1" dirty="0"/>
              <a:t>במכירה הראשונה בתקופת המעבר יוכל כל מוכר למכור דירה ולהחיל את הפיצול המטיב, בין אם ימכור דירה אחת בתקופת המעבר ובין אם ימכור שתי דירות</a:t>
            </a:r>
            <a:r>
              <a:rPr lang="he-IL" sz="2200" dirty="0"/>
              <a:t>".  </a:t>
            </a:r>
            <a:endParaRPr lang="he-IL" sz="2200" b="1" dirty="0"/>
          </a:p>
          <a:p>
            <a:pPr>
              <a:defRPr/>
            </a:pPr>
            <a:r>
              <a:rPr lang="he-IL" sz="2200" dirty="0" smtClean="0"/>
              <a:t> עוד </a:t>
            </a:r>
            <a:r>
              <a:rPr lang="he-IL" sz="2200" dirty="0"/>
              <a:t>מצוין במסגרת </a:t>
            </a:r>
            <a:r>
              <a:rPr lang="he-IL" sz="2200" b="1" dirty="0"/>
              <a:t>הוראת הביצוע </a:t>
            </a:r>
            <a:r>
              <a:rPr lang="he-IL" sz="2200" dirty="0"/>
              <a:t>נקבע, כי אף מכירה בפטור לפי חוק מיסוי מקרקעין (הגדלת ההיצע של דירות מגורים  - הוראה שעה), </a:t>
            </a:r>
            <a:r>
              <a:rPr lang="he-IL" sz="2200" dirty="0" err="1"/>
              <a:t>התשע"א</a:t>
            </a:r>
            <a:r>
              <a:rPr lang="he-IL" sz="2200" dirty="0"/>
              <a:t> – 2011, מהווה מכירה בפטור, ותקופת ה - 4 שנים תימנה מהמכירה האחרונה לפי הוראת השעה. </a:t>
            </a:r>
          </a:p>
          <a:p>
            <a:pPr marL="0" indent="0">
              <a:buFont typeface="Arial" pitchFamily="34" charset="0"/>
              <a:buNone/>
              <a:defRPr/>
            </a:pPr>
            <a:r>
              <a:rPr lang="he-IL" sz="2400" dirty="0" smtClean="0"/>
              <a:t> </a:t>
            </a:r>
          </a:p>
          <a:p>
            <a:pPr marL="0" indent="0">
              <a:buFont typeface="Arial" pitchFamily="34" charset="0"/>
              <a:buNone/>
              <a:defRPr/>
            </a:pPr>
            <a:endParaRPr lang="he-IL" sz="2400" dirty="0" smtClean="0"/>
          </a:p>
          <a:p>
            <a:pPr marL="0" indent="0">
              <a:buFont typeface="Arial" pitchFamily="34" charset="0"/>
              <a:buNone/>
              <a:defRPr/>
            </a:pPr>
            <a:r>
              <a:rPr lang="he-IL" sz="2400" dirty="0" smtClean="0"/>
              <a:t>   </a:t>
            </a:r>
            <a:endParaRPr lang="he-IL" sz="2400" b="1" u="sng" dirty="0" smtClean="0"/>
          </a:p>
          <a:p>
            <a:pPr>
              <a:defRPr/>
            </a:pPr>
            <a:endParaRPr lang="he-IL"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0"/>
            <a:ext cx="8229600" cy="857250"/>
          </a:xfrm>
        </p:spPr>
        <p:txBody>
          <a:bodyPr>
            <a:normAutofit fontScale="90000"/>
          </a:bodyPr>
          <a:lstStyle/>
          <a:p>
            <a:pPr>
              <a:defRPr/>
            </a:pPr>
            <a:r>
              <a:rPr lang="he-IL" sz="2700" u="sng" dirty="0" smtClean="0"/>
              <a:t/>
            </a:r>
            <a:br>
              <a:rPr lang="he-IL" sz="2700" u="sng" dirty="0" smtClean="0"/>
            </a:br>
            <a:r>
              <a:rPr lang="he-IL" sz="2700" u="sng" dirty="0" smtClean="0"/>
              <a:t>תקופת </a:t>
            </a:r>
            <a:r>
              <a:rPr lang="he-IL" sz="2700" u="sng" dirty="0"/>
              <a:t>המעבר מיום 1.1.2014 – 31.12.2017 (הוראת שעה) (להלן: "הוראת המעבר")</a:t>
            </a:r>
            <a:r>
              <a:rPr lang="he-IL" u="sng" dirty="0"/>
              <a:t/>
            </a:r>
            <a:br>
              <a:rPr lang="he-IL" u="sng" dirty="0"/>
            </a:br>
            <a:r>
              <a:rPr lang="he-IL" dirty="0" smtClean="0"/>
              <a:t> </a:t>
            </a:r>
            <a:endParaRPr lang="he-IL" dirty="0"/>
          </a:p>
        </p:txBody>
      </p:sp>
      <p:sp>
        <p:nvSpPr>
          <p:cNvPr id="3" name="מציין מיקום תוכן 2"/>
          <p:cNvSpPr>
            <a:spLocks noGrp="1"/>
          </p:cNvSpPr>
          <p:nvPr>
            <p:ph idx="1"/>
          </p:nvPr>
        </p:nvSpPr>
        <p:spPr>
          <a:xfrm>
            <a:off x="539750" y="836613"/>
            <a:ext cx="8229600" cy="5000625"/>
          </a:xfrm>
        </p:spPr>
        <p:txBody>
          <a:bodyPr>
            <a:normAutofit fontScale="55000" lnSpcReduction="20000"/>
          </a:bodyPr>
          <a:lstStyle/>
          <a:p>
            <a:pPr marL="0" indent="0">
              <a:buFont typeface="Arial" pitchFamily="34" charset="0"/>
              <a:buNone/>
              <a:defRPr/>
            </a:pPr>
            <a:r>
              <a:rPr lang="he-IL" sz="4400" b="1" dirty="0" smtClean="0"/>
              <a:t>המשך הוראות המעבר </a:t>
            </a:r>
            <a:r>
              <a:rPr lang="he-IL" sz="3600" dirty="0" smtClean="0"/>
              <a:t>- </a:t>
            </a:r>
          </a:p>
          <a:p>
            <a:pPr marL="0" indent="0">
              <a:buFont typeface="Arial" pitchFamily="34" charset="0"/>
              <a:buNone/>
              <a:defRPr/>
            </a:pPr>
            <a:endParaRPr lang="he-IL" sz="4000" dirty="0">
              <a:solidFill>
                <a:srgbClr val="FF0000"/>
              </a:solidFill>
            </a:endParaRPr>
          </a:p>
          <a:p>
            <a:pPr marL="0" indent="0">
              <a:buFont typeface="Arial" pitchFamily="34" charset="0"/>
              <a:buNone/>
              <a:defRPr/>
            </a:pPr>
            <a:r>
              <a:rPr lang="he-IL" sz="4000" dirty="0" smtClean="0"/>
              <a:t>2</a:t>
            </a:r>
            <a:r>
              <a:rPr lang="he-IL" sz="4000" b="1" dirty="0" smtClean="0"/>
              <a:t>. מכירת דירת מגורים מזכה שאינה עומדת בתנאים המפורטים לעיל, תהא חייבת במס שבח </a:t>
            </a:r>
            <a:r>
              <a:rPr lang="he-IL" sz="4000" b="1" u="sng" dirty="0" smtClean="0"/>
              <a:t>בהתאם לשיעורי מס השבח הרגילים (הפיצול הלינארי הרגיל)</a:t>
            </a:r>
            <a:r>
              <a:rPr lang="he-IL" sz="4000" dirty="0" smtClean="0"/>
              <a:t>. </a:t>
            </a:r>
          </a:p>
          <a:p>
            <a:pPr marL="0" indent="0">
              <a:buFont typeface="Arial" pitchFamily="34" charset="0"/>
              <a:buNone/>
              <a:defRPr/>
            </a:pPr>
            <a:endParaRPr lang="he-IL" sz="4000" dirty="0" smtClean="0"/>
          </a:p>
          <a:p>
            <a:pPr marL="0" indent="0">
              <a:buFont typeface="Arial" pitchFamily="34" charset="0"/>
              <a:buNone/>
              <a:defRPr/>
            </a:pPr>
            <a:r>
              <a:rPr lang="he-IL" sz="4000" dirty="0" smtClean="0"/>
              <a:t>3</a:t>
            </a:r>
            <a:r>
              <a:rPr lang="he-IL" sz="4000" b="1" dirty="0" smtClean="0"/>
              <a:t>. במכירת דירת מגורים מזכה בתקופת המעבר על ידי מוכר שקיבל את הדירה כמתנה פטורה ממס לפי סעיף 62 לחוק בתקופה שמיום התחילה עד תום תקופת המעבר, </a:t>
            </a:r>
            <a:r>
              <a:rPr lang="he-IL" sz="4000" b="1" u="sng" dirty="0" smtClean="0"/>
              <a:t>יראו את נותן המתנה</a:t>
            </a:r>
            <a:r>
              <a:rPr lang="he-IL" sz="4000" b="1" dirty="0" smtClean="0"/>
              <a:t>, לעניין </a:t>
            </a:r>
            <a:r>
              <a:rPr lang="he-IL" sz="4000" b="1" dirty="0" err="1" smtClean="0"/>
              <a:t>ס"ק</a:t>
            </a:r>
            <a:r>
              <a:rPr lang="he-IL" sz="4000" b="1" dirty="0" smtClean="0"/>
              <a:t> 1 ו – 2 לעיל, כאילו הוא המוכר. </a:t>
            </a:r>
          </a:p>
          <a:p>
            <a:pPr marL="0" indent="0">
              <a:buFont typeface="Arial" pitchFamily="34" charset="0"/>
              <a:buNone/>
              <a:defRPr/>
            </a:pPr>
            <a:endParaRPr lang="he-IL" sz="4000" dirty="0"/>
          </a:p>
          <a:p>
            <a:pPr marL="0" indent="0">
              <a:buFont typeface="Arial" pitchFamily="34" charset="0"/>
              <a:buNone/>
              <a:defRPr/>
            </a:pPr>
            <a:r>
              <a:rPr lang="he-IL" sz="4000" dirty="0" smtClean="0"/>
              <a:t>4</a:t>
            </a:r>
            <a:r>
              <a:rPr lang="he-IL" sz="4000" b="1" dirty="0" smtClean="0"/>
              <a:t>. במכירת דירת מגורים מזכה בתקופת המעבר, לא יחול סעיף 49ב(2) לחוק, כנוסחו במסגרת תיקון 76 לחוק, על מי שביום המעבר הייתה לו יותר מדירת מגורים אחת בישראל ובאזור.</a:t>
            </a:r>
          </a:p>
          <a:p>
            <a:pPr marL="0" indent="0">
              <a:buFont typeface="Arial" pitchFamily="34" charset="0"/>
              <a:buNone/>
              <a:defRPr/>
            </a:pPr>
            <a:r>
              <a:rPr lang="he-IL" sz="2400" b="1" dirty="0" smtClean="0"/>
              <a:t> </a:t>
            </a:r>
          </a:p>
          <a:p>
            <a:pPr marL="0" indent="0">
              <a:buFont typeface="Arial" pitchFamily="34" charset="0"/>
              <a:buNone/>
              <a:defRPr/>
            </a:pPr>
            <a:endParaRPr lang="he-IL" sz="2400" dirty="0" smtClean="0"/>
          </a:p>
          <a:p>
            <a:pPr marL="0" indent="0">
              <a:buFont typeface="Arial" pitchFamily="34" charset="0"/>
              <a:buNone/>
              <a:defRPr/>
            </a:pPr>
            <a:r>
              <a:rPr lang="he-IL" sz="2400" dirty="0" smtClean="0"/>
              <a:t>   </a:t>
            </a:r>
            <a:endParaRPr lang="he-IL" sz="2400" b="1" u="sng" dirty="0" smtClean="0"/>
          </a:p>
          <a:p>
            <a:pPr>
              <a:defRPr/>
            </a:pPr>
            <a:endParaRPr lang="he-IL"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כותרת 1"/>
          <p:cNvSpPr>
            <a:spLocks noGrp="1"/>
          </p:cNvSpPr>
          <p:nvPr>
            <p:ph type="title"/>
          </p:nvPr>
        </p:nvSpPr>
        <p:spPr>
          <a:xfrm>
            <a:off x="457200" y="0"/>
            <a:ext cx="8229600" cy="857250"/>
          </a:xfrm>
        </p:spPr>
        <p:txBody>
          <a:bodyPr/>
          <a:lstStyle/>
          <a:p>
            <a:r>
              <a:rPr lang="he-IL" altLang="he-IL" smtClean="0"/>
              <a:t>מכירת דירות שהתקבלו במתנה בפיצול מטיב</a:t>
            </a:r>
          </a:p>
        </p:txBody>
      </p:sp>
      <p:sp>
        <p:nvSpPr>
          <p:cNvPr id="3" name="מציין מיקום תוכן 2"/>
          <p:cNvSpPr>
            <a:spLocks noGrp="1"/>
          </p:cNvSpPr>
          <p:nvPr>
            <p:ph idx="1"/>
          </p:nvPr>
        </p:nvSpPr>
        <p:spPr>
          <a:xfrm>
            <a:off x="428625" y="1000125"/>
            <a:ext cx="8229600" cy="5000625"/>
          </a:xfrm>
        </p:spPr>
        <p:txBody>
          <a:bodyPr/>
          <a:lstStyle/>
          <a:p>
            <a:pPr marL="0" indent="0">
              <a:buFont typeface="Arial" pitchFamily="34" charset="0"/>
              <a:buNone/>
              <a:defRPr/>
            </a:pPr>
            <a:r>
              <a:rPr lang="he-IL" sz="2400" b="1" u="sng" dirty="0" smtClean="0">
                <a:solidFill>
                  <a:prstClr val="black"/>
                </a:solidFill>
              </a:rPr>
              <a:t>מכירת </a:t>
            </a:r>
            <a:r>
              <a:rPr lang="he-IL" sz="2400" b="1" u="sng" dirty="0">
                <a:solidFill>
                  <a:prstClr val="black"/>
                </a:solidFill>
              </a:rPr>
              <a:t>דירה שהתקבלה במתנה לפי סעיף 62 לחוק לפני 1.8.2013 </a:t>
            </a:r>
          </a:p>
          <a:p>
            <a:pPr>
              <a:defRPr/>
            </a:pPr>
            <a:r>
              <a:rPr lang="he-IL" sz="2200" dirty="0">
                <a:solidFill>
                  <a:prstClr val="black"/>
                </a:solidFill>
              </a:rPr>
              <a:t>מי שקיבל את הדירה במתנה לפני </a:t>
            </a:r>
            <a:r>
              <a:rPr lang="he-IL" sz="2200" dirty="0" smtClean="0">
                <a:solidFill>
                  <a:prstClr val="black"/>
                </a:solidFill>
              </a:rPr>
              <a:t>1.8.2013, </a:t>
            </a:r>
            <a:r>
              <a:rPr lang="he-IL" sz="2200" dirty="0">
                <a:solidFill>
                  <a:prstClr val="black"/>
                </a:solidFill>
              </a:rPr>
              <a:t>יהיה כפוף לתקופות הצינון הקבועות בסעיף 49ו כנוסחו לפני תיקון 76 לחוק</a:t>
            </a:r>
            <a:r>
              <a:rPr lang="he-IL" sz="2200" dirty="0" smtClean="0">
                <a:solidFill>
                  <a:prstClr val="black"/>
                </a:solidFill>
              </a:rPr>
              <a:t>.</a:t>
            </a:r>
          </a:p>
          <a:p>
            <a:pPr>
              <a:defRPr/>
            </a:pPr>
            <a:r>
              <a:rPr lang="he-IL" sz="2200" dirty="0" smtClean="0">
                <a:solidFill>
                  <a:prstClr val="black"/>
                </a:solidFill>
              </a:rPr>
              <a:t>רק בחלוף תקופות הצינון הקבועות בסעיף 49ו לחוק יהיה רשאי מקבל המתנה למכור דירת מגורים לפי הפיצול המטיב. </a:t>
            </a:r>
          </a:p>
          <a:p>
            <a:pPr>
              <a:defRPr/>
            </a:pPr>
            <a:r>
              <a:rPr lang="he-IL" sz="2200" dirty="0" smtClean="0">
                <a:solidFill>
                  <a:prstClr val="black"/>
                </a:solidFill>
              </a:rPr>
              <a:t>בהתאם ל</a:t>
            </a:r>
            <a:r>
              <a:rPr lang="he-IL" sz="2200" b="1" dirty="0" smtClean="0">
                <a:solidFill>
                  <a:prstClr val="black"/>
                </a:solidFill>
              </a:rPr>
              <a:t>הוראת ביצוע  5/13</a:t>
            </a:r>
            <a:r>
              <a:rPr lang="he-IL" sz="2200" dirty="0" smtClean="0">
                <a:solidFill>
                  <a:prstClr val="black"/>
                </a:solidFill>
              </a:rPr>
              <a:t>, עמידה בתנאי זה נדרשת הן במכירה הראשונה והן במכירה השנייה.  </a:t>
            </a:r>
            <a:endParaRPr lang="he-IL" sz="2200" dirty="0">
              <a:solidFill>
                <a:prstClr val="black"/>
              </a:solidFill>
            </a:endParaRPr>
          </a:p>
          <a:p>
            <a:pPr>
              <a:defRPr/>
            </a:pPr>
            <a:endParaRPr lang="he-IL" sz="2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כותרת 1"/>
          <p:cNvSpPr>
            <a:spLocks noGrp="1"/>
          </p:cNvSpPr>
          <p:nvPr>
            <p:ph type="title"/>
          </p:nvPr>
        </p:nvSpPr>
        <p:spPr>
          <a:xfrm>
            <a:off x="457200" y="0"/>
            <a:ext cx="8229600" cy="857250"/>
          </a:xfrm>
        </p:spPr>
        <p:txBody>
          <a:bodyPr/>
          <a:lstStyle/>
          <a:p>
            <a:r>
              <a:rPr lang="he-IL" altLang="he-IL" smtClean="0"/>
              <a:t>מכירת דירות שהתקבלו במתנה בפיצול מטיב</a:t>
            </a:r>
          </a:p>
        </p:txBody>
      </p:sp>
      <p:sp>
        <p:nvSpPr>
          <p:cNvPr id="3" name="מציין מיקום תוכן 2"/>
          <p:cNvSpPr>
            <a:spLocks noGrp="1"/>
          </p:cNvSpPr>
          <p:nvPr>
            <p:ph idx="1"/>
          </p:nvPr>
        </p:nvSpPr>
        <p:spPr>
          <a:xfrm>
            <a:off x="428625" y="1000125"/>
            <a:ext cx="8229600" cy="5000625"/>
          </a:xfrm>
        </p:spPr>
        <p:txBody>
          <a:bodyPr/>
          <a:lstStyle/>
          <a:p>
            <a:pPr marL="0" indent="0">
              <a:buFont typeface="Arial" pitchFamily="34" charset="0"/>
              <a:buNone/>
              <a:defRPr/>
            </a:pPr>
            <a:r>
              <a:rPr lang="he-IL" sz="2400" b="1" u="sng" dirty="0" smtClean="0">
                <a:solidFill>
                  <a:prstClr val="black"/>
                </a:solidFill>
              </a:rPr>
              <a:t>סייג </a:t>
            </a:r>
            <a:r>
              <a:rPr lang="he-IL" sz="2400" b="1" u="sng" dirty="0">
                <a:solidFill>
                  <a:prstClr val="black"/>
                </a:solidFill>
              </a:rPr>
              <a:t>במכירת דירות שהתקבלו במתנה בפטור לפי סעיף 62 לחוק בתקופה שמיום 1.8.2013 – </a:t>
            </a:r>
            <a:r>
              <a:rPr lang="he-IL" sz="2400" b="1" u="sng" dirty="0" smtClean="0">
                <a:solidFill>
                  <a:prstClr val="black"/>
                </a:solidFill>
              </a:rPr>
              <a:t>31.12.2017</a:t>
            </a:r>
          </a:p>
          <a:p>
            <a:pPr>
              <a:defRPr/>
            </a:pPr>
            <a:r>
              <a:rPr lang="he-IL" sz="2200" dirty="0" smtClean="0">
                <a:solidFill>
                  <a:prstClr val="black"/>
                </a:solidFill>
              </a:rPr>
              <a:t>במידה </a:t>
            </a:r>
            <a:r>
              <a:rPr lang="he-IL" sz="2200" dirty="0">
                <a:solidFill>
                  <a:prstClr val="black"/>
                </a:solidFill>
              </a:rPr>
              <a:t>ונותן המתנה מכר 2 דירות בתקופת המעבר בפיצול </a:t>
            </a:r>
            <a:r>
              <a:rPr lang="he-IL" sz="2200" dirty="0" smtClean="0">
                <a:solidFill>
                  <a:prstClr val="black"/>
                </a:solidFill>
              </a:rPr>
              <a:t>המטיב, לא </a:t>
            </a:r>
            <a:r>
              <a:rPr lang="he-IL" sz="2200" dirty="0">
                <a:solidFill>
                  <a:prstClr val="black"/>
                </a:solidFill>
              </a:rPr>
              <a:t>יוכל מקבל המתנה למכור את דירת המגורים וליהנות מהפיצול המטיב, ומכירת דירת המגורים תהיה חייבת במס לפי שיעור המס הרגיל.</a:t>
            </a:r>
          </a:p>
          <a:p>
            <a:pPr>
              <a:defRPr/>
            </a:pPr>
            <a:r>
              <a:rPr lang="he-IL" sz="2200" dirty="0">
                <a:solidFill>
                  <a:prstClr val="black"/>
                </a:solidFill>
              </a:rPr>
              <a:t>בהתאם </a:t>
            </a:r>
            <a:r>
              <a:rPr lang="he-IL" sz="2200" dirty="0" smtClean="0">
                <a:solidFill>
                  <a:prstClr val="black"/>
                </a:solidFill>
              </a:rPr>
              <a:t>ל</a:t>
            </a:r>
            <a:r>
              <a:rPr lang="he-IL" sz="2200" b="1" dirty="0" smtClean="0">
                <a:solidFill>
                  <a:prstClr val="black"/>
                </a:solidFill>
              </a:rPr>
              <a:t>הוראת ביצוע 5/13 </a:t>
            </a:r>
            <a:r>
              <a:rPr lang="he-IL" sz="2200" dirty="0" smtClean="0">
                <a:solidFill>
                  <a:prstClr val="black"/>
                </a:solidFill>
              </a:rPr>
              <a:t>במכירת דירה שהתקבלה במתנה, השומה תצא למוכר הרשום (מקבל המתנה), אך הזכאות לחישוב המס, לפי הפיצול המטיב, תיבחן בהתאם לזכאותו של נותן המתנה. </a:t>
            </a:r>
          </a:p>
          <a:p>
            <a:pPr>
              <a:defRPr/>
            </a:pPr>
            <a:r>
              <a:rPr lang="he-IL" sz="2200" dirty="0" smtClean="0">
                <a:solidFill>
                  <a:prstClr val="black"/>
                </a:solidFill>
              </a:rPr>
              <a:t>במכירת דירת מגורים שנתקבלה במתנה כאמור, מקבל המתנה </a:t>
            </a:r>
            <a:r>
              <a:rPr lang="he-IL" sz="2200" b="1" dirty="0" smtClean="0">
                <a:solidFill>
                  <a:prstClr val="black"/>
                </a:solidFill>
              </a:rPr>
              <a:t>אינו כפוף לתקופות הצינון</a:t>
            </a:r>
            <a:r>
              <a:rPr lang="he-IL" sz="2200" dirty="0" smtClean="0">
                <a:solidFill>
                  <a:prstClr val="black"/>
                </a:solidFill>
              </a:rPr>
              <a:t>, הואיל, ובכל מקרה, רואים את נותן המתנה, כאילו הוא המוכר לעניין קביעת זכאותו של מקבל המתנה לפיצול המטיב (אלא אם כן, נותן המתנה קיבל אותה בעצמו במתנה).   </a:t>
            </a:r>
            <a:endParaRPr lang="he-IL" sz="2200" dirty="0">
              <a:solidFill>
                <a:prstClr val="black"/>
              </a:solidFill>
            </a:endParaRPr>
          </a:p>
          <a:p>
            <a:pPr>
              <a:defRPr/>
            </a:pPr>
            <a:endParaRPr lang="he-I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כותרת 1"/>
          <p:cNvSpPr>
            <a:spLocks noGrp="1"/>
          </p:cNvSpPr>
          <p:nvPr>
            <p:ph type="title"/>
          </p:nvPr>
        </p:nvSpPr>
        <p:spPr>
          <a:xfrm>
            <a:off x="457200" y="0"/>
            <a:ext cx="8229600" cy="857250"/>
          </a:xfrm>
        </p:spPr>
        <p:txBody>
          <a:bodyPr/>
          <a:lstStyle/>
          <a:p>
            <a:r>
              <a:rPr lang="he-IL" altLang="he-IL" smtClean="0"/>
              <a:t>דוגמאות</a:t>
            </a:r>
          </a:p>
        </p:txBody>
      </p:sp>
      <p:sp>
        <p:nvSpPr>
          <p:cNvPr id="21507" name="מציין מיקום תוכן 2"/>
          <p:cNvSpPr>
            <a:spLocks noGrp="1"/>
          </p:cNvSpPr>
          <p:nvPr>
            <p:ph idx="1"/>
          </p:nvPr>
        </p:nvSpPr>
        <p:spPr>
          <a:xfrm>
            <a:off x="428625" y="1000125"/>
            <a:ext cx="8229600" cy="5000625"/>
          </a:xfrm>
        </p:spPr>
        <p:txBody>
          <a:bodyPr>
            <a:normAutofit lnSpcReduction="10000"/>
          </a:bodyPr>
          <a:lstStyle/>
          <a:p>
            <a:pPr marL="0" indent="0">
              <a:buFont typeface="Arial" pitchFamily="34" charset="0"/>
              <a:buNone/>
              <a:defRPr/>
            </a:pPr>
            <a:r>
              <a:rPr lang="he-IL" sz="2400" b="1" u="sng" dirty="0" smtClean="0"/>
              <a:t>דוגמאות לתכנוני מס: </a:t>
            </a:r>
          </a:p>
          <a:p>
            <a:pPr marL="0" indent="0">
              <a:buFont typeface="Arial" pitchFamily="34" charset="0"/>
              <a:buNone/>
              <a:defRPr/>
            </a:pPr>
            <a:r>
              <a:rPr lang="he-IL" sz="2000" b="1" u="sng" dirty="0" smtClean="0"/>
              <a:t>מכירת דירה אחת בתקופת המעבר</a:t>
            </a:r>
          </a:p>
          <a:p>
            <a:pPr>
              <a:defRPr/>
            </a:pPr>
            <a:r>
              <a:rPr lang="he-IL" sz="2000" dirty="0" smtClean="0"/>
              <a:t>49ב(2) לחוק מיסוי מקרקעין.</a:t>
            </a:r>
          </a:p>
          <a:p>
            <a:pPr>
              <a:defRPr/>
            </a:pPr>
            <a:r>
              <a:rPr lang="he-IL" sz="2000" dirty="0" smtClean="0"/>
              <a:t>שימוש בהוראת המעבר כאשר ישנה יותר מדירה אחת מזכה – מכירה של דירת מגורים מזכה לפני תום 4 שנים ובלבד שהחלה תקופת המעבר - </a:t>
            </a:r>
            <a:r>
              <a:rPr lang="he-IL" sz="2000" dirty="0"/>
              <a:t>לאור הפיצול המטיב כל השבח שנצבר עד ליום המעבר פטור ממס.</a:t>
            </a:r>
            <a:endParaRPr lang="he-IL" sz="2000" dirty="0" smtClean="0"/>
          </a:p>
          <a:p>
            <a:pPr>
              <a:defRPr/>
            </a:pPr>
            <a:endParaRPr lang="he-IL" sz="2000" b="1" u="sng" dirty="0" smtClean="0"/>
          </a:p>
          <a:p>
            <a:pPr marL="0" indent="0">
              <a:buFont typeface="Arial" pitchFamily="34" charset="0"/>
              <a:buNone/>
              <a:defRPr/>
            </a:pPr>
            <a:r>
              <a:rPr lang="he-IL" sz="2000" b="1" u="sng" dirty="0" smtClean="0"/>
              <a:t>מכירת 2 דירות מגורים מזכות בתקופת המעבר בחבות מס אפסית (ללא תקופת המתנה של 4 שנים)</a:t>
            </a:r>
            <a:r>
              <a:rPr lang="he-IL" sz="2000" dirty="0" smtClean="0"/>
              <a:t>: </a:t>
            </a:r>
          </a:p>
          <a:p>
            <a:pPr marL="0" indent="0">
              <a:buFont typeface="Arial" pitchFamily="34" charset="0"/>
              <a:buNone/>
              <a:defRPr/>
            </a:pPr>
            <a:r>
              <a:rPr lang="he-IL" sz="2000" dirty="0" smtClean="0"/>
              <a:t>• מכירה של אחת מהדירות בסמוך ליום המעבר (2.1.2014) – לאור הפיצול המטיב כל השבח שנצבר עד ליום המעבר פטור ממס.</a:t>
            </a:r>
          </a:p>
          <a:p>
            <a:pPr marL="0" indent="0">
              <a:buFont typeface="Arial" pitchFamily="34" charset="0"/>
              <a:buNone/>
              <a:defRPr/>
            </a:pPr>
            <a:r>
              <a:rPr lang="he-IL" sz="2000" dirty="0" smtClean="0"/>
              <a:t>• מיד לאחר מכן (3.1.2014) מכירה של דירה נוספת – השבח הריאלי שנצבר עד ליום המעבר פטור ממס, השבח שנצבר לאחר מכן (סכום לא משמעותי) – חייב במס בשיעור של 25%. </a:t>
            </a:r>
          </a:p>
          <a:p>
            <a:pPr marL="0" indent="0">
              <a:buFont typeface="Arial" pitchFamily="34" charset="0"/>
              <a:buNone/>
              <a:defRPr/>
            </a:pPr>
            <a:r>
              <a:rPr lang="he-IL" sz="2000" b="1" dirty="0" smtClean="0"/>
              <a:t>בתנאי שכל התנאים הקבועים בהוראת המעבר התקיימו.</a:t>
            </a:r>
          </a:p>
          <a:p>
            <a:pPr marL="0" indent="0">
              <a:buFont typeface="Arial" pitchFamily="34" charset="0"/>
              <a:buNone/>
              <a:defRPr/>
            </a:pPr>
            <a:endParaRPr lang="he-IL" sz="20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כותרת 1"/>
          <p:cNvSpPr>
            <a:spLocks noGrp="1"/>
          </p:cNvSpPr>
          <p:nvPr>
            <p:ph type="title"/>
          </p:nvPr>
        </p:nvSpPr>
        <p:spPr>
          <a:xfrm>
            <a:off x="457200" y="0"/>
            <a:ext cx="8229600" cy="857250"/>
          </a:xfrm>
        </p:spPr>
        <p:txBody>
          <a:bodyPr/>
          <a:lstStyle/>
          <a:p>
            <a:r>
              <a:rPr lang="he-IL" altLang="he-IL" smtClean="0"/>
              <a:t>דוגמאות</a:t>
            </a:r>
          </a:p>
        </p:txBody>
      </p:sp>
      <p:sp>
        <p:nvSpPr>
          <p:cNvPr id="33795" name="מציין מיקום תוכן 2"/>
          <p:cNvSpPr>
            <a:spLocks noGrp="1"/>
          </p:cNvSpPr>
          <p:nvPr>
            <p:ph idx="1"/>
          </p:nvPr>
        </p:nvSpPr>
        <p:spPr>
          <a:xfrm>
            <a:off x="428625" y="1000125"/>
            <a:ext cx="8229600" cy="5000625"/>
          </a:xfrm>
        </p:spPr>
        <p:txBody>
          <a:bodyPr/>
          <a:lstStyle/>
          <a:p>
            <a:pPr marL="0" indent="0">
              <a:buFont typeface="Arial" pitchFamily="34" charset="0"/>
              <a:buNone/>
            </a:pPr>
            <a:r>
              <a:rPr lang="he-IL" altLang="he-IL" sz="2400" b="1" u="sng" smtClean="0"/>
              <a:t>דוגמאות לתכנוני מס: </a:t>
            </a:r>
          </a:p>
          <a:p>
            <a:pPr marL="0" indent="0">
              <a:buFont typeface="Arial" pitchFamily="34" charset="0"/>
              <a:buNone/>
            </a:pPr>
            <a:r>
              <a:rPr lang="he-IL" altLang="he-IL" sz="2200" b="1" u="sng" smtClean="0"/>
              <a:t>מכירת 3 דירות מגורים מזכות בחבות מינימאלית בתקופה של 4 שנים:</a:t>
            </a:r>
          </a:p>
          <a:p>
            <a:pPr marL="0" indent="0">
              <a:buFont typeface="Arial" pitchFamily="34" charset="0"/>
              <a:buNone/>
            </a:pPr>
            <a:r>
              <a:rPr lang="he-IL" altLang="he-IL" sz="2000" smtClean="0"/>
              <a:t>• </a:t>
            </a:r>
            <a:r>
              <a:rPr lang="he-IL" altLang="he-IL" sz="2200" smtClean="0"/>
              <a:t>מכירת דירת מגורים מזכה בפטור לפי 49ב(1) עובר ליום המעבר </a:t>
            </a:r>
          </a:p>
          <a:p>
            <a:pPr marL="0" indent="0">
              <a:buFont typeface="Arial" pitchFamily="34" charset="0"/>
              <a:buNone/>
            </a:pPr>
            <a:r>
              <a:rPr lang="he-IL" altLang="he-IL" sz="2200" smtClean="0"/>
              <a:t>  (1.10.2013);</a:t>
            </a:r>
          </a:p>
          <a:p>
            <a:pPr marL="0" indent="0">
              <a:buFont typeface="Arial" pitchFamily="34" charset="0"/>
              <a:buNone/>
            </a:pPr>
            <a:r>
              <a:rPr lang="he-IL" altLang="he-IL" sz="2200" smtClean="0"/>
              <a:t>• במהלך תקופת המעבר (2.1.2014) מכירה של דירת מגורים מזכה נוספת</a:t>
            </a:r>
          </a:p>
          <a:p>
            <a:pPr marL="0" indent="0">
              <a:buFont typeface="Arial" pitchFamily="34" charset="0"/>
              <a:buNone/>
            </a:pPr>
            <a:r>
              <a:rPr lang="he-IL" altLang="he-IL" sz="2200" smtClean="0"/>
              <a:t>  - חבות במס בהתאם לפיצול המטיב;</a:t>
            </a:r>
          </a:p>
          <a:p>
            <a:pPr marL="0" indent="0">
              <a:buFont typeface="Arial" pitchFamily="34" charset="0"/>
              <a:buNone/>
            </a:pPr>
            <a:r>
              <a:rPr lang="he-IL" altLang="he-IL" sz="2200" smtClean="0"/>
              <a:t>• בחלוף 4 שנים מהמכירה הראשונה (1.10.2017) מכירה של דירת מגורים</a:t>
            </a:r>
          </a:p>
          <a:p>
            <a:pPr marL="0" indent="0">
              <a:buFont typeface="Arial" pitchFamily="34" charset="0"/>
              <a:buNone/>
            </a:pPr>
            <a:r>
              <a:rPr lang="he-IL" altLang="he-IL" sz="2200" smtClean="0"/>
              <a:t>   מזכה נוספת – חבות מס בהתאם לפיצול המטיב.   </a:t>
            </a:r>
          </a:p>
          <a:p>
            <a:pPr marL="0" indent="0">
              <a:buFont typeface="Arial" pitchFamily="34" charset="0"/>
              <a:buNone/>
            </a:pPr>
            <a:endParaRPr lang="he-IL" altLang="he-IL" sz="20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כותרת 1"/>
          <p:cNvSpPr>
            <a:spLocks noGrp="1"/>
          </p:cNvSpPr>
          <p:nvPr>
            <p:ph type="title"/>
          </p:nvPr>
        </p:nvSpPr>
        <p:spPr>
          <a:xfrm>
            <a:off x="457200" y="0"/>
            <a:ext cx="8229600" cy="857250"/>
          </a:xfrm>
        </p:spPr>
        <p:txBody>
          <a:bodyPr/>
          <a:lstStyle/>
          <a:p>
            <a:r>
              <a:rPr lang="he-IL" altLang="he-IL" smtClean="0"/>
              <a:t>פטור ממס שבח לאחר יום המעבר</a:t>
            </a:r>
          </a:p>
        </p:txBody>
      </p:sp>
      <p:sp>
        <p:nvSpPr>
          <p:cNvPr id="3" name="מציין מיקום תוכן 2"/>
          <p:cNvSpPr>
            <a:spLocks noGrp="1"/>
          </p:cNvSpPr>
          <p:nvPr>
            <p:ph idx="1"/>
          </p:nvPr>
        </p:nvSpPr>
        <p:spPr>
          <a:xfrm>
            <a:off x="428625" y="1000125"/>
            <a:ext cx="8229600" cy="5000625"/>
          </a:xfrm>
        </p:spPr>
        <p:txBody>
          <a:bodyPr>
            <a:normAutofit fontScale="32500" lnSpcReduction="20000"/>
          </a:bodyPr>
          <a:lstStyle/>
          <a:p>
            <a:pPr marL="0" indent="0">
              <a:buFont typeface="Arial" pitchFamily="34" charset="0"/>
              <a:buNone/>
              <a:defRPr/>
            </a:pPr>
            <a:r>
              <a:rPr lang="he-IL" sz="7400" b="1" u="sng" dirty="0"/>
              <a:t>מי זכאי לפטור לפי סעיף 49ב(2) לחוק לאחר יום </a:t>
            </a:r>
            <a:r>
              <a:rPr lang="he-IL" sz="7400" b="1" u="sng" dirty="0" smtClean="0"/>
              <a:t>המעבר – תנאים:  </a:t>
            </a:r>
            <a:endParaRPr lang="he-IL" sz="7400" b="1" u="sng" dirty="0"/>
          </a:p>
          <a:p>
            <a:pPr>
              <a:defRPr/>
            </a:pPr>
            <a:endParaRPr lang="he-IL" sz="4600" dirty="0" smtClean="0"/>
          </a:p>
          <a:p>
            <a:pPr>
              <a:defRPr/>
            </a:pPr>
            <a:r>
              <a:rPr lang="he-IL" sz="6800" dirty="0" smtClean="0"/>
              <a:t>לאחר יום המעבר, קרי החל מיום 1.1.2014, מוכר יהיה זכאי לפטור ממס רק לפי סעיף 49ב(2) לחוק:</a:t>
            </a:r>
          </a:p>
          <a:p>
            <a:pPr marL="0" indent="0">
              <a:buFont typeface="Arial" pitchFamily="34" charset="0"/>
              <a:buNone/>
              <a:defRPr/>
            </a:pPr>
            <a:r>
              <a:rPr lang="he-IL" sz="6800" dirty="0" smtClean="0"/>
              <a:t>    - תושב </a:t>
            </a:r>
            <a:r>
              <a:rPr lang="he-IL" sz="6800" dirty="0"/>
              <a:t>ישראל- </a:t>
            </a:r>
            <a:r>
              <a:rPr lang="he-IL" sz="6800" dirty="0" smtClean="0"/>
              <a:t>כהגדרת מונח זה בפקודה (טופס 7000/7913) – זהה </a:t>
            </a:r>
          </a:p>
          <a:p>
            <a:pPr marL="0" indent="0">
              <a:buFont typeface="Arial" pitchFamily="34" charset="0"/>
              <a:buNone/>
              <a:defRPr/>
            </a:pPr>
            <a:r>
              <a:rPr lang="he-IL" sz="6800" dirty="0" smtClean="0"/>
              <a:t>      להצהרת הרוכש בטופס 7912.</a:t>
            </a:r>
          </a:p>
          <a:p>
            <a:pPr marL="0" indent="0">
              <a:buFont typeface="Arial" pitchFamily="34" charset="0"/>
              <a:buNone/>
              <a:defRPr/>
            </a:pPr>
            <a:r>
              <a:rPr lang="he-IL" sz="5500" dirty="0" smtClean="0"/>
              <a:t>    - </a:t>
            </a:r>
            <a:r>
              <a:rPr lang="he-IL" sz="6800" dirty="0" smtClean="0"/>
              <a:t>תושב </a:t>
            </a:r>
            <a:r>
              <a:rPr lang="he-IL" sz="6800" dirty="0"/>
              <a:t>חוץ שאין לו דירת מגורים </a:t>
            </a:r>
            <a:r>
              <a:rPr lang="he-IL" sz="6800" dirty="0" smtClean="0"/>
              <a:t>במדינת התושבות.</a:t>
            </a:r>
            <a:endParaRPr lang="he-IL" sz="6800" dirty="0"/>
          </a:p>
          <a:p>
            <a:pPr marL="400050" lvl="1" indent="0">
              <a:buFont typeface="Arial" pitchFamily="34" charset="0"/>
              <a:buNone/>
              <a:defRPr/>
            </a:pPr>
            <a:r>
              <a:rPr lang="he-IL" sz="6800" dirty="0" smtClean="0"/>
              <a:t>לעניין </a:t>
            </a:r>
            <a:r>
              <a:rPr lang="he-IL" sz="6800" dirty="0"/>
              <a:t>זה, יראו </a:t>
            </a:r>
            <a:r>
              <a:rPr lang="he-IL" sz="6800" b="1" dirty="0"/>
              <a:t>תושב חוץ </a:t>
            </a:r>
            <a:r>
              <a:rPr lang="he-IL" sz="6800" dirty="0"/>
              <a:t>כמי שיש לו דירת </a:t>
            </a:r>
            <a:r>
              <a:rPr lang="he-IL" sz="6800" dirty="0" smtClean="0"/>
              <a:t>מגורים </a:t>
            </a:r>
            <a:r>
              <a:rPr lang="he-IL" sz="6800" b="1" dirty="0" smtClean="0"/>
              <a:t>במדינה שבה הוא תושב</a:t>
            </a:r>
            <a:r>
              <a:rPr lang="he-IL" sz="6800" dirty="0" smtClean="0"/>
              <a:t>, כל עוד לא  המציא אישור משלטונות </a:t>
            </a:r>
            <a:r>
              <a:rPr lang="he-IL" sz="6800" dirty="0"/>
              <a:t>המס </a:t>
            </a:r>
            <a:r>
              <a:rPr lang="he-IL" sz="6800" u="sng" dirty="0"/>
              <a:t>באותה מדינה </a:t>
            </a:r>
            <a:r>
              <a:rPr lang="he-IL" sz="6800" dirty="0"/>
              <a:t>כי אין לו דירה </a:t>
            </a:r>
            <a:r>
              <a:rPr lang="he-IL" sz="6800" dirty="0" smtClean="0"/>
              <a:t>כאמור.  </a:t>
            </a:r>
          </a:p>
          <a:p>
            <a:pPr marL="0" indent="0" algn="just">
              <a:lnSpc>
                <a:spcPct val="150000"/>
              </a:lnSpc>
              <a:spcAft>
                <a:spcPts val="0"/>
              </a:spcAft>
              <a:buFont typeface="Arial" pitchFamily="34" charset="0"/>
              <a:buNone/>
              <a:defRPr/>
            </a:pPr>
            <a:r>
              <a:rPr lang="he-IL" sz="5500" dirty="0" smtClean="0">
                <a:latin typeface="Times New Roman"/>
                <a:ea typeface="Calibri"/>
              </a:rPr>
              <a:t>    - </a:t>
            </a:r>
            <a:r>
              <a:rPr lang="he-IL" sz="5500" b="1" dirty="0" smtClean="0">
                <a:latin typeface="Times New Roman"/>
                <a:ea typeface="Calibri"/>
              </a:rPr>
              <a:t>העדר </a:t>
            </a:r>
            <a:r>
              <a:rPr lang="he-IL" sz="5500" b="1" dirty="0">
                <a:latin typeface="Times New Roman"/>
                <a:ea typeface="Calibri"/>
              </a:rPr>
              <a:t>אישור כאמור, עלול למנוע מתושב החוץ להיות זכאי גם לפטור בגין </a:t>
            </a:r>
            <a:r>
              <a:rPr lang="he-IL" sz="5500" b="1" dirty="0" smtClean="0">
                <a:latin typeface="Times New Roman"/>
                <a:ea typeface="Calibri"/>
              </a:rPr>
              <a:t>ירושה                      </a:t>
            </a:r>
          </a:p>
          <a:p>
            <a:pPr marL="0" indent="0" algn="just">
              <a:lnSpc>
                <a:spcPct val="150000"/>
              </a:lnSpc>
              <a:spcAft>
                <a:spcPts val="0"/>
              </a:spcAft>
              <a:buFont typeface="Arial" pitchFamily="34" charset="0"/>
              <a:buNone/>
              <a:defRPr/>
            </a:pPr>
            <a:r>
              <a:rPr lang="he-IL" sz="5500" b="1" dirty="0">
                <a:latin typeface="Times New Roman"/>
                <a:ea typeface="Calibri"/>
              </a:rPr>
              <a:t> </a:t>
            </a:r>
            <a:r>
              <a:rPr lang="he-IL" sz="5500" b="1" dirty="0" smtClean="0">
                <a:latin typeface="Times New Roman"/>
                <a:ea typeface="Calibri"/>
              </a:rPr>
              <a:t>     לפי </a:t>
            </a:r>
            <a:r>
              <a:rPr lang="he-IL" sz="5500" b="1" dirty="0">
                <a:latin typeface="Times New Roman"/>
                <a:ea typeface="Calibri"/>
              </a:rPr>
              <a:t>סעיף 49ב(5) לחוק. </a:t>
            </a:r>
            <a:endParaRPr lang="en-US" sz="5500" b="1" dirty="0" smtClean="0">
              <a:latin typeface="Times New Roman"/>
              <a:ea typeface="Calibri"/>
              <a:cs typeface="Arial"/>
            </a:endParaRPr>
          </a:p>
          <a:p>
            <a:pPr marL="0" indent="0">
              <a:buFont typeface="Arial" pitchFamily="34" charset="0"/>
              <a:buNone/>
              <a:defRPr/>
            </a:pPr>
            <a:endParaRPr lang="he-IL" sz="2800" dirty="0"/>
          </a:p>
          <a:p>
            <a:pPr marL="0" indent="0">
              <a:buFont typeface="Arial" pitchFamily="34" charset="0"/>
              <a:buNone/>
              <a:defRPr/>
            </a:pPr>
            <a:r>
              <a:rPr lang="he-IL" sz="2800" b="1" u="sng" dirty="0" smtClean="0"/>
              <a:t> </a:t>
            </a:r>
            <a:endParaRPr lang="he-IL" sz="2800" dirty="0" smtClean="0"/>
          </a:p>
          <a:p>
            <a:pPr>
              <a:defRPr/>
            </a:pPr>
            <a:endParaRPr lang="he-IL" dirty="0"/>
          </a:p>
          <a:p>
            <a:pPr marL="0" indent="0">
              <a:buFont typeface="Arial" pitchFamily="34" charset="0"/>
              <a:buNone/>
              <a:defRPr/>
            </a:pPr>
            <a:endParaRPr lang="he-IL"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כותרת 1"/>
          <p:cNvSpPr>
            <a:spLocks noGrp="1"/>
          </p:cNvSpPr>
          <p:nvPr>
            <p:ph type="title"/>
          </p:nvPr>
        </p:nvSpPr>
        <p:spPr>
          <a:xfrm>
            <a:off x="457200" y="0"/>
            <a:ext cx="8229600" cy="857250"/>
          </a:xfrm>
        </p:spPr>
        <p:txBody>
          <a:bodyPr/>
          <a:lstStyle/>
          <a:p>
            <a:r>
              <a:rPr lang="he-IL" altLang="he-IL" smtClean="0"/>
              <a:t>פטור ממס שבח לאחר תקופת המעבר</a:t>
            </a:r>
          </a:p>
        </p:txBody>
      </p:sp>
      <p:sp>
        <p:nvSpPr>
          <p:cNvPr id="3" name="מציין מיקום תוכן 2"/>
          <p:cNvSpPr>
            <a:spLocks noGrp="1"/>
          </p:cNvSpPr>
          <p:nvPr>
            <p:ph idx="1"/>
          </p:nvPr>
        </p:nvSpPr>
        <p:spPr>
          <a:xfrm>
            <a:off x="428625" y="1000125"/>
            <a:ext cx="8229600" cy="5000625"/>
          </a:xfrm>
        </p:spPr>
        <p:txBody>
          <a:bodyPr/>
          <a:lstStyle/>
          <a:p>
            <a:pPr marL="0" indent="0">
              <a:buFont typeface="Arial" pitchFamily="34" charset="0"/>
              <a:buNone/>
              <a:defRPr/>
            </a:pPr>
            <a:r>
              <a:rPr lang="he-IL" sz="2400" b="1" u="sng" dirty="0" smtClean="0"/>
              <a:t>תנאי סעיף 49ב(2) לחוק לאחר יום המעבר (המשך):</a:t>
            </a:r>
          </a:p>
          <a:p>
            <a:pPr>
              <a:defRPr/>
            </a:pPr>
            <a:r>
              <a:rPr lang="he-IL" sz="2200" dirty="0" smtClean="0"/>
              <a:t>הדירה הנמכרת הינה דירתו היחידה של המוכר בישראל ובאזור;</a:t>
            </a:r>
          </a:p>
          <a:p>
            <a:pPr>
              <a:defRPr/>
            </a:pPr>
            <a:r>
              <a:rPr lang="he-IL" sz="2200" dirty="0" smtClean="0"/>
              <a:t>המוכר לא מכר דירת מגורים בפטור לפי סעיף זה 18 חודשים לפני המכירה;</a:t>
            </a:r>
          </a:p>
          <a:p>
            <a:pPr>
              <a:defRPr/>
            </a:pPr>
            <a:r>
              <a:rPr lang="he-IL" sz="2200" dirty="0" smtClean="0"/>
              <a:t>המוכר הוא בעל הזכות בדירה הנמכרת 18 חודשים מסיום בנייתה – במשך 18 חודשים לפחות מיום שהייתה לדירת מגורים. </a:t>
            </a:r>
          </a:p>
          <a:p>
            <a:pPr>
              <a:defRPr/>
            </a:pPr>
            <a:r>
              <a:rPr lang="he-IL" sz="2200" dirty="0" smtClean="0"/>
              <a:t>הפטור מוגבל לתקרה של 4,500,000 ₪. </a:t>
            </a:r>
          </a:p>
          <a:p>
            <a:pPr>
              <a:defRPr/>
            </a:pPr>
            <a:endParaRPr lang="he-IL" dirty="0"/>
          </a:p>
          <a:p>
            <a:pPr marL="0" indent="0">
              <a:buFont typeface="Arial" pitchFamily="34" charset="0"/>
              <a:buNone/>
              <a:defRPr/>
            </a:pPr>
            <a:endParaRPr lang="he-IL"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כותרת 1"/>
          <p:cNvSpPr>
            <a:spLocks noGrp="1"/>
          </p:cNvSpPr>
          <p:nvPr>
            <p:ph type="title"/>
          </p:nvPr>
        </p:nvSpPr>
        <p:spPr>
          <a:xfrm>
            <a:off x="457200" y="0"/>
            <a:ext cx="8229600" cy="857250"/>
          </a:xfrm>
        </p:spPr>
        <p:txBody>
          <a:bodyPr/>
          <a:lstStyle/>
          <a:p>
            <a:r>
              <a:rPr lang="he-IL" altLang="he-IL" smtClean="0"/>
              <a:t>סעיף 49ג – דירה שלא תחשב כדירה נוספת</a:t>
            </a:r>
          </a:p>
        </p:txBody>
      </p:sp>
      <p:sp>
        <p:nvSpPr>
          <p:cNvPr id="30723" name="מציין מיקום תוכן 2"/>
          <p:cNvSpPr>
            <a:spLocks noGrp="1"/>
          </p:cNvSpPr>
          <p:nvPr>
            <p:ph idx="1"/>
          </p:nvPr>
        </p:nvSpPr>
        <p:spPr>
          <a:xfrm>
            <a:off x="428625" y="1000125"/>
            <a:ext cx="8229600" cy="5000625"/>
          </a:xfrm>
        </p:spPr>
        <p:txBody>
          <a:bodyPr/>
          <a:lstStyle/>
          <a:p>
            <a:pPr marL="0" indent="0">
              <a:buFont typeface="Arial" pitchFamily="34" charset="0"/>
              <a:buNone/>
              <a:defRPr/>
            </a:pPr>
            <a:r>
              <a:rPr lang="he-IL" sz="2400" b="1" dirty="0" smtClean="0"/>
              <a:t>חזקת דירה יחידה:</a:t>
            </a:r>
          </a:p>
          <a:p>
            <a:pPr marL="0" indent="0">
              <a:buFont typeface="Arial" pitchFamily="34" charset="0"/>
              <a:buNone/>
              <a:defRPr/>
            </a:pPr>
            <a:r>
              <a:rPr lang="he-IL" sz="2200" dirty="0" smtClean="0"/>
              <a:t>סעיף 49ג לחוק בנוסחו לאחר תיקון 76 לחוק מונה ארבעה מקרים בהם דירות שמחזיק בהן המוכר בנוסף לדירת מגוריו היחידה, לא ייחשבו כדירת נוספת לעניין הזכאות לפטור ממס שבח: </a:t>
            </a:r>
          </a:p>
          <a:p>
            <a:pPr>
              <a:defRPr/>
            </a:pPr>
            <a:r>
              <a:rPr lang="he-IL" sz="2200" dirty="0" smtClean="0"/>
              <a:t>דירה נוספת שחלקו של המוכר בה אינו עולה על </a:t>
            </a:r>
            <a:r>
              <a:rPr lang="he-IL" sz="2200" b="1" dirty="0" smtClean="0"/>
              <a:t>שליש</a:t>
            </a:r>
            <a:r>
              <a:rPr lang="he-IL" sz="2200" dirty="0" smtClean="0"/>
              <a:t> ממנה;</a:t>
            </a:r>
          </a:p>
          <a:p>
            <a:pPr>
              <a:defRPr/>
            </a:pPr>
            <a:r>
              <a:rPr lang="he-IL" sz="2200" dirty="0" smtClean="0"/>
              <a:t>דירה נוספת שהושכרה בשכירות מוגנת לפני יום 1.1.1997;</a:t>
            </a:r>
          </a:p>
          <a:p>
            <a:pPr>
              <a:defRPr/>
            </a:pPr>
            <a:r>
              <a:rPr lang="he-IL" sz="2200" dirty="0" smtClean="0"/>
              <a:t>דירה שנרכשה כתחליף לדירה הנמכרת ב – 18 חודשים שקדמו למכירה;</a:t>
            </a:r>
          </a:p>
          <a:p>
            <a:pPr>
              <a:defRPr/>
            </a:pPr>
            <a:r>
              <a:rPr lang="he-IL" sz="2200" dirty="0" smtClean="0"/>
              <a:t>דירה שהתקבלה בירושה והתקיימו בה תנאי סעיף 49ב(5) לחוק.</a:t>
            </a:r>
          </a:p>
          <a:p>
            <a:pPr>
              <a:defRPr/>
            </a:pPr>
            <a:r>
              <a:rPr lang="he-IL" sz="2200" b="1" dirty="0" smtClean="0"/>
              <a:t>דגש</a:t>
            </a:r>
            <a:r>
              <a:rPr lang="he-IL" sz="2200" dirty="0" smtClean="0"/>
              <a:t>: שימוש בחזקה ימנע מכירה בפטור לפי 49ב(2) של דירת השליש או הדירה בשכירות המוגנת.</a:t>
            </a:r>
          </a:p>
          <a:p>
            <a:pPr>
              <a:defRPr/>
            </a:pPr>
            <a:endParaRPr lang="he-IL" sz="2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0"/>
            <a:ext cx="8229600" cy="857250"/>
          </a:xfrm>
        </p:spPr>
        <p:txBody>
          <a:bodyPr/>
          <a:lstStyle/>
          <a:p>
            <a:pPr marL="457200" indent="-457200" eaLnBrk="1" hangingPunct="1"/>
            <a:r>
              <a:rPr lang="he-IL" altLang="he-IL" smtClean="0"/>
              <a:t>עיקרי תיקון 76 לחוק</a:t>
            </a:r>
          </a:p>
        </p:txBody>
      </p:sp>
      <p:sp>
        <p:nvSpPr>
          <p:cNvPr id="10243" name="Content Placeholder 2"/>
          <p:cNvSpPr>
            <a:spLocks noGrp="1"/>
          </p:cNvSpPr>
          <p:nvPr>
            <p:ph idx="1"/>
          </p:nvPr>
        </p:nvSpPr>
        <p:spPr>
          <a:xfrm>
            <a:off x="468313" y="981075"/>
            <a:ext cx="8229600" cy="5000625"/>
          </a:xfrm>
        </p:spPr>
        <p:txBody>
          <a:bodyPr/>
          <a:lstStyle/>
          <a:p>
            <a:pPr>
              <a:buFont typeface="Arial" charset="0"/>
              <a:buNone/>
              <a:defRPr/>
            </a:pPr>
            <a:r>
              <a:rPr lang="he-IL" sz="2400" b="1" u="sng" dirty="0" smtClean="0"/>
              <a:t>כללי</a:t>
            </a:r>
          </a:p>
          <a:p>
            <a:pPr>
              <a:buFont typeface="Arial" charset="0"/>
              <a:buChar char="•"/>
              <a:defRPr/>
            </a:pPr>
            <a:r>
              <a:rPr lang="he-IL" sz="2200" dirty="0" smtClean="0"/>
              <a:t>החוק לשינוי סדרי עדיפויות לאומיים (תיקוני חקיקה להשגת יעדי התקציב 2013 - 2014), </a:t>
            </a:r>
            <a:r>
              <a:rPr lang="he-IL" sz="2200" dirty="0" err="1" smtClean="0"/>
              <a:t>התשע"ג</a:t>
            </a:r>
            <a:r>
              <a:rPr lang="he-IL" sz="2200" dirty="0" smtClean="0"/>
              <a:t> – 2013, התקבל בכנסת ביום 29 ליולי 2013 וכלל גם תיקונים בחוק מיסוי מקרקעין (להלן: "</a:t>
            </a:r>
            <a:r>
              <a:rPr lang="he-IL" sz="2200" b="1" dirty="0" smtClean="0"/>
              <a:t>תיקון 76</a:t>
            </a:r>
            <a:r>
              <a:rPr lang="he-IL" sz="2200" dirty="0" smtClean="0"/>
              <a:t>").</a:t>
            </a:r>
          </a:p>
          <a:p>
            <a:pPr>
              <a:buFont typeface="Arial" charset="0"/>
              <a:buChar char="•"/>
              <a:defRPr/>
            </a:pPr>
            <a:r>
              <a:rPr lang="he-IL" sz="2200" dirty="0" smtClean="0"/>
              <a:t>במסגרת תיקון 76 בוטל מסלול הפטור הכללי, למי שמחזיק יותר מדירת מגורים יחידה ונקבעו תנאים חדשים למסלול הפטור לדירת מגורים יחידה. כמו כן, נקבעה נוסחת חישוב מס שבח חדש למכירת דירות מגורים מזכות. שינוים נוספים נערכו ביחס לזכאותם של תושבי חוץ לפטור, מיסוי דירות יוקרה, העברות ללא תמורה בין קרובים, מיסוי עסקאות קומבינציה, מס רכישה בהקצאה באיגוד מקרקעין ועוד.   </a:t>
            </a:r>
          </a:p>
          <a:p>
            <a:pPr marL="0" indent="0">
              <a:buFont typeface="Arial" charset="0"/>
              <a:buNone/>
              <a:defRPr/>
            </a:pPr>
            <a:endParaRPr lang="he-IL" sz="2200" dirty="0" smtClean="0"/>
          </a:p>
          <a:p>
            <a:pPr>
              <a:buFont typeface="Arial" charset="0"/>
              <a:buChar char="•"/>
              <a:defRPr/>
            </a:pPr>
            <a:endParaRPr lang="he-IL" sz="22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כותרת 1"/>
          <p:cNvSpPr>
            <a:spLocks noGrp="1"/>
          </p:cNvSpPr>
          <p:nvPr>
            <p:ph type="title"/>
          </p:nvPr>
        </p:nvSpPr>
        <p:spPr>
          <a:xfrm>
            <a:off x="457200" y="0"/>
            <a:ext cx="8229600" cy="857250"/>
          </a:xfrm>
        </p:spPr>
        <p:txBody>
          <a:bodyPr/>
          <a:lstStyle/>
          <a:p>
            <a:r>
              <a:rPr lang="he-IL" altLang="he-IL" smtClean="0"/>
              <a:t>סעיף 49ד – חזקת דירת מגורים נוספת</a:t>
            </a:r>
          </a:p>
        </p:txBody>
      </p:sp>
      <p:sp>
        <p:nvSpPr>
          <p:cNvPr id="30723" name="מציין מיקום תוכן 2"/>
          <p:cNvSpPr>
            <a:spLocks noGrp="1"/>
          </p:cNvSpPr>
          <p:nvPr>
            <p:ph idx="1"/>
          </p:nvPr>
        </p:nvSpPr>
        <p:spPr>
          <a:xfrm>
            <a:off x="428625" y="1000125"/>
            <a:ext cx="8229600" cy="5000625"/>
          </a:xfrm>
        </p:spPr>
        <p:txBody>
          <a:bodyPr/>
          <a:lstStyle/>
          <a:p>
            <a:pPr marL="0" indent="0">
              <a:buFont typeface="Arial" pitchFamily="34" charset="0"/>
              <a:buNone/>
              <a:defRPr/>
            </a:pPr>
            <a:r>
              <a:rPr lang="he-IL" sz="2400" b="1" dirty="0" smtClean="0"/>
              <a:t>חזקת דירת מגורים נוספת – פסילת הפטור בדין דירת מגורים יחידה:</a:t>
            </a:r>
          </a:p>
          <a:p>
            <a:pPr marL="0" indent="0">
              <a:buFont typeface="Arial" pitchFamily="34" charset="0"/>
              <a:buNone/>
              <a:defRPr/>
            </a:pPr>
            <a:r>
              <a:rPr lang="he-IL" sz="2200" dirty="0" smtClean="0"/>
              <a:t> "יראו כדירת מגורים נוספת גם דירה המשמשת למגורים או מיועדת למגורים לפי טיבה שהיא בבעלותו של איגוד, למעט דירה המהווה מלאי עסקי </a:t>
            </a:r>
            <a:r>
              <a:rPr lang="he-IL" sz="2200" dirty="0" err="1" smtClean="0"/>
              <a:t>לענין</a:t>
            </a:r>
            <a:r>
              <a:rPr lang="he-IL" sz="2200" dirty="0" smtClean="0"/>
              <a:t> מס הכנסה, אך למוכר יש באמצעות זכויותיו באיגוד במישרין או בעקיפין, חלק העולה על שליש בבעלות בה והיא לא הושכרה בשכירות מוגנת לפני יום כ"ב בטבת </a:t>
            </a:r>
            <a:r>
              <a:rPr lang="he-IL" sz="2200" dirty="0" err="1" smtClean="0"/>
              <a:t>התשנ"ז</a:t>
            </a:r>
            <a:r>
              <a:rPr lang="he-IL" sz="2200" dirty="0" smtClean="0"/>
              <a:t> (1 בינואר 1997)". </a:t>
            </a:r>
          </a:p>
          <a:p>
            <a:pPr>
              <a:defRPr/>
            </a:pPr>
            <a:endParaRPr lang="he-IL" sz="24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כותרת 1"/>
          <p:cNvSpPr>
            <a:spLocks noGrp="1"/>
          </p:cNvSpPr>
          <p:nvPr>
            <p:ph type="title"/>
          </p:nvPr>
        </p:nvSpPr>
        <p:spPr>
          <a:xfrm>
            <a:off x="457200" y="0"/>
            <a:ext cx="8229600" cy="857250"/>
          </a:xfrm>
        </p:spPr>
        <p:txBody>
          <a:bodyPr/>
          <a:lstStyle/>
          <a:p>
            <a:r>
              <a:rPr lang="he-IL" altLang="he-IL" smtClean="0"/>
              <a:t>משטר המס לאחר מועד המעבר (1.1.2018)</a:t>
            </a:r>
          </a:p>
        </p:txBody>
      </p:sp>
      <p:sp>
        <p:nvSpPr>
          <p:cNvPr id="38915" name="מציין מיקום תוכן 2"/>
          <p:cNvSpPr>
            <a:spLocks noGrp="1"/>
          </p:cNvSpPr>
          <p:nvPr>
            <p:ph idx="1"/>
          </p:nvPr>
        </p:nvSpPr>
        <p:spPr>
          <a:xfrm>
            <a:off x="428625" y="1000125"/>
            <a:ext cx="8229600" cy="5000625"/>
          </a:xfrm>
        </p:spPr>
        <p:txBody>
          <a:bodyPr/>
          <a:lstStyle/>
          <a:p>
            <a:r>
              <a:rPr lang="he-IL" altLang="he-IL" sz="2200" smtClean="0"/>
              <a:t>פיצול מטיב על דירה למגורים שיום הרכישה לפני יום המעבר (1.1.14) – ללא מגבלה (בכפוף לפעילות עסקית).</a:t>
            </a:r>
          </a:p>
          <a:p>
            <a:r>
              <a:rPr lang="he-IL" altLang="he-IL" sz="2200" smtClean="0"/>
              <a:t>25% מס שבח על דירות מגורים שיום הרכישה לאחר יום המעבר.</a:t>
            </a:r>
          </a:p>
          <a:p>
            <a:r>
              <a:rPr lang="he-IL" altLang="he-IL" sz="2200" smtClean="0"/>
              <a:t>סכום אינפלציוני חייב?</a:t>
            </a:r>
          </a:p>
          <a:p>
            <a:r>
              <a:rPr lang="he-IL" altLang="he-IL" sz="2200" smtClean="0"/>
              <a:t>פטור ממס שבח על דירת מגורים יחידה, כפוף למגבלות של סעיף 49ב(2) לאחר תיקון 76. </a:t>
            </a:r>
          </a:p>
          <a:p>
            <a:r>
              <a:rPr lang="he-IL" altLang="he-IL" sz="2200" smtClean="0"/>
              <a:t>דירות ירושה (49ב(5) לחוק.</a:t>
            </a:r>
          </a:p>
          <a:p>
            <a:r>
              <a:rPr lang="he-IL" altLang="he-IL" sz="2200" smtClean="0"/>
              <a:t>הצרחת דירות  - סעיף 49ה לחוק.</a:t>
            </a:r>
          </a:p>
          <a:p>
            <a:r>
              <a:rPr lang="he-IL" altLang="he-IL" sz="2200" smtClean="0"/>
              <a:t>עסקאות תמ"א 38/פינוי-בינוי.</a:t>
            </a:r>
          </a:p>
          <a:p>
            <a:endParaRPr lang="he-IL" altLang="he-IL" sz="2200" smtClean="0"/>
          </a:p>
          <a:p>
            <a:endParaRPr lang="he-IL" altLang="he-IL" sz="2200" smtClean="0"/>
          </a:p>
          <a:p>
            <a:endParaRPr lang="he-IL" altLang="he-IL" sz="24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כותרת 1"/>
          <p:cNvSpPr>
            <a:spLocks noGrp="1"/>
          </p:cNvSpPr>
          <p:nvPr>
            <p:ph type="title"/>
          </p:nvPr>
        </p:nvSpPr>
        <p:spPr>
          <a:xfrm>
            <a:off x="457200" y="0"/>
            <a:ext cx="8229600" cy="857250"/>
          </a:xfrm>
        </p:spPr>
        <p:txBody>
          <a:bodyPr/>
          <a:lstStyle/>
          <a:p>
            <a:r>
              <a:rPr lang="he-IL" altLang="he-IL" smtClean="0"/>
              <a:t>טבלה מסכמת – תושב ישראל</a:t>
            </a:r>
          </a:p>
        </p:txBody>
      </p:sp>
      <p:graphicFrame>
        <p:nvGraphicFramePr>
          <p:cNvPr id="2" name="מציין מיקום תוכן 1"/>
          <p:cNvGraphicFramePr>
            <a:graphicFrameLocks noGrp="1"/>
          </p:cNvGraphicFramePr>
          <p:nvPr>
            <p:ph idx="1"/>
          </p:nvPr>
        </p:nvGraphicFramePr>
        <p:xfrm>
          <a:off x="428625" y="1268413"/>
          <a:ext cx="8229600" cy="5761037"/>
        </p:xfrm>
        <a:graphic>
          <a:graphicData uri="http://schemas.openxmlformats.org/drawingml/2006/table">
            <a:tbl>
              <a:tblPr rtl="1" firstRow="1" bandRow="1">
                <a:tableStyleId>{5C22544A-7EE6-4342-B048-85BDC9FD1C3A}</a:tableStyleId>
              </a:tblPr>
              <a:tblGrid>
                <a:gridCol w="2057400"/>
                <a:gridCol w="2057400"/>
                <a:gridCol w="2057400"/>
                <a:gridCol w="2057400"/>
              </a:tblGrid>
              <a:tr h="914449">
                <a:tc>
                  <a:txBody>
                    <a:bodyPr/>
                    <a:lstStyle/>
                    <a:p>
                      <a:pPr rtl="1"/>
                      <a:r>
                        <a:rPr lang="he-IL" sz="1200" dirty="0" smtClean="0"/>
                        <a:t>המוכר: תושב ישראל או תושב חוץ שאין לו</a:t>
                      </a:r>
                      <a:r>
                        <a:rPr lang="he-IL" sz="1200" baseline="0" dirty="0" smtClean="0"/>
                        <a:t> די</a:t>
                      </a:r>
                      <a:r>
                        <a:rPr lang="he-IL" sz="1200" dirty="0" smtClean="0"/>
                        <a:t>רת מגורים במדינה שבה הוא תושב </a:t>
                      </a:r>
                      <a:endParaRPr lang="he-IL" sz="1200" dirty="0"/>
                    </a:p>
                  </a:txBody>
                  <a:tcPr marT="45722" marB="45722"/>
                </a:tc>
                <a:tc>
                  <a:txBody>
                    <a:bodyPr/>
                    <a:lstStyle/>
                    <a:p>
                      <a:pPr rtl="1"/>
                      <a:r>
                        <a:rPr lang="he-IL" sz="1800" dirty="0" smtClean="0"/>
                        <a:t>מכירה</a:t>
                      </a:r>
                      <a:r>
                        <a:rPr lang="he-IL" sz="1800" baseline="0" dirty="0" smtClean="0"/>
                        <a:t> עובר ליום 1.1.2014</a:t>
                      </a:r>
                      <a:endParaRPr lang="he-IL" sz="1800" dirty="0"/>
                    </a:p>
                  </a:txBody>
                  <a:tcPr marT="45722" marB="45722"/>
                </a:tc>
                <a:tc>
                  <a:txBody>
                    <a:bodyPr/>
                    <a:lstStyle/>
                    <a:p>
                      <a:pPr rtl="1"/>
                      <a:r>
                        <a:rPr lang="he-IL" sz="1800" dirty="0" smtClean="0"/>
                        <a:t>מכירה בתקופת המעבר 1.1.2014-31.12.2017</a:t>
                      </a:r>
                      <a:endParaRPr lang="he-IL" sz="1800" dirty="0"/>
                    </a:p>
                  </a:txBody>
                  <a:tcPr marT="45722" marB="45722"/>
                </a:tc>
                <a:tc>
                  <a:txBody>
                    <a:bodyPr/>
                    <a:lstStyle/>
                    <a:p>
                      <a:pPr rtl="1"/>
                      <a:r>
                        <a:rPr lang="he-IL" sz="1800" dirty="0" smtClean="0"/>
                        <a:t>מכירה מיום</a:t>
                      </a:r>
                      <a:r>
                        <a:rPr lang="he-IL" sz="1800" baseline="0" dirty="0" smtClean="0"/>
                        <a:t> 1.1.2018 ואילך</a:t>
                      </a:r>
                      <a:endParaRPr lang="he-IL" sz="1800" dirty="0"/>
                    </a:p>
                  </a:txBody>
                  <a:tcPr marT="45722" marB="45722"/>
                </a:tc>
              </a:tr>
              <a:tr h="2286126">
                <a:tc>
                  <a:txBody>
                    <a:bodyPr/>
                    <a:lstStyle/>
                    <a:p>
                      <a:pPr rtl="1"/>
                      <a:r>
                        <a:rPr lang="he-IL" sz="1800" dirty="0" smtClean="0"/>
                        <a:t>דירת מגורים אחת שנרכשה לפני 1.1.2014</a:t>
                      </a:r>
                      <a:endParaRPr lang="he-IL" sz="1800" dirty="0"/>
                    </a:p>
                  </a:txBody>
                  <a:tcPr marT="45722" marB="45722"/>
                </a:tc>
                <a:tc>
                  <a:txBody>
                    <a:bodyPr/>
                    <a:lstStyle/>
                    <a:p>
                      <a:pPr rtl="1"/>
                      <a:r>
                        <a:rPr lang="he-IL" sz="1800" dirty="0" smtClean="0"/>
                        <a:t>פטור</a:t>
                      </a:r>
                      <a:r>
                        <a:rPr lang="he-IL" sz="1800" baseline="0" dirty="0" smtClean="0"/>
                        <a:t> ממס לפי סעיף 49ב(1) לחוק </a:t>
                      </a:r>
                      <a:r>
                        <a:rPr lang="he-IL" sz="1800" u="sng" baseline="0" dirty="0" smtClean="0"/>
                        <a:t>או</a:t>
                      </a:r>
                      <a:r>
                        <a:rPr lang="he-IL" sz="1800" baseline="0" dirty="0" smtClean="0"/>
                        <a:t> 49ב(2) לחוק כנוסחו לפני התיקון -  לפי בחירת המוכר.</a:t>
                      </a:r>
                    </a:p>
                    <a:p>
                      <a:pPr rtl="1"/>
                      <a:r>
                        <a:rPr lang="he-IL" sz="1800" baseline="0" dirty="0" smtClean="0"/>
                        <a:t>ללא הגבלה של תקרת שווי (בכפוף לסעיף 49ז לחוק).</a:t>
                      </a:r>
                      <a:endParaRPr lang="he-IL" sz="1800" dirty="0"/>
                    </a:p>
                  </a:txBody>
                  <a:tcPr marT="45722" marB="45722"/>
                </a:tc>
                <a:tc>
                  <a:txBody>
                    <a:bodyPr/>
                    <a:lstStyle/>
                    <a:p>
                      <a:pPr rtl="1"/>
                      <a:r>
                        <a:rPr lang="he-IL" sz="1800" dirty="0" smtClean="0"/>
                        <a:t>פטור לפי סעיף 49ב(2) לחוק כנוסחו לאחר תיקון 76.</a:t>
                      </a:r>
                      <a:endParaRPr lang="he-IL" sz="1800" dirty="0"/>
                    </a:p>
                  </a:txBody>
                  <a:tcPr marT="45722" marB="45722"/>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800" dirty="0" smtClean="0"/>
                        <a:t>פטור לפי סעיף 49ב(2) לחוק כנוסחו לאחר תיקון 76.</a:t>
                      </a:r>
                    </a:p>
                    <a:p>
                      <a:pPr rtl="1"/>
                      <a:endParaRPr lang="he-IL" sz="1800" dirty="0"/>
                    </a:p>
                  </a:txBody>
                  <a:tcPr marT="45722" marB="45722"/>
                </a:tc>
              </a:tr>
              <a:tr h="2560462">
                <a:tc>
                  <a:txBody>
                    <a:bodyPr/>
                    <a:lstStyle/>
                    <a:p>
                      <a:pPr rtl="1"/>
                      <a:r>
                        <a:rPr lang="he-IL" sz="1800" dirty="0" smtClean="0"/>
                        <a:t>2 דירות מגורים שנרכשו לפני 1.1.2014</a:t>
                      </a:r>
                      <a:endParaRPr lang="he-IL" sz="1800" dirty="0"/>
                    </a:p>
                  </a:txBody>
                  <a:tcPr marT="45722" marB="45722"/>
                </a:tc>
                <a:tc>
                  <a:txBody>
                    <a:bodyPr/>
                    <a:lstStyle/>
                    <a:p>
                      <a:pPr rtl="1"/>
                      <a:r>
                        <a:rPr lang="he-IL" sz="1800" dirty="0" smtClean="0"/>
                        <a:t>פטור לדירה </a:t>
                      </a:r>
                      <a:r>
                        <a:rPr lang="he-IL" sz="1800" u="sng" dirty="0" smtClean="0"/>
                        <a:t>אחת</a:t>
                      </a:r>
                      <a:r>
                        <a:rPr lang="he-IL" sz="1800" dirty="0" smtClean="0"/>
                        <a:t> לפי סעיף 49ב(1) לחוק.</a:t>
                      </a:r>
                      <a:endParaRPr lang="he-IL" sz="1800" dirty="0"/>
                    </a:p>
                  </a:txBody>
                  <a:tcPr marT="45722" marB="45722"/>
                </a:tc>
                <a:tc>
                  <a:txBody>
                    <a:bodyPr/>
                    <a:lstStyle/>
                    <a:p>
                      <a:pPr rtl="1"/>
                      <a:r>
                        <a:rPr lang="he-IL" sz="1800" dirty="0" smtClean="0"/>
                        <a:t>על מכירתן</a:t>
                      </a:r>
                      <a:r>
                        <a:rPr lang="he-IL" sz="1800" baseline="0" dirty="0" smtClean="0"/>
                        <a:t> של שתי הדירות יחול חיוב במס לפי הפיצול המטיב. המוכר לא זכאי ל</a:t>
                      </a:r>
                      <a:r>
                        <a:rPr lang="he-IL" sz="1800" dirty="0" smtClean="0"/>
                        <a:t>פטור לפי סעיף 49ב(2)לחוק. אפשרות למכור רק דירה אחת</a:t>
                      </a:r>
                      <a:r>
                        <a:rPr lang="he-IL" sz="1800" baseline="0" dirty="0" smtClean="0"/>
                        <a:t> לפי פיצול מטיב.</a:t>
                      </a:r>
                      <a:endParaRPr lang="he-IL" sz="1800" dirty="0"/>
                    </a:p>
                  </a:txBody>
                  <a:tcPr marT="45722" marB="45722"/>
                </a:tc>
                <a:tc>
                  <a:txBody>
                    <a:bodyPr/>
                    <a:lstStyle/>
                    <a:p>
                      <a:pPr rtl="1"/>
                      <a:r>
                        <a:rPr lang="he-IL" sz="1800" dirty="0" smtClean="0"/>
                        <a:t>הדירה הראשונה - חיוב במס לפי הפיצול המטיב. </a:t>
                      </a:r>
                    </a:p>
                    <a:p>
                      <a:pPr rtl="1"/>
                      <a:r>
                        <a:rPr lang="he-IL" sz="1800" dirty="0" smtClean="0"/>
                        <a:t>הדירה השנייה – פטור ממס לפי סעיף 49ב(2) לחוק כנוסחו לאחר התיקון.</a:t>
                      </a:r>
                      <a:endParaRPr lang="he-IL" sz="1800" dirty="0"/>
                    </a:p>
                  </a:txBody>
                  <a:tcPr marT="45722" marB="45722"/>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כותרת 1"/>
          <p:cNvSpPr>
            <a:spLocks noGrp="1"/>
          </p:cNvSpPr>
          <p:nvPr>
            <p:ph type="title"/>
          </p:nvPr>
        </p:nvSpPr>
        <p:spPr>
          <a:xfrm>
            <a:off x="457200" y="0"/>
            <a:ext cx="8229600" cy="857250"/>
          </a:xfrm>
        </p:spPr>
        <p:txBody>
          <a:bodyPr/>
          <a:lstStyle/>
          <a:p>
            <a:r>
              <a:rPr lang="he-IL" altLang="he-IL" smtClean="0"/>
              <a:t>טבלה מסכמת – תושב ישראל (המשך):</a:t>
            </a:r>
          </a:p>
        </p:txBody>
      </p:sp>
      <p:graphicFrame>
        <p:nvGraphicFramePr>
          <p:cNvPr id="2" name="מציין מיקום תוכן 1"/>
          <p:cNvGraphicFramePr>
            <a:graphicFrameLocks noGrp="1"/>
          </p:cNvGraphicFramePr>
          <p:nvPr>
            <p:ph idx="1"/>
          </p:nvPr>
        </p:nvGraphicFramePr>
        <p:xfrm>
          <a:off x="539750" y="908050"/>
          <a:ext cx="8229600" cy="5761038"/>
        </p:xfrm>
        <a:graphic>
          <a:graphicData uri="http://schemas.openxmlformats.org/drawingml/2006/table">
            <a:tbl>
              <a:tblPr rtl="1" firstRow="1" bandRow="1">
                <a:tableStyleId>{5C22544A-7EE6-4342-B048-85BDC9FD1C3A}</a:tableStyleId>
              </a:tblPr>
              <a:tblGrid>
                <a:gridCol w="2057400"/>
                <a:gridCol w="2057400"/>
                <a:gridCol w="2057400"/>
                <a:gridCol w="2057400"/>
              </a:tblGrid>
              <a:tr h="914457">
                <a:tc>
                  <a:txBody>
                    <a:bodyPr/>
                    <a:lstStyle/>
                    <a:p>
                      <a:pPr rtl="1"/>
                      <a:r>
                        <a:rPr lang="he-IL" sz="1200" dirty="0" smtClean="0"/>
                        <a:t>המוכר: תושב ישראל או תושב חוץ שאין לו</a:t>
                      </a:r>
                      <a:r>
                        <a:rPr lang="he-IL" sz="1200" baseline="0" dirty="0" smtClean="0"/>
                        <a:t> די</a:t>
                      </a:r>
                      <a:r>
                        <a:rPr lang="he-IL" sz="1200" dirty="0" smtClean="0"/>
                        <a:t>רת מגורים במדינה שבה הוא תושב </a:t>
                      </a:r>
                      <a:endParaRPr lang="he-IL" sz="1200" dirty="0"/>
                    </a:p>
                  </a:txBody>
                  <a:tcPr marT="45728" marB="45728"/>
                </a:tc>
                <a:tc>
                  <a:txBody>
                    <a:bodyPr/>
                    <a:lstStyle/>
                    <a:p>
                      <a:pPr rtl="1"/>
                      <a:r>
                        <a:rPr lang="he-IL" sz="1800" dirty="0" smtClean="0"/>
                        <a:t>מכירה</a:t>
                      </a:r>
                      <a:r>
                        <a:rPr lang="he-IL" sz="1800" baseline="0" dirty="0" smtClean="0"/>
                        <a:t> עובר ליום 1.1.2014</a:t>
                      </a:r>
                      <a:endParaRPr lang="he-IL" sz="1800" dirty="0"/>
                    </a:p>
                  </a:txBody>
                  <a:tcPr marT="45728" marB="45728"/>
                </a:tc>
                <a:tc>
                  <a:txBody>
                    <a:bodyPr/>
                    <a:lstStyle/>
                    <a:p>
                      <a:pPr rtl="1"/>
                      <a:r>
                        <a:rPr lang="he-IL" sz="1800" dirty="0" smtClean="0"/>
                        <a:t>מכירה בתקופת המעבר 1.1.2014-31.12.2017</a:t>
                      </a:r>
                      <a:endParaRPr lang="he-IL" sz="1800" dirty="0"/>
                    </a:p>
                  </a:txBody>
                  <a:tcPr marT="45728" marB="45728"/>
                </a:tc>
                <a:tc>
                  <a:txBody>
                    <a:bodyPr/>
                    <a:lstStyle/>
                    <a:p>
                      <a:pPr rtl="1"/>
                      <a:r>
                        <a:rPr lang="he-IL" sz="1800" dirty="0" smtClean="0"/>
                        <a:t>מכירה מיום</a:t>
                      </a:r>
                      <a:r>
                        <a:rPr lang="he-IL" sz="1800" baseline="0" dirty="0" smtClean="0"/>
                        <a:t> 1.1.2018 ואילך</a:t>
                      </a:r>
                      <a:endParaRPr lang="he-IL" sz="1800" dirty="0"/>
                    </a:p>
                  </a:txBody>
                  <a:tcPr marT="45728" marB="45728"/>
                </a:tc>
              </a:tr>
              <a:tr h="2011790">
                <a:tc>
                  <a:txBody>
                    <a:bodyPr/>
                    <a:lstStyle/>
                    <a:p>
                      <a:pPr rtl="1"/>
                      <a:r>
                        <a:rPr lang="he-IL" sz="1800" dirty="0" smtClean="0"/>
                        <a:t>2 דירות שנרכשו לאחר 1.1.2014</a:t>
                      </a:r>
                    </a:p>
                  </a:txBody>
                  <a:tcPr marT="45728" marB="45728"/>
                </a:tc>
                <a:tc>
                  <a:txBody>
                    <a:bodyPr/>
                    <a:lstStyle/>
                    <a:p>
                      <a:pPr rtl="1"/>
                      <a:r>
                        <a:rPr lang="he-IL" sz="1800" dirty="0" smtClean="0"/>
                        <a:t>לא רלוונטי</a:t>
                      </a:r>
                      <a:endParaRPr lang="he-IL" sz="1800" dirty="0"/>
                    </a:p>
                  </a:txBody>
                  <a:tcPr marT="45728" marB="45728"/>
                </a:tc>
                <a:tc>
                  <a:txBody>
                    <a:bodyPr/>
                    <a:lstStyle/>
                    <a:p>
                      <a:pPr rtl="1"/>
                      <a:r>
                        <a:rPr lang="he-IL" sz="1800" dirty="0" smtClean="0"/>
                        <a:t>הדירה הראשונה תהיה חייבת במס בשיעור של 25%, הדירה השנייה תהא זכאית לפטור לפי סעיף 49ב(2) לחוק כנוסחו</a:t>
                      </a:r>
                      <a:r>
                        <a:rPr lang="he-IL" sz="1800" baseline="0" dirty="0" smtClean="0"/>
                        <a:t> לאחר התיקון.</a:t>
                      </a:r>
                      <a:endParaRPr lang="he-IL" sz="1800" dirty="0"/>
                    </a:p>
                  </a:txBody>
                  <a:tcPr marT="45728" marB="45728"/>
                </a:tc>
                <a:tc>
                  <a:txBody>
                    <a:bodyPr/>
                    <a:lstStyle/>
                    <a:p>
                      <a:pPr rtl="1"/>
                      <a:r>
                        <a:rPr lang="he-IL" sz="1800" dirty="0" smtClean="0"/>
                        <a:t>דירה</a:t>
                      </a:r>
                      <a:r>
                        <a:rPr lang="he-IL" sz="1800" baseline="0" dirty="0" smtClean="0"/>
                        <a:t> ראשונה תהיה חייבת במס בשיעור של 25%, הדירה השנייה תהא זכאית לפטור לפי סעיף 49ב(2)לחוק כנוסחו  לאחר התיקון. </a:t>
                      </a:r>
                      <a:endParaRPr lang="he-IL" sz="1800" dirty="0"/>
                    </a:p>
                  </a:txBody>
                  <a:tcPr marT="45728" marB="45728"/>
                </a:tc>
              </a:tr>
              <a:tr h="2834791">
                <a:tc>
                  <a:txBody>
                    <a:bodyPr/>
                    <a:lstStyle/>
                    <a:p>
                      <a:pPr rtl="1"/>
                      <a:r>
                        <a:rPr lang="he-IL" sz="1800" dirty="0" smtClean="0"/>
                        <a:t>דירה ששווי</a:t>
                      </a:r>
                      <a:r>
                        <a:rPr lang="he-IL" sz="1800" baseline="0" dirty="0" smtClean="0"/>
                        <a:t> מכירתה מעל 4,500,000 ₪ </a:t>
                      </a:r>
                      <a:endParaRPr lang="he-IL" sz="1800" dirty="0"/>
                    </a:p>
                  </a:txBody>
                  <a:tcPr marT="45728" marB="45728"/>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800" dirty="0" smtClean="0"/>
                        <a:t>פטור</a:t>
                      </a:r>
                      <a:r>
                        <a:rPr lang="he-IL" sz="1800" baseline="0" dirty="0" smtClean="0"/>
                        <a:t> ממס לפי סעיף 49ב(1)לחוק </a:t>
                      </a:r>
                      <a:r>
                        <a:rPr lang="he-IL" sz="1800" u="sng" baseline="0" dirty="0" smtClean="0"/>
                        <a:t>או</a:t>
                      </a:r>
                      <a:r>
                        <a:rPr lang="he-IL" sz="1800" baseline="0" dirty="0" smtClean="0"/>
                        <a:t> 49ב(2) לחוק כנוסחו לפני התיקון -  לפי בחירת המוכר, ללא הגבלה של תקרת שווי (בכפוף לסעיף 49ז לחוק).</a:t>
                      </a:r>
                      <a:endParaRPr lang="he-IL" sz="1800" dirty="0" smtClean="0"/>
                    </a:p>
                    <a:p>
                      <a:pPr marL="0" marR="0" indent="0" algn="r" defTabSz="914400" rtl="1" eaLnBrk="1" fontAlgn="auto" latinLnBrk="0" hangingPunct="1">
                        <a:lnSpc>
                          <a:spcPct val="100000"/>
                        </a:lnSpc>
                        <a:spcBef>
                          <a:spcPts val="0"/>
                        </a:spcBef>
                        <a:spcAft>
                          <a:spcPts val="0"/>
                        </a:spcAft>
                        <a:buClrTx/>
                        <a:buSzTx/>
                        <a:buFontTx/>
                        <a:buNone/>
                        <a:tabLst/>
                        <a:defRPr/>
                      </a:pPr>
                      <a:r>
                        <a:rPr lang="he-IL" sz="1800" baseline="0" dirty="0" smtClean="0"/>
                        <a:t>.</a:t>
                      </a:r>
                      <a:endParaRPr lang="he-IL" sz="1800" dirty="0" smtClean="0"/>
                    </a:p>
                    <a:p>
                      <a:pPr rtl="1"/>
                      <a:endParaRPr lang="he-IL" sz="1800" dirty="0"/>
                    </a:p>
                  </a:txBody>
                  <a:tcPr marT="45728" marB="45728"/>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800" dirty="0" smtClean="0"/>
                        <a:t>פטור לפי סעיף 49ב(2) לחוק כנוסחו לאחר התיקון</a:t>
                      </a:r>
                      <a:r>
                        <a:rPr lang="he-IL" sz="1800" baseline="0" dirty="0" smtClean="0"/>
                        <a:t>, עד לתקרת השווי וההפרש יחויב במס לפי הפיצול המטיב. </a:t>
                      </a:r>
                      <a:endParaRPr lang="he-IL" sz="1800" dirty="0" smtClean="0"/>
                    </a:p>
                    <a:p>
                      <a:pPr rtl="1"/>
                      <a:endParaRPr lang="he-IL" sz="1800" dirty="0"/>
                    </a:p>
                  </a:txBody>
                  <a:tcPr marT="45728" marB="45728"/>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800" b="0" i="0" u="none" strike="noStrike" kern="1200" cap="none" spc="0" normalizeH="0" baseline="0" noProof="0" dirty="0" smtClean="0">
                          <a:ln>
                            <a:noFill/>
                          </a:ln>
                          <a:solidFill>
                            <a:prstClr val="black"/>
                          </a:solidFill>
                          <a:effectLst/>
                          <a:uLnTx/>
                          <a:uFillTx/>
                          <a:latin typeface="+mn-lt"/>
                          <a:ea typeface="+mn-ea"/>
                          <a:cs typeface="+mn-cs"/>
                        </a:rPr>
                        <a:t>פטור לפי סעיף 49ב(2) לחוק בנוסחו לאחר התיקון, עד לתקרת השווי וההפרש יחויב במס לפי הפיצול המטיב.</a:t>
                      </a:r>
                    </a:p>
                    <a:p>
                      <a:pPr rtl="1"/>
                      <a:endParaRPr lang="he-IL" sz="1800" dirty="0"/>
                    </a:p>
                  </a:txBody>
                  <a:tcPr marT="45728" marB="45728"/>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כותרת 1"/>
          <p:cNvSpPr>
            <a:spLocks noGrp="1"/>
          </p:cNvSpPr>
          <p:nvPr>
            <p:ph type="title"/>
          </p:nvPr>
        </p:nvSpPr>
        <p:spPr>
          <a:xfrm>
            <a:off x="457200" y="0"/>
            <a:ext cx="8229600" cy="857250"/>
          </a:xfrm>
        </p:spPr>
        <p:txBody>
          <a:bodyPr/>
          <a:lstStyle/>
          <a:p>
            <a:r>
              <a:rPr lang="he-IL" altLang="he-IL" smtClean="0"/>
              <a:t>טבלה מסכמת – תושב חוץ</a:t>
            </a:r>
          </a:p>
        </p:txBody>
      </p:sp>
      <p:graphicFrame>
        <p:nvGraphicFramePr>
          <p:cNvPr id="2" name="מציין מיקום תוכן 1"/>
          <p:cNvGraphicFramePr>
            <a:graphicFrameLocks noGrp="1"/>
          </p:cNvGraphicFramePr>
          <p:nvPr>
            <p:ph idx="1"/>
          </p:nvPr>
        </p:nvGraphicFramePr>
        <p:xfrm>
          <a:off x="428625" y="1268413"/>
          <a:ext cx="8229600" cy="5486434"/>
        </p:xfrm>
        <a:graphic>
          <a:graphicData uri="http://schemas.openxmlformats.org/drawingml/2006/table">
            <a:tbl>
              <a:tblPr rtl="1" firstRow="1" bandRow="1">
                <a:tableStyleId>{5C22544A-7EE6-4342-B048-85BDC9FD1C3A}</a:tableStyleId>
              </a:tblPr>
              <a:tblGrid>
                <a:gridCol w="2057400"/>
                <a:gridCol w="2057400"/>
                <a:gridCol w="2057400"/>
                <a:gridCol w="2057400"/>
              </a:tblGrid>
              <a:tr h="914430">
                <a:tc>
                  <a:txBody>
                    <a:bodyPr/>
                    <a:lstStyle/>
                    <a:p>
                      <a:pPr rtl="1"/>
                      <a:r>
                        <a:rPr lang="he-IL" sz="1200" dirty="0" smtClean="0"/>
                        <a:t>המוכר:</a:t>
                      </a:r>
                      <a:r>
                        <a:rPr lang="he-IL" sz="1200" baseline="0" dirty="0" smtClean="0"/>
                        <a:t> </a:t>
                      </a:r>
                      <a:r>
                        <a:rPr lang="he-IL" sz="1200" dirty="0" smtClean="0"/>
                        <a:t>תושב חוץ אשר</a:t>
                      </a:r>
                      <a:r>
                        <a:rPr lang="he-IL" sz="1200" baseline="0" dirty="0" smtClean="0"/>
                        <a:t> יש</a:t>
                      </a:r>
                      <a:r>
                        <a:rPr lang="he-IL" sz="1200" dirty="0" smtClean="0"/>
                        <a:t> לו</a:t>
                      </a:r>
                      <a:r>
                        <a:rPr lang="he-IL" sz="1200" baseline="0" dirty="0" smtClean="0"/>
                        <a:t> די</a:t>
                      </a:r>
                      <a:r>
                        <a:rPr lang="he-IL" sz="1200" dirty="0" smtClean="0"/>
                        <a:t>רת מגורים במדינה שבה הוא תושב </a:t>
                      </a:r>
                      <a:endParaRPr lang="he-IL" sz="1200" dirty="0"/>
                    </a:p>
                  </a:txBody>
                  <a:tcPr marT="45721" marB="45721"/>
                </a:tc>
                <a:tc>
                  <a:txBody>
                    <a:bodyPr/>
                    <a:lstStyle/>
                    <a:p>
                      <a:pPr rtl="1"/>
                      <a:r>
                        <a:rPr lang="he-IL" sz="1800" dirty="0" smtClean="0"/>
                        <a:t>מכירה</a:t>
                      </a:r>
                      <a:r>
                        <a:rPr lang="he-IL" sz="1800" baseline="0" dirty="0" smtClean="0"/>
                        <a:t> עובר ליום 1.1.2014</a:t>
                      </a:r>
                      <a:endParaRPr lang="he-IL" sz="1800" dirty="0"/>
                    </a:p>
                  </a:txBody>
                  <a:tcPr marT="45721" marB="45721"/>
                </a:tc>
                <a:tc>
                  <a:txBody>
                    <a:bodyPr/>
                    <a:lstStyle/>
                    <a:p>
                      <a:pPr rtl="1"/>
                      <a:r>
                        <a:rPr lang="he-IL" sz="1800" dirty="0" smtClean="0"/>
                        <a:t>מכירה בתקופת המעבר 1.1.2014-31.12.2017</a:t>
                      </a:r>
                      <a:endParaRPr lang="he-IL" sz="1800" dirty="0"/>
                    </a:p>
                  </a:txBody>
                  <a:tcPr marT="45721" marB="45721"/>
                </a:tc>
                <a:tc>
                  <a:txBody>
                    <a:bodyPr/>
                    <a:lstStyle/>
                    <a:p>
                      <a:pPr rtl="1"/>
                      <a:r>
                        <a:rPr lang="he-IL" sz="1800" dirty="0" smtClean="0"/>
                        <a:t>מכירה מיום</a:t>
                      </a:r>
                      <a:r>
                        <a:rPr lang="he-IL" sz="1800" baseline="0" dirty="0" smtClean="0"/>
                        <a:t> 1.1.2018 ואילך</a:t>
                      </a:r>
                      <a:endParaRPr lang="he-IL" sz="1800" dirty="0"/>
                    </a:p>
                  </a:txBody>
                  <a:tcPr marT="45721" marB="45721"/>
                </a:tc>
              </a:tr>
              <a:tr h="2834621">
                <a:tc>
                  <a:txBody>
                    <a:bodyPr/>
                    <a:lstStyle/>
                    <a:p>
                      <a:pPr rtl="1"/>
                      <a:r>
                        <a:rPr lang="he-IL" sz="1800" dirty="0" smtClean="0"/>
                        <a:t>דירת מגורים אחת שנרכשה לפני 1.1.2014</a:t>
                      </a:r>
                      <a:endParaRPr lang="he-IL" sz="1800" dirty="0"/>
                    </a:p>
                  </a:txBody>
                  <a:tcPr marT="45721" marB="45721"/>
                </a:tc>
                <a:tc>
                  <a:txBody>
                    <a:bodyPr/>
                    <a:lstStyle/>
                    <a:p>
                      <a:pPr rtl="1"/>
                      <a:r>
                        <a:rPr lang="he-IL" sz="1800" dirty="0" smtClean="0"/>
                        <a:t>המוכר זכאי לפטור</a:t>
                      </a:r>
                      <a:r>
                        <a:rPr lang="he-IL" sz="1800" baseline="0" dirty="0" smtClean="0"/>
                        <a:t> ממס לפי סעיף 49ב(1) לחוק </a:t>
                      </a:r>
                      <a:r>
                        <a:rPr lang="he-IL" sz="1800" u="sng" baseline="0" dirty="0" smtClean="0"/>
                        <a:t>או</a:t>
                      </a:r>
                      <a:r>
                        <a:rPr lang="he-IL" sz="1800" baseline="0" dirty="0" smtClean="0"/>
                        <a:t> 49ב(2) לחוק כנוסחו לפני התיקון -  לפי בחירתו</a:t>
                      </a:r>
                    </a:p>
                    <a:p>
                      <a:pPr marL="0" marR="0" indent="0" algn="r" defTabSz="914400" rtl="1" eaLnBrk="1" fontAlgn="auto" latinLnBrk="0" hangingPunct="1">
                        <a:lnSpc>
                          <a:spcPct val="100000"/>
                        </a:lnSpc>
                        <a:spcBef>
                          <a:spcPts val="0"/>
                        </a:spcBef>
                        <a:spcAft>
                          <a:spcPts val="0"/>
                        </a:spcAft>
                        <a:buClrTx/>
                        <a:buSzTx/>
                        <a:buFontTx/>
                        <a:buNone/>
                        <a:tabLst/>
                        <a:defRPr/>
                      </a:pPr>
                      <a:r>
                        <a:rPr lang="he-IL" sz="1800" baseline="0" dirty="0" smtClean="0"/>
                        <a:t>ללא הגבלה של תקרת שווי (בכפוף לסעיף 49ז לחוק).</a:t>
                      </a:r>
                      <a:endParaRPr lang="he-IL" sz="1800" dirty="0" smtClean="0"/>
                    </a:p>
                    <a:p>
                      <a:pPr rtl="1"/>
                      <a:endParaRPr lang="he-IL" sz="1800" dirty="0"/>
                    </a:p>
                  </a:txBody>
                  <a:tcPr marT="45721" marB="45721"/>
                </a:tc>
                <a:tc>
                  <a:txBody>
                    <a:bodyPr/>
                    <a:lstStyle/>
                    <a:p>
                      <a:pPr rtl="1"/>
                      <a:r>
                        <a:rPr lang="he-IL" sz="1800" dirty="0" smtClean="0"/>
                        <a:t>המוכר אינו זכאי לפטור לפי סעיף 49ב(2) לחוק,</a:t>
                      </a:r>
                      <a:r>
                        <a:rPr lang="he-IL" sz="1800" baseline="0" dirty="0" smtClean="0"/>
                        <a:t> ועל המכירה יחול חיוב במס לפי הפיצול המטיב.</a:t>
                      </a:r>
                      <a:endParaRPr lang="he-IL" sz="1800" dirty="0"/>
                    </a:p>
                  </a:txBody>
                  <a:tcPr marT="45721" marB="45721"/>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800" b="0" i="0" u="none" strike="noStrike" kern="1200" cap="none" spc="0" normalizeH="0" baseline="0" noProof="0" dirty="0" smtClean="0">
                          <a:ln>
                            <a:noFill/>
                          </a:ln>
                          <a:solidFill>
                            <a:prstClr val="black"/>
                          </a:solidFill>
                          <a:effectLst/>
                          <a:uLnTx/>
                          <a:uFillTx/>
                          <a:latin typeface="+mn-lt"/>
                          <a:ea typeface="+mn-ea"/>
                          <a:cs typeface="+mn-cs"/>
                        </a:rPr>
                        <a:t>המוכר אינו זכאי לפטור לפי סעיף 49ב(2) לחוק, ועל המכירה יחול חיוב במס לפי הפיצול המטיב.</a:t>
                      </a:r>
                    </a:p>
                    <a:p>
                      <a:pPr rtl="1"/>
                      <a:endParaRPr lang="he-IL" sz="1800" dirty="0"/>
                    </a:p>
                  </a:txBody>
                  <a:tcPr marT="45721" marB="45721"/>
                </a:tc>
              </a:tr>
              <a:tr h="1737349">
                <a:tc>
                  <a:txBody>
                    <a:bodyPr/>
                    <a:lstStyle/>
                    <a:p>
                      <a:pPr rtl="1"/>
                      <a:r>
                        <a:rPr lang="he-IL" sz="1800" dirty="0" smtClean="0"/>
                        <a:t>דירה שנרכשה לאחר 1.1.2014</a:t>
                      </a:r>
                    </a:p>
                  </a:txBody>
                  <a:tcPr marT="45721" marB="45721"/>
                </a:tc>
                <a:tc>
                  <a:txBody>
                    <a:bodyPr/>
                    <a:lstStyle/>
                    <a:p>
                      <a:pPr rtl="1"/>
                      <a:r>
                        <a:rPr lang="he-IL" sz="1800" dirty="0" smtClean="0"/>
                        <a:t>לא רלוונטי</a:t>
                      </a:r>
                      <a:endParaRPr lang="he-IL" sz="1800" dirty="0"/>
                    </a:p>
                  </a:txBody>
                  <a:tcPr marT="45721" marB="45721"/>
                </a:tc>
                <a:tc>
                  <a:txBody>
                    <a:bodyPr/>
                    <a:lstStyle/>
                    <a:p>
                      <a:pPr rtl="1"/>
                      <a:r>
                        <a:rPr lang="he-IL" sz="1800" dirty="0" smtClean="0"/>
                        <a:t>המכירה תהיה חייבת במס בשיעור של 25%, </a:t>
                      </a:r>
                      <a:r>
                        <a:rPr kumimoji="0" lang="he-IL" sz="1800" b="0" i="0" u="none" strike="noStrike" kern="1200" cap="none" spc="0" normalizeH="0" baseline="0" noProof="0" dirty="0" smtClean="0">
                          <a:ln>
                            <a:noFill/>
                          </a:ln>
                          <a:solidFill>
                            <a:prstClr val="black"/>
                          </a:solidFill>
                          <a:effectLst/>
                          <a:uLnTx/>
                          <a:uFillTx/>
                          <a:latin typeface="+mn-lt"/>
                          <a:ea typeface="+mn-ea"/>
                          <a:cs typeface="+mn-cs"/>
                        </a:rPr>
                        <a:t>המוכר אינו זכאי לפטור לפי סעיף 49ב(2)לחוק</a:t>
                      </a:r>
                      <a:r>
                        <a:rPr kumimoji="0" lang="he-IL" sz="1800" b="0" i="0" u="none" strike="noStrike" kern="1200" cap="none" spc="0" normalizeH="0" baseline="0" noProof="0" dirty="0" smtClean="0">
                          <a:ln>
                            <a:noFill/>
                          </a:ln>
                          <a:solidFill>
                            <a:schemeClr val="dk1"/>
                          </a:solidFill>
                          <a:effectLst/>
                          <a:uLnTx/>
                          <a:uFillTx/>
                          <a:latin typeface="+mn-lt"/>
                          <a:ea typeface="+mn-ea"/>
                          <a:cs typeface="+mn-cs"/>
                        </a:rPr>
                        <a:t>.</a:t>
                      </a:r>
                      <a:endParaRPr lang="he-IL" sz="1800" dirty="0"/>
                    </a:p>
                  </a:txBody>
                  <a:tcPr marT="45721" marB="45721"/>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800" b="0" i="0" u="none" strike="noStrike" kern="1200" cap="none" spc="0" normalizeH="0" baseline="0" noProof="0" dirty="0" smtClean="0">
                          <a:ln>
                            <a:noFill/>
                          </a:ln>
                          <a:solidFill>
                            <a:prstClr val="black"/>
                          </a:solidFill>
                          <a:effectLst/>
                          <a:uLnTx/>
                          <a:uFillTx/>
                          <a:latin typeface="+mn-lt"/>
                          <a:ea typeface="+mn-ea"/>
                          <a:cs typeface="+mn-cs"/>
                        </a:rPr>
                        <a:t>המכירה תהיה חייבת במס בשיעור של 25%, המוכר אינו זכאי לפטור לפי סעיף 49ב(2) לחוק.</a:t>
                      </a:r>
                    </a:p>
                    <a:p>
                      <a:pPr rtl="1"/>
                      <a:endParaRPr lang="he-IL" sz="1800" dirty="0"/>
                    </a:p>
                  </a:txBody>
                  <a:tcPr marT="45721" marB="45721"/>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כותרת 1"/>
          <p:cNvSpPr>
            <a:spLocks noGrp="1"/>
          </p:cNvSpPr>
          <p:nvPr>
            <p:ph type="title"/>
          </p:nvPr>
        </p:nvSpPr>
        <p:spPr>
          <a:xfrm>
            <a:off x="457200" y="0"/>
            <a:ext cx="8229600" cy="857250"/>
          </a:xfrm>
        </p:spPr>
        <p:txBody>
          <a:bodyPr/>
          <a:lstStyle/>
          <a:p>
            <a:r>
              <a:rPr lang="he-IL" altLang="he-IL" smtClean="0"/>
              <a:t>מתנות לקרובים</a:t>
            </a:r>
          </a:p>
        </p:txBody>
      </p:sp>
      <p:sp>
        <p:nvSpPr>
          <p:cNvPr id="3" name="מציין מיקום תוכן 2"/>
          <p:cNvSpPr>
            <a:spLocks noGrp="1"/>
          </p:cNvSpPr>
          <p:nvPr>
            <p:ph idx="1"/>
          </p:nvPr>
        </p:nvSpPr>
        <p:spPr>
          <a:xfrm>
            <a:off x="428625" y="1000125"/>
            <a:ext cx="8229600" cy="5000625"/>
          </a:xfrm>
        </p:spPr>
        <p:txBody>
          <a:bodyPr>
            <a:normAutofit fontScale="70000" lnSpcReduction="20000"/>
          </a:bodyPr>
          <a:lstStyle/>
          <a:p>
            <a:pPr marL="0" indent="0">
              <a:buFont typeface="Arial" pitchFamily="34" charset="0"/>
              <a:buNone/>
              <a:defRPr/>
            </a:pPr>
            <a:r>
              <a:rPr lang="he-IL" sz="3100" b="1" u="sng" dirty="0" smtClean="0"/>
              <a:t>ביטול הפטור ממס שבח בהעברה ללא תמורה בין אחים לפי סעיף 62 לחוק - דגשים:</a:t>
            </a:r>
          </a:p>
          <a:p>
            <a:pPr>
              <a:defRPr/>
            </a:pPr>
            <a:r>
              <a:rPr lang="he-IL" sz="3100" dirty="0" smtClean="0"/>
              <a:t>המונח "קרוב" לעניין סעיף 62 צומצם והחל מיום 1.8.2013 משמעו- </a:t>
            </a:r>
          </a:p>
          <a:p>
            <a:pPr marL="0" indent="0">
              <a:buFont typeface="Arial" pitchFamily="34" charset="0"/>
              <a:buNone/>
              <a:defRPr/>
            </a:pPr>
            <a:r>
              <a:rPr lang="he-IL" sz="3100" dirty="0" smtClean="0"/>
              <a:t> - בן זוג;</a:t>
            </a:r>
          </a:p>
          <a:p>
            <a:pPr marL="0" indent="0">
              <a:buFont typeface="Arial" pitchFamily="34" charset="0"/>
              <a:buNone/>
              <a:defRPr/>
            </a:pPr>
            <a:r>
              <a:rPr lang="he-IL" sz="3100" dirty="0" smtClean="0"/>
              <a:t> - הורה, הורי הורה, צאצא, צאצאי בן זוג ובני זוגם של כל אחד מאלה;</a:t>
            </a:r>
          </a:p>
          <a:p>
            <a:pPr marL="0" indent="0">
              <a:buFont typeface="Arial" pitchFamily="34" charset="0"/>
              <a:buNone/>
              <a:defRPr/>
            </a:pPr>
            <a:r>
              <a:rPr lang="he-IL" sz="3100" b="1" dirty="0" smtClean="0"/>
              <a:t> - אח או אחות לגבי זכות שקיבלו מהורה או מהורי הורה ללא </a:t>
            </a:r>
          </a:p>
          <a:p>
            <a:pPr marL="0" indent="0">
              <a:buFont typeface="Arial" pitchFamily="34" charset="0"/>
              <a:buNone/>
              <a:defRPr/>
            </a:pPr>
            <a:r>
              <a:rPr lang="he-IL" sz="3100" b="1" dirty="0" smtClean="0"/>
              <a:t>   תמורה או בירושה</a:t>
            </a:r>
            <a:r>
              <a:rPr lang="he-IL" sz="3100" dirty="0" smtClean="0"/>
              <a:t>. </a:t>
            </a:r>
            <a:endParaRPr lang="he-IL" sz="3100" b="1" dirty="0" smtClean="0"/>
          </a:p>
          <a:p>
            <a:pPr>
              <a:defRPr/>
            </a:pPr>
            <a:r>
              <a:rPr lang="he-IL" sz="3100" dirty="0" smtClean="0"/>
              <a:t>הגדרת המונח "קרוב" </a:t>
            </a:r>
            <a:r>
              <a:rPr lang="he-IL" sz="3100" b="1" dirty="0" smtClean="0"/>
              <a:t>בתקנות מס רכישה </a:t>
            </a:r>
            <a:r>
              <a:rPr lang="he-IL" sz="3100" dirty="0" smtClean="0"/>
              <a:t>לא השתנתה במסגרת התיקון והיא כוללת - אח ואחות. </a:t>
            </a:r>
          </a:p>
          <a:p>
            <a:pPr>
              <a:defRPr/>
            </a:pPr>
            <a:r>
              <a:rPr lang="he-IL" sz="3100" b="1" u="sng" dirty="0" smtClean="0"/>
              <a:t>שינוי תקופות הצינון  - סעיף 49ו לחוק (החל מיום המעבר)</a:t>
            </a:r>
          </a:p>
          <a:p>
            <a:pPr marL="0" indent="0">
              <a:buFont typeface="Arial" pitchFamily="34" charset="0"/>
              <a:buNone/>
              <a:defRPr/>
            </a:pPr>
            <a:r>
              <a:rPr lang="he-IL" sz="3100" dirty="0" smtClean="0"/>
              <a:t> - אם הדירה </a:t>
            </a:r>
            <a:r>
              <a:rPr lang="he-IL" sz="3100" u="sng" dirty="0" smtClean="0"/>
              <a:t>לא שימשה</a:t>
            </a:r>
            <a:r>
              <a:rPr lang="he-IL" sz="3100" dirty="0" smtClean="0"/>
              <a:t> דרך קבע למגוריו של המוכר – </a:t>
            </a:r>
            <a:r>
              <a:rPr lang="he-IL" sz="3100" u="sng" dirty="0" smtClean="0"/>
              <a:t>ארבע שנים</a:t>
            </a:r>
            <a:r>
              <a:rPr lang="he-IL" sz="3100" dirty="0" smtClean="0"/>
              <a:t> </a:t>
            </a:r>
          </a:p>
          <a:p>
            <a:pPr marL="0" indent="0">
              <a:buFont typeface="Arial" pitchFamily="34" charset="0"/>
              <a:buNone/>
              <a:defRPr/>
            </a:pPr>
            <a:r>
              <a:rPr lang="he-IL" sz="3100" dirty="0" smtClean="0"/>
              <a:t>   מיום שנעשה בעלה.</a:t>
            </a:r>
          </a:p>
          <a:p>
            <a:pPr marL="0" indent="0">
              <a:buFont typeface="Arial" pitchFamily="34" charset="0"/>
              <a:buNone/>
              <a:defRPr/>
            </a:pPr>
            <a:r>
              <a:rPr lang="he-IL" sz="3100" dirty="0" smtClean="0"/>
              <a:t> - אם הדירה </a:t>
            </a:r>
            <a:r>
              <a:rPr lang="he-IL" sz="3100" u="sng" dirty="0" smtClean="0"/>
              <a:t>שימשה</a:t>
            </a:r>
            <a:r>
              <a:rPr lang="he-IL" sz="3100" dirty="0" smtClean="0"/>
              <a:t> דרך קבע למגוריו של המוכר – </a:t>
            </a:r>
            <a:r>
              <a:rPr lang="he-IL" sz="3100" u="sng" dirty="0" smtClean="0"/>
              <a:t>שלוש שנים </a:t>
            </a:r>
            <a:r>
              <a:rPr lang="he-IL" sz="3100" dirty="0" smtClean="0"/>
              <a:t>מיום  </a:t>
            </a:r>
          </a:p>
          <a:p>
            <a:pPr marL="0" indent="0">
              <a:buFont typeface="Arial" pitchFamily="34" charset="0"/>
              <a:buNone/>
              <a:defRPr/>
            </a:pPr>
            <a:r>
              <a:rPr lang="he-IL" sz="3100" dirty="0"/>
              <a:t> </a:t>
            </a:r>
            <a:r>
              <a:rPr lang="he-IL" sz="3100" dirty="0" smtClean="0"/>
              <a:t>  שהחל לגור בה דרך קבע בהיותו בעלה</a:t>
            </a:r>
            <a:r>
              <a:rPr lang="he-IL" dirty="0" smtClean="0"/>
              <a:t>. </a:t>
            </a:r>
            <a:endParaRPr lang="he-IL"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כותרת 1"/>
          <p:cNvSpPr>
            <a:spLocks noGrp="1"/>
          </p:cNvSpPr>
          <p:nvPr>
            <p:ph type="title"/>
          </p:nvPr>
        </p:nvSpPr>
        <p:spPr>
          <a:xfrm>
            <a:off x="395288" y="0"/>
            <a:ext cx="8229600" cy="857250"/>
          </a:xfrm>
        </p:spPr>
        <p:txBody>
          <a:bodyPr/>
          <a:lstStyle/>
          <a:p>
            <a:r>
              <a:rPr lang="he-IL" altLang="he-IL" smtClean="0"/>
              <a:t>עסקאות קומבינציה</a:t>
            </a:r>
          </a:p>
        </p:txBody>
      </p:sp>
      <p:sp>
        <p:nvSpPr>
          <p:cNvPr id="3" name="מציין מיקום תוכן 2"/>
          <p:cNvSpPr>
            <a:spLocks noGrp="1"/>
          </p:cNvSpPr>
          <p:nvPr>
            <p:ph idx="1"/>
          </p:nvPr>
        </p:nvSpPr>
        <p:spPr>
          <a:xfrm>
            <a:off x="428625" y="1000125"/>
            <a:ext cx="8229600" cy="5000625"/>
          </a:xfrm>
        </p:spPr>
        <p:txBody>
          <a:bodyPr>
            <a:normAutofit lnSpcReduction="10000"/>
          </a:bodyPr>
          <a:lstStyle/>
          <a:p>
            <a:pPr>
              <a:defRPr/>
            </a:pPr>
            <a:r>
              <a:rPr lang="he-IL" sz="2000" b="1" u="sng" dirty="0">
                <a:solidFill>
                  <a:prstClr val="black"/>
                </a:solidFill>
              </a:rPr>
              <a:t>מכירת דירת מגורים בעסקת קומבינציה – המצב עד ליום 1.8.2013</a:t>
            </a:r>
            <a:endParaRPr lang="he-IL" sz="2000" dirty="0">
              <a:solidFill>
                <a:prstClr val="black"/>
              </a:solidFill>
            </a:endParaRPr>
          </a:p>
          <a:p>
            <a:pPr>
              <a:defRPr/>
            </a:pPr>
            <a:r>
              <a:rPr lang="he-IL" sz="2000" dirty="0">
                <a:solidFill>
                  <a:prstClr val="black"/>
                </a:solidFill>
              </a:rPr>
              <a:t>עובר לתיקון 76 סעיף 49א(ב) לחוק קבע שתי חלופות למיסוי דירת מגורים מזכה אגב עסקת קומבינציה:</a:t>
            </a:r>
          </a:p>
          <a:p>
            <a:pPr marL="0" indent="0">
              <a:buFont typeface="Arial" pitchFamily="34" charset="0"/>
              <a:buNone/>
              <a:defRPr/>
            </a:pPr>
            <a:endParaRPr lang="he-IL" sz="2000" dirty="0">
              <a:solidFill>
                <a:prstClr val="black"/>
              </a:solidFill>
            </a:endParaRPr>
          </a:p>
          <a:p>
            <a:pPr marL="400050" lvl="1" indent="0">
              <a:buFont typeface="Arial" pitchFamily="34" charset="0"/>
              <a:buNone/>
              <a:defRPr/>
            </a:pPr>
            <a:r>
              <a:rPr lang="he-IL" sz="2000" b="1" dirty="0">
                <a:solidFill>
                  <a:prstClr val="black"/>
                </a:solidFill>
              </a:rPr>
              <a:t>"על אף האמור בסעיף קטן (א), אך בכפוף לסעיף 49ב, במכירת דירת מגורים מזכה שתמורתה היא זכויות במקרקעין </a:t>
            </a:r>
            <a:r>
              <a:rPr lang="he-IL" sz="2000" b="1" dirty="0" err="1">
                <a:solidFill>
                  <a:prstClr val="black"/>
                </a:solidFill>
              </a:rPr>
              <a:t>בבנין</a:t>
            </a:r>
            <a:r>
              <a:rPr lang="he-IL" sz="2000" b="1" dirty="0">
                <a:solidFill>
                  <a:prstClr val="black"/>
                </a:solidFill>
              </a:rPr>
              <a:t> שייבנה על הקרקע שעליה נמצאת הדירה, רשאי המוכר לבחור באחת מאלה:</a:t>
            </a:r>
            <a:endParaRPr lang="en-US" sz="2000" b="1" dirty="0">
              <a:solidFill>
                <a:prstClr val="black"/>
              </a:solidFill>
            </a:endParaRPr>
          </a:p>
          <a:p>
            <a:pPr marL="400050" lvl="1" indent="0">
              <a:buFont typeface="Arial" pitchFamily="34" charset="0"/>
              <a:buNone/>
              <a:defRPr/>
            </a:pPr>
            <a:r>
              <a:rPr lang="he-IL" sz="2000" b="1" dirty="0">
                <a:solidFill>
                  <a:prstClr val="black"/>
                </a:solidFill>
              </a:rPr>
              <a:t>(1) </a:t>
            </a:r>
            <a:r>
              <a:rPr lang="he-IL" sz="2000" b="1" u="sng" dirty="0">
                <a:solidFill>
                  <a:prstClr val="black"/>
                </a:solidFill>
              </a:rPr>
              <a:t>קבלת פטור לגבי חלק משווי התמורה</a:t>
            </a:r>
            <a:r>
              <a:rPr lang="he-IL" sz="2000" b="1" dirty="0">
                <a:solidFill>
                  <a:prstClr val="black"/>
                </a:solidFill>
              </a:rPr>
              <a:t>, כולל שווי הקרקע המתייחס לזכויות בניה, בסכום שווי הדירה הנמכרת, וכאשר התמורה הושפעה מאפשרויות קיימות או צפויות לבנות שטח גדול יותר מהשטח הכולל הנמכר (להלן - זכויות לבניה נוספת) - בסכום כאמור בסעיף 49ז, את יתרת סכום שווי התמורה יראו כדמי מכר של זכות אחרת במקרקעין אשר שווי רכישתה הוא חלק יחסי משווי הרכישה של הזכות כולה, כיחס חלק שווי המכירה המתייחס לזכות זו למלוא שווי המכירה, ובהתאם לכך ייוחסו גם הניכויים והתוספות;</a:t>
            </a:r>
            <a:endParaRPr lang="en-US" sz="2000" b="1" dirty="0">
              <a:solidFill>
                <a:prstClr val="black"/>
              </a:solidFill>
            </a:endParaRPr>
          </a:p>
          <a:p>
            <a:pPr marL="400050" lvl="1" indent="0">
              <a:buFont typeface="Arial" pitchFamily="34" charset="0"/>
              <a:buNone/>
              <a:defRPr/>
            </a:pPr>
            <a:r>
              <a:rPr lang="he-IL" sz="2000" b="1" dirty="0">
                <a:solidFill>
                  <a:prstClr val="black"/>
                </a:solidFill>
              </a:rPr>
              <a:t>(2) </a:t>
            </a:r>
            <a:r>
              <a:rPr lang="he-IL" sz="2000" b="1" u="sng" dirty="0">
                <a:solidFill>
                  <a:prstClr val="black"/>
                </a:solidFill>
              </a:rPr>
              <a:t>תשלום מלוא המס בשל תמורת כל הזכויות הנמכרות</a:t>
            </a:r>
            <a:r>
              <a:rPr lang="he-IL" sz="2000" b="1" dirty="0">
                <a:solidFill>
                  <a:prstClr val="black"/>
                </a:solidFill>
              </a:rPr>
              <a:t>."</a:t>
            </a:r>
          </a:p>
          <a:p>
            <a:pPr marL="400050" lvl="1" indent="0">
              <a:buFont typeface="Arial" pitchFamily="34" charset="0"/>
              <a:buNone/>
              <a:defRPr/>
            </a:pPr>
            <a:endParaRPr lang="he-IL" sz="1200" b="1" dirty="0">
              <a:solidFill>
                <a:prstClr val="black"/>
              </a:solidFill>
            </a:endParaRPr>
          </a:p>
          <a:p>
            <a:pPr marL="0" indent="0">
              <a:buFont typeface="Arial" pitchFamily="34" charset="0"/>
              <a:buNone/>
              <a:defRPr/>
            </a:pPr>
            <a:endParaRPr lang="he-IL"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כותרת 1"/>
          <p:cNvSpPr>
            <a:spLocks noGrp="1"/>
          </p:cNvSpPr>
          <p:nvPr>
            <p:ph type="title"/>
          </p:nvPr>
        </p:nvSpPr>
        <p:spPr>
          <a:xfrm>
            <a:off x="395288" y="0"/>
            <a:ext cx="8229600" cy="857250"/>
          </a:xfrm>
        </p:spPr>
        <p:txBody>
          <a:bodyPr/>
          <a:lstStyle/>
          <a:p>
            <a:r>
              <a:rPr lang="he-IL" altLang="he-IL" smtClean="0"/>
              <a:t>עסקאות קומבינציה</a:t>
            </a:r>
          </a:p>
        </p:txBody>
      </p:sp>
      <p:sp>
        <p:nvSpPr>
          <p:cNvPr id="3" name="מציין מיקום תוכן 2"/>
          <p:cNvSpPr>
            <a:spLocks noGrp="1"/>
          </p:cNvSpPr>
          <p:nvPr>
            <p:ph idx="1"/>
          </p:nvPr>
        </p:nvSpPr>
        <p:spPr>
          <a:xfrm>
            <a:off x="428625" y="1000125"/>
            <a:ext cx="8229600" cy="5000625"/>
          </a:xfrm>
        </p:spPr>
        <p:txBody>
          <a:bodyPr>
            <a:normAutofit fontScale="92500" lnSpcReduction="20000"/>
          </a:bodyPr>
          <a:lstStyle/>
          <a:p>
            <a:pPr marL="400050" lvl="1" indent="0">
              <a:buFont typeface="Arial" pitchFamily="34" charset="0"/>
              <a:buNone/>
              <a:defRPr/>
            </a:pPr>
            <a:endParaRPr lang="he-IL" sz="2000" b="1" dirty="0">
              <a:solidFill>
                <a:prstClr val="black"/>
              </a:solidFill>
            </a:endParaRPr>
          </a:p>
          <a:p>
            <a:pPr marL="342900" lvl="1" indent="-342900" algn="just">
              <a:buFont typeface="Arial" pitchFamily="34" charset="0"/>
              <a:buChar char="•"/>
              <a:defRPr/>
            </a:pPr>
            <a:r>
              <a:rPr lang="he-IL" sz="2100" b="1" u="sng" dirty="0">
                <a:solidFill>
                  <a:prstClr val="black"/>
                </a:solidFill>
              </a:rPr>
              <a:t>החלופה הראשונה: </a:t>
            </a:r>
            <a:r>
              <a:rPr lang="he-IL" sz="2100" dirty="0">
                <a:solidFill>
                  <a:prstClr val="black"/>
                </a:solidFill>
              </a:rPr>
              <a:t>כפי שפורשה על ידי ביהמ"ש העליון בעניין </a:t>
            </a:r>
            <a:r>
              <a:rPr lang="he-IL" sz="2100" dirty="0" err="1">
                <a:solidFill>
                  <a:prstClr val="black"/>
                </a:solidFill>
              </a:rPr>
              <a:t>יוניזדה</a:t>
            </a:r>
            <a:r>
              <a:rPr lang="he-IL" sz="2100" dirty="0">
                <a:solidFill>
                  <a:prstClr val="black"/>
                </a:solidFill>
              </a:rPr>
              <a:t> (ע"א  595/82) , הייתה קבלת הפטור ממס שבח בגין הדירה אך מנגד קביעת שווי תמורה גבוה למוכר, כאילו מכר את מלוא הזכויות במקרקעין לקבלן. על פי חלופה זו למרות שמדובר בעסקת קומבינציה מסוג "מכר חלקי", בה בחר הבעלים לנצל פטור על דירת מגורים הבנויה על הקרקע, יינתן לבעלים פטור בגין מלוא השווי של דירת המגורים, זאת למרות שמכר רק חלק מהקרקע ולא את כולה, ואילו שווי המכירה יוגדל ויכלול לא רק את שווי שירותי הבניה, אלא גם את שווי הקרקע של הדירות שייבנו עבור הבעלים. </a:t>
            </a:r>
            <a:endParaRPr lang="he-IL" sz="2100" dirty="0" smtClean="0">
              <a:solidFill>
                <a:prstClr val="black"/>
              </a:solidFill>
            </a:endParaRPr>
          </a:p>
          <a:p>
            <a:pPr marL="0" lvl="1" indent="0" algn="just">
              <a:buFont typeface="Arial" pitchFamily="34" charset="0"/>
              <a:buNone/>
              <a:defRPr/>
            </a:pPr>
            <a:r>
              <a:rPr lang="he-IL" sz="2000" dirty="0" smtClean="0">
                <a:solidFill>
                  <a:prstClr val="black"/>
                </a:solidFill>
              </a:rPr>
              <a:t>     הלכה </a:t>
            </a:r>
            <a:r>
              <a:rPr lang="he-IL" sz="2000" dirty="0">
                <a:solidFill>
                  <a:prstClr val="black"/>
                </a:solidFill>
              </a:rPr>
              <a:t>זו הפכה את ניצול הפטור לעתים קרובות לבלתי כדאי, </a:t>
            </a:r>
            <a:r>
              <a:rPr lang="he-IL" sz="2000" dirty="0">
                <a:solidFill>
                  <a:srgbClr val="000000"/>
                </a:solidFill>
                <a:latin typeface="arial"/>
              </a:rPr>
              <a:t>משום שהפטור </a:t>
            </a:r>
            <a:r>
              <a:rPr lang="he-IL" sz="2000" dirty="0" smtClean="0">
                <a:solidFill>
                  <a:srgbClr val="000000"/>
                </a:solidFill>
                <a:latin typeface="arial"/>
              </a:rPr>
              <a:t>ממס</a:t>
            </a:r>
          </a:p>
          <a:p>
            <a:pPr marL="0" lvl="1" indent="0" algn="just">
              <a:buFont typeface="Arial" pitchFamily="34" charset="0"/>
              <a:buNone/>
              <a:defRPr/>
            </a:pPr>
            <a:r>
              <a:rPr lang="he-IL" sz="2000" dirty="0">
                <a:solidFill>
                  <a:srgbClr val="000000"/>
                </a:solidFill>
                <a:latin typeface="arial"/>
              </a:rPr>
              <a:t> </a:t>
            </a:r>
            <a:r>
              <a:rPr lang="he-IL" sz="2000" dirty="0" smtClean="0">
                <a:solidFill>
                  <a:srgbClr val="000000"/>
                </a:solidFill>
                <a:latin typeface="arial"/>
              </a:rPr>
              <a:t>    </a:t>
            </a:r>
            <a:r>
              <a:rPr lang="he-IL" sz="2000" dirty="0">
                <a:solidFill>
                  <a:srgbClr val="000000"/>
                </a:solidFill>
                <a:latin typeface="arial"/>
              </a:rPr>
              <a:t>שבח על הדירה היה לרוב קטן יותר משווי מרכיב הקרקע של דירות התמורה. </a:t>
            </a:r>
            <a:endParaRPr lang="he-IL" sz="2000" dirty="0">
              <a:solidFill>
                <a:prstClr val="black"/>
              </a:solidFill>
            </a:endParaRPr>
          </a:p>
          <a:p>
            <a:pPr algn="just">
              <a:defRPr/>
            </a:pPr>
            <a:r>
              <a:rPr lang="he-IL" sz="2000" dirty="0">
                <a:solidFill>
                  <a:prstClr val="black"/>
                </a:solidFill>
              </a:rPr>
              <a:t>בהמשך קבע בית המשפט בעניין  </a:t>
            </a:r>
            <a:r>
              <a:rPr lang="he-IL" sz="2000" b="1" dirty="0" smtClean="0">
                <a:solidFill>
                  <a:prstClr val="black"/>
                </a:solidFill>
              </a:rPr>
              <a:t>שדמי (דנ"א </a:t>
            </a:r>
            <a:r>
              <a:rPr lang="he-IL" sz="2000" b="1" dirty="0" smtClean="0"/>
              <a:t>6811/04</a:t>
            </a:r>
            <a:r>
              <a:rPr lang="he-IL" sz="2000" b="1" dirty="0"/>
              <a:t>)</a:t>
            </a:r>
            <a:r>
              <a:rPr lang="he-IL" sz="2000" dirty="0" smtClean="0">
                <a:solidFill>
                  <a:prstClr val="black"/>
                </a:solidFill>
              </a:rPr>
              <a:t>, </a:t>
            </a:r>
            <a:r>
              <a:rPr lang="he-IL" sz="2000" dirty="0">
                <a:solidFill>
                  <a:prstClr val="black"/>
                </a:solidFill>
              </a:rPr>
              <a:t>כי ששווי הרכישה של דירות המגורים שהמוכר קיבל בעסקה יהיה שווי המכירה בקומבינציה , קרי - שווי שירותי הבניה ומרכיב הקרקע של דירות התמורה, ויום הרכישה שלהן יהיה יום המכירה של עסקת הקומבינציה.</a:t>
            </a:r>
          </a:p>
          <a:p>
            <a:pPr marL="0" indent="0">
              <a:buFont typeface="Arial" pitchFamily="34" charset="0"/>
              <a:buNone/>
              <a:defRPr/>
            </a:pPr>
            <a:endParaRPr lang="he-IL" sz="2000" dirty="0">
              <a:solidFill>
                <a:prstClr val="black"/>
              </a:solidFill>
            </a:endParaRPr>
          </a:p>
          <a:p>
            <a:pPr>
              <a:defRPr/>
            </a:pPr>
            <a:r>
              <a:rPr lang="he-IL" sz="2000" b="1" u="sng" dirty="0">
                <a:solidFill>
                  <a:srgbClr val="000000"/>
                </a:solidFill>
                <a:latin typeface="arial"/>
              </a:rPr>
              <a:t>החלופה השנייה:</a:t>
            </a:r>
            <a:r>
              <a:rPr lang="he-IL" sz="2000" dirty="0">
                <a:solidFill>
                  <a:srgbClr val="000000"/>
                </a:solidFill>
                <a:latin typeface="arial"/>
              </a:rPr>
              <a:t> וויתור של המוכר על קבלת פטור ממס שבח על דירת המגורים וקביעת שווי המכירה בעסקה בהתאם לשירותי הבנייה המתקבלים בלבד.</a:t>
            </a:r>
            <a:endParaRPr lang="he-IL" sz="2000" dirty="0">
              <a:solidFill>
                <a:prstClr val="black"/>
              </a:solidFill>
            </a:endParaRPr>
          </a:p>
          <a:p>
            <a:pPr marL="0" indent="0">
              <a:buFont typeface="Arial" pitchFamily="34" charset="0"/>
              <a:buNone/>
              <a:defRPr/>
            </a:pPr>
            <a:endParaRPr lang="he-IL"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כותרת 1"/>
          <p:cNvSpPr>
            <a:spLocks noGrp="1"/>
          </p:cNvSpPr>
          <p:nvPr>
            <p:ph type="title"/>
          </p:nvPr>
        </p:nvSpPr>
        <p:spPr>
          <a:xfrm>
            <a:off x="395288" y="0"/>
            <a:ext cx="8229600" cy="857250"/>
          </a:xfrm>
        </p:spPr>
        <p:txBody>
          <a:bodyPr/>
          <a:lstStyle/>
          <a:p>
            <a:r>
              <a:rPr lang="he-IL" altLang="he-IL" smtClean="0"/>
              <a:t>עסקאות קומבינציה</a:t>
            </a:r>
          </a:p>
        </p:txBody>
      </p:sp>
      <p:sp>
        <p:nvSpPr>
          <p:cNvPr id="46083" name="מציין מיקום תוכן 2"/>
          <p:cNvSpPr>
            <a:spLocks noGrp="1"/>
          </p:cNvSpPr>
          <p:nvPr>
            <p:ph idx="1"/>
          </p:nvPr>
        </p:nvSpPr>
        <p:spPr>
          <a:xfrm>
            <a:off x="428625" y="1000125"/>
            <a:ext cx="8229600" cy="5000625"/>
          </a:xfrm>
        </p:spPr>
        <p:txBody>
          <a:bodyPr/>
          <a:lstStyle/>
          <a:p>
            <a:pPr>
              <a:lnSpc>
                <a:spcPct val="80000"/>
              </a:lnSpc>
              <a:buFont typeface="Arial" pitchFamily="34" charset="0"/>
              <a:buNone/>
            </a:pPr>
            <a:r>
              <a:rPr lang="he-IL" altLang="he-IL" sz="2400" b="1" u="sng" smtClean="0">
                <a:solidFill>
                  <a:srgbClr val="000000"/>
                </a:solidFill>
              </a:rPr>
              <a:t>מכירת דירת מגורים בעסקת קומבינציה – לאחר תיקון 76 </a:t>
            </a:r>
          </a:p>
          <a:p>
            <a:pPr>
              <a:lnSpc>
                <a:spcPct val="80000"/>
              </a:lnSpc>
            </a:pPr>
            <a:r>
              <a:rPr lang="he-IL" altLang="he-IL" sz="2200" smtClean="0">
                <a:solidFill>
                  <a:srgbClr val="000000"/>
                </a:solidFill>
                <a:latin typeface="Arial" pitchFamily="34" charset="0"/>
              </a:rPr>
              <a:t>במסגרת תיקון 76 לחוק תוקן סעיף 49א(ב)(1) לחוק ונקבע, כי במסגרת עסקת קומבינציה זכאי בעל מוכר ליהנות מפטור ממס שבח לדירת המגורים ביחס לחלק הנמכר בלבד:</a:t>
            </a:r>
          </a:p>
          <a:p>
            <a:pPr marL="400050" lvl="1" indent="0">
              <a:lnSpc>
                <a:spcPct val="80000"/>
              </a:lnSpc>
              <a:buFont typeface="Arial" pitchFamily="34" charset="0"/>
              <a:buNone/>
            </a:pPr>
            <a:r>
              <a:rPr lang="he-IL" altLang="he-IL" sz="2200" b="1" smtClean="0">
                <a:solidFill>
                  <a:srgbClr val="000000"/>
                </a:solidFill>
                <a:latin typeface="Times New Roman" pitchFamily="18" charset="0"/>
              </a:rPr>
              <a:t>"על אף האמור בסעיף קטן (א), אך בכפוף לסעיף 49ב, מוכר המוכר חלק מזכויותיו בדירת מגורים מזכה שתמורתה היא שירותי בנייה בבניין שייבנה על הקרקע שעליה נמצאת דירת המגורים המזכה, </a:t>
            </a:r>
            <a:r>
              <a:rPr lang="he-IL" altLang="he-IL" sz="2200" b="1" u="sng" smtClean="0">
                <a:solidFill>
                  <a:srgbClr val="000000"/>
                </a:solidFill>
                <a:latin typeface="Times New Roman" pitchFamily="18" charset="0"/>
              </a:rPr>
              <a:t>זכאי על פי בקשתו</a:t>
            </a:r>
            <a:r>
              <a:rPr lang="he-IL" altLang="he-IL" sz="2200" b="1" smtClean="0">
                <a:solidFill>
                  <a:srgbClr val="000000"/>
                </a:solidFill>
                <a:latin typeface="Times New Roman" pitchFamily="18" charset="0"/>
              </a:rPr>
              <a:t>, שתוגש במועד האמור בסעיף קטן (א), </a:t>
            </a:r>
            <a:r>
              <a:rPr lang="he-IL" altLang="he-IL" sz="2200" b="1" u="sng" smtClean="0">
                <a:solidFill>
                  <a:srgbClr val="000000"/>
                </a:solidFill>
                <a:latin typeface="Times New Roman" pitchFamily="18" charset="0"/>
              </a:rPr>
              <a:t>לפטור ממס על החלק הנמכר בדירת המגורים המזכה</a:t>
            </a:r>
            <a:r>
              <a:rPr lang="he-IL" altLang="he-IL" sz="2200" b="1" smtClean="0">
                <a:solidFill>
                  <a:srgbClr val="000000"/>
                </a:solidFill>
                <a:latin typeface="Times New Roman" pitchFamily="18" charset="0"/>
              </a:rPr>
              <a: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כותרת 1"/>
          <p:cNvSpPr>
            <a:spLocks noGrp="1"/>
          </p:cNvSpPr>
          <p:nvPr>
            <p:ph type="title"/>
          </p:nvPr>
        </p:nvSpPr>
        <p:spPr>
          <a:xfrm>
            <a:off x="395288" y="0"/>
            <a:ext cx="8229600" cy="857250"/>
          </a:xfrm>
        </p:spPr>
        <p:txBody>
          <a:bodyPr/>
          <a:lstStyle/>
          <a:p>
            <a:r>
              <a:rPr lang="he-IL" altLang="he-IL" smtClean="0"/>
              <a:t>עסקאות קומבינציה</a:t>
            </a:r>
          </a:p>
        </p:txBody>
      </p:sp>
      <p:sp>
        <p:nvSpPr>
          <p:cNvPr id="47107" name="מציין מיקום תוכן 2"/>
          <p:cNvSpPr>
            <a:spLocks noGrp="1"/>
          </p:cNvSpPr>
          <p:nvPr>
            <p:ph idx="1"/>
          </p:nvPr>
        </p:nvSpPr>
        <p:spPr>
          <a:xfrm>
            <a:off x="428625" y="1000125"/>
            <a:ext cx="8229600" cy="5000625"/>
          </a:xfrm>
        </p:spPr>
        <p:txBody>
          <a:bodyPr/>
          <a:lstStyle/>
          <a:p>
            <a:pPr>
              <a:lnSpc>
                <a:spcPct val="80000"/>
              </a:lnSpc>
              <a:buFont typeface="Arial" pitchFamily="34" charset="0"/>
              <a:buNone/>
            </a:pPr>
            <a:r>
              <a:rPr lang="he-IL" altLang="he-IL" sz="2400" b="1" u="sng" smtClean="0">
                <a:solidFill>
                  <a:srgbClr val="000000"/>
                </a:solidFill>
              </a:rPr>
              <a:t>מכירת דירת מגורים בעסקת קומבינציה לאחר תיקון 76  - דגשים:</a:t>
            </a:r>
          </a:p>
          <a:p>
            <a:pPr>
              <a:lnSpc>
                <a:spcPct val="80000"/>
              </a:lnSpc>
            </a:pPr>
            <a:r>
              <a:rPr lang="he-IL" altLang="he-IL" sz="2200" smtClean="0">
                <a:solidFill>
                  <a:srgbClr val="000000"/>
                </a:solidFill>
                <a:latin typeface="Arial" pitchFamily="34" charset="0"/>
              </a:rPr>
              <a:t>המוכר יוכל לנצל את הפטור ממס שבח לדירת המגורים בעסקה מסוג "מכר חלקי" למרות שלא מכר את כל זכויותיו בעסקת הקומבינציה לקבלן. בהתאמה, הוא יוכל לנצל רק חלק יחסי מהפטור ממס שבח בהתאם לחלק הזכויות הנמכרות במסגרת העסקה. </a:t>
            </a:r>
          </a:p>
          <a:p>
            <a:pPr>
              <a:lnSpc>
                <a:spcPct val="80000"/>
              </a:lnSpc>
            </a:pPr>
            <a:r>
              <a:rPr lang="he-IL" altLang="he-IL" sz="2200" smtClean="0">
                <a:solidFill>
                  <a:srgbClr val="000000"/>
                </a:solidFill>
                <a:latin typeface="Arial" pitchFamily="34" charset="0"/>
              </a:rPr>
              <a:t>המחוקק ויתר, בהקשר של עסקת הקומבינציה, על התנאי היסודי לפטור ממס שבח במכירת דירת מגורים מזכה המחייב את מכירת כלל זכויותיו של המוכר בדירה.</a:t>
            </a:r>
          </a:p>
          <a:p>
            <a:pPr>
              <a:lnSpc>
                <a:spcPct val="80000"/>
              </a:lnSpc>
            </a:pPr>
            <a:r>
              <a:rPr lang="he-IL" altLang="he-IL" sz="2200" smtClean="0">
                <a:solidFill>
                  <a:srgbClr val="000000"/>
                </a:solidFill>
              </a:rPr>
              <a:t>כתוצאה, שווי הרכישה ויום הרכישה ה"היסטוריים" של המקרקעין יישמרו, ויחולו על דירות התמורה (השלכות למשל תמ"א 38/2).</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0"/>
            <a:ext cx="8229600" cy="857250"/>
          </a:xfrm>
        </p:spPr>
        <p:txBody>
          <a:bodyPr/>
          <a:lstStyle/>
          <a:p>
            <a:pPr marL="457200" indent="-457200" eaLnBrk="1" hangingPunct="1"/>
            <a:r>
              <a:rPr lang="he-IL" altLang="he-IL" smtClean="0"/>
              <a:t>עדכון מדרגות מס הרכישה</a:t>
            </a:r>
          </a:p>
        </p:txBody>
      </p:sp>
      <p:sp>
        <p:nvSpPr>
          <p:cNvPr id="11267" name="Content Placeholder 2"/>
          <p:cNvSpPr>
            <a:spLocks noGrp="1"/>
          </p:cNvSpPr>
          <p:nvPr>
            <p:ph idx="1"/>
          </p:nvPr>
        </p:nvSpPr>
        <p:spPr>
          <a:xfrm>
            <a:off x="468313" y="1125538"/>
            <a:ext cx="8229600" cy="5000625"/>
          </a:xfrm>
        </p:spPr>
        <p:txBody>
          <a:bodyPr>
            <a:normAutofit fontScale="92500" lnSpcReduction="20000"/>
          </a:bodyPr>
          <a:lstStyle/>
          <a:p>
            <a:pPr>
              <a:buFont typeface="Arial" pitchFamily="34" charset="0"/>
              <a:buNone/>
              <a:defRPr/>
            </a:pPr>
            <a:r>
              <a:rPr lang="he-IL" sz="2400" dirty="0"/>
              <a:t> </a:t>
            </a:r>
            <a:r>
              <a:rPr lang="he-IL" sz="2400" dirty="0" smtClean="0"/>
              <a:t>  </a:t>
            </a:r>
            <a:r>
              <a:rPr lang="he-IL" sz="2400" b="1" u="sng" dirty="0" smtClean="0"/>
              <a:t>מדרגות מס הרכישה בתקופה שמיום 1.8.2013-31.12.2014 (נכון </a:t>
            </a:r>
          </a:p>
          <a:p>
            <a:pPr>
              <a:buFont typeface="Arial" pitchFamily="34" charset="0"/>
              <a:buNone/>
              <a:defRPr/>
            </a:pPr>
            <a:r>
              <a:rPr lang="he-IL" sz="2400" b="1" dirty="0"/>
              <a:t> </a:t>
            </a:r>
            <a:r>
              <a:rPr lang="he-IL" sz="2400" b="1" dirty="0" smtClean="0"/>
              <a:t>  </a:t>
            </a:r>
            <a:r>
              <a:rPr lang="he-IL" sz="2400" b="1" u="sng" dirty="0" smtClean="0"/>
              <a:t>לשנת המס 2014) </a:t>
            </a:r>
          </a:p>
          <a:p>
            <a:pPr>
              <a:buFont typeface="Arial" pitchFamily="34" charset="0"/>
              <a:buNone/>
              <a:defRPr/>
            </a:pPr>
            <a:r>
              <a:rPr lang="he-IL" sz="2400" dirty="0"/>
              <a:t> 	</a:t>
            </a:r>
            <a:r>
              <a:rPr lang="he-IL" sz="2400" b="1" dirty="0" smtClean="0"/>
              <a:t>דירה יחידה בידי יחיד תושב ישראל</a:t>
            </a:r>
          </a:p>
          <a:p>
            <a:pPr>
              <a:buFont typeface="Arial" pitchFamily="34" charset="0"/>
              <a:buNone/>
              <a:defRPr/>
            </a:pPr>
            <a:r>
              <a:rPr lang="he-IL" sz="2400" dirty="0" smtClean="0"/>
              <a:t>	עד </a:t>
            </a:r>
            <a:r>
              <a:rPr lang="he-IL" sz="2400" dirty="0"/>
              <a:t>1,517,210  </a:t>
            </a:r>
            <a:r>
              <a:rPr lang="he-IL" sz="2400" dirty="0" smtClean="0"/>
              <a:t>- 0%</a:t>
            </a:r>
          </a:p>
          <a:p>
            <a:pPr>
              <a:buFont typeface="Arial" pitchFamily="34" charset="0"/>
              <a:buNone/>
              <a:defRPr/>
            </a:pPr>
            <a:r>
              <a:rPr lang="he-IL" sz="2400" dirty="0"/>
              <a:t>	</a:t>
            </a:r>
            <a:r>
              <a:rPr lang="he-IL" sz="2400" dirty="0" smtClean="0"/>
              <a:t>1,517,211 - 1,799,605 – 3.5%</a:t>
            </a:r>
          </a:p>
          <a:p>
            <a:pPr>
              <a:buFont typeface="Arial" pitchFamily="34" charset="0"/>
              <a:buNone/>
              <a:defRPr/>
            </a:pPr>
            <a:r>
              <a:rPr lang="he-IL" sz="2400" dirty="0"/>
              <a:t>	</a:t>
            </a:r>
            <a:r>
              <a:rPr lang="he-IL" sz="2400" dirty="0" smtClean="0"/>
              <a:t>1,799,606 - </a:t>
            </a:r>
            <a:r>
              <a:rPr lang="he-IL" sz="2400" dirty="0"/>
              <a:t>4,642,750 </a:t>
            </a:r>
            <a:r>
              <a:rPr lang="he-IL" sz="2400" dirty="0" smtClean="0"/>
              <a:t>– 5%</a:t>
            </a:r>
          </a:p>
          <a:p>
            <a:pPr>
              <a:buFont typeface="Arial" pitchFamily="34" charset="0"/>
              <a:buNone/>
              <a:defRPr/>
            </a:pPr>
            <a:r>
              <a:rPr lang="he-IL" sz="2400" dirty="0"/>
              <a:t>	</a:t>
            </a:r>
            <a:r>
              <a:rPr lang="he-IL" sz="2400" dirty="0" smtClean="0"/>
              <a:t>4,642,751 - </a:t>
            </a:r>
            <a:r>
              <a:rPr lang="he-IL" sz="2400" dirty="0"/>
              <a:t>15,475,835 </a:t>
            </a:r>
            <a:r>
              <a:rPr lang="he-IL" sz="2400" dirty="0" smtClean="0"/>
              <a:t>– 8%</a:t>
            </a:r>
          </a:p>
          <a:p>
            <a:pPr>
              <a:buFont typeface="Arial" pitchFamily="34" charset="0"/>
              <a:buNone/>
              <a:defRPr/>
            </a:pPr>
            <a:r>
              <a:rPr lang="he-IL" sz="2400" dirty="0"/>
              <a:t>	</a:t>
            </a:r>
            <a:r>
              <a:rPr lang="he-IL" sz="2400" dirty="0" smtClean="0"/>
              <a:t>15,475,836 ואילך – 10%</a:t>
            </a:r>
          </a:p>
          <a:p>
            <a:pPr>
              <a:buFont typeface="Arial" pitchFamily="34" charset="0"/>
              <a:buNone/>
              <a:defRPr/>
            </a:pPr>
            <a:r>
              <a:rPr lang="he-IL" sz="2400" dirty="0"/>
              <a:t>	</a:t>
            </a:r>
            <a:r>
              <a:rPr lang="he-IL" sz="2400" b="1" dirty="0" smtClean="0"/>
              <a:t>דירה נוספת או דירה יחידה בידי תושב חוץ </a:t>
            </a:r>
          </a:p>
          <a:p>
            <a:pPr>
              <a:buFont typeface="Arial" pitchFamily="34" charset="0"/>
              <a:buNone/>
              <a:defRPr/>
            </a:pPr>
            <a:r>
              <a:rPr lang="he-IL" sz="2400" b="1" dirty="0"/>
              <a:t>	</a:t>
            </a:r>
            <a:r>
              <a:rPr lang="he-IL" sz="2400" dirty="0">
                <a:solidFill>
                  <a:prstClr val="black"/>
                </a:solidFill>
              </a:rPr>
              <a:t>עד </a:t>
            </a:r>
            <a:r>
              <a:rPr lang="he-IL" sz="2400" dirty="0"/>
              <a:t>1,123,910</a:t>
            </a:r>
            <a:r>
              <a:rPr lang="he-IL" sz="2400" dirty="0" smtClean="0">
                <a:solidFill>
                  <a:prstClr val="black"/>
                </a:solidFill>
              </a:rPr>
              <a:t> - 5%</a:t>
            </a:r>
            <a:endParaRPr lang="he-IL" sz="2400" dirty="0">
              <a:solidFill>
                <a:prstClr val="black"/>
              </a:solidFill>
            </a:endParaRPr>
          </a:p>
          <a:p>
            <a:pPr>
              <a:buFont typeface="Arial" pitchFamily="34" charset="0"/>
              <a:buNone/>
              <a:defRPr/>
            </a:pPr>
            <a:r>
              <a:rPr lang="he-IL" sz="2400" dirty="0">
                <a:solidFill>
                  <a:prstClr val="black"/>
                </a:solidFill>
              </a:rPr>
              <a:t>	</a:t>
            </a:r>
            <a:r>
              <a:rPr lang="he-IL" sz="2400" dirty="0" smtClean="0"/>
              <a:t>1,123,911</a:t>
            </a:r>
            <a:r>
              <a:rPr lang="he-IL" sz="2400" dirty="0" smtClean="0">
                <a:solidFill>
                  <a:prstClr val="black"/>
                </a:solidFill>
              </a:rPr>
              <a:t> -</a:t>
            </a:r>
            <a:r>
              <a:rPr lang="he-IL" sz="2400" dirty="0"/>
              <a:t> 3,371,710</a:t>
            </a:r>
            <a:r>
              <a:rPr lang="he-IL" sz="2400" dirty="0" smtClean="0">
                <a:solidFill>
                  <a:prstClr val="black"/>
                </a:solidFill>
              </a:rPr>
              <a:t> </a:t>
            </a:r>
            <a:r>
              <a:rPr lang="he-IL" sz="2400" dirty="0">
                <a:solidFill>
                  <a:prstClr val="black"/>
                </a:solidFill>
              </a:rPr>
              <a:t>– </a:t>
            </a:r>
            <a:r>
              <a:rPr lang="he-IL" sz="2400" dirty="0" smtClean="0">
                <a:solidFill>
                  <a:prstClr val="black"/>
                </a:solidFill>
              </a:rPr>
              <a:t>6%</a:t>
            </a:r>
            <a:endParaRPr lang="he-IL" sz="2400" dirty="0">
              <a:solidFill>
                <a:prstClr val="black"/>
              </a:solidFill>
            </a:endParaRPr>
          </a:p>
          <a:p>
            <a:pPr>
              <a:buFont typeface="Arial" pitchFamily="34" charset="0"/>
              <a:buNone/>
              <a:defRPr/>
            </a:pPr>
            <a:r>
              <a:rPr lang="he-IL" sz="2400" dirty="0">
                <a:solidFill>
                  <a:prstClr val="black"/>
                </a:solidFill>
              </a:rPr>
              <a:t>	</a:t>
            </a:r>
            <a:r>
              <a:rPr lang="he-IL" sz="2400" dirty="0" smtClean="0"/>
              <a:t>3,371,710</a:t>
            </a:r>
            <a:r>
              <a:rPr lang="he-IL" sz="2400" dirty="0" smtClean="0">
                <a:solidFill>
                  <a:prstClr val="black"/>
                </a:solidFill>
              </a:rPr>
              <a:t> - </a:t>
            </a:r>
            <a:r>
              <a:rPr lang="he-IL" sz="2400" dirty="0"/>
              <a:t>4,642,750</a:t>
            </a:r>
            <a:r>
              <a:rPr lang="he-IL" sz="2400" dirty="0" smtClean="0">
                <a:solidFill>
                  <a:prstClr val="black"/>
                </a:solidFill>
              </a:rPr>
              <a:t> </a:t>
            </a:r>
            <a:r>
              <a:rPr lang="he-IL" sz="2400" dirty="0">
                <a:solidFill>
                  <a:prstClr val="black"/>
                </a:solidFill>
              </a:rPr>
              <a:t>– </a:t>
            </a:r>
            <a:r>
              <a:rPr lang="he-IL" sz="2400" dirty="0" smtClean="0">
                <a:solidFill>
                  <a:prstClr val="black"/>
                </a:solidFill>
              </a:rPr>
              <a:t>7%</a:t>
            </a:r>
            <a:endParaRPr lang="he-IL" sz="2400" dirty="0">
              <a:solidFill>
                <a:prstClr val="black"/>
              </a:solidFill>
            </a:endParaRPr>
          </a:p>
          <a:p>
            <a:pPr>
              <a:buFont typeface="Arial" pitchFamily="34" charset="0"/>
              <a:buNone/>
              <a:defRPr/>
            </a:pPr>
            <a:r>
              <a:rPr lang="he-IL" sz="2400" dirty="0">
                <a:solidFill>
                  <a:prstClr val="black"/>
                </a:solidFill>
              </a:rPr>
              <a:t>	</a:t>
            </a:r>
            <a:r>
              <a:rPr lang="he-IL" sz="2400" dirty="0" smtClean="0"/>
              <a:t>4,642,751</a:t>
            </a:r>
            <a:r>
              <a:rPr lang="he-IL" sz="2400" dirty="0" smtClean="0">
                <a:solidFill>
                  <a:prstClr val="black"/>
                </a:solidFill>
              </a:rPr>
              <a:t> - </a:t>
            </a:r>
            <a:r>
              <a:rPr lang="he-IL" sz="2400" dirty="0"/>
              <a:t>15,475,835</a:t>
            </a:r>
            <a:r>
              <a:rPr lang="he-IL" sz="2400" dirty="0" smtClean="0">
                <a:solidFill>
                  <a:prstClr val="black"/>
                </a:solidFill>
              </a:rPr>
              <a:t> </a:t>
            </a:r>
            <a:r>
              <a:rPr lang="he-IL" sz="2400" dirty="0">
                <a:solidFill>
                  <a:prstClr val="black"/>
                </a:solidFill>
              </a:rPr>
              <a:t>– 8%</a:t>
            </a:r>
          </a:p>
          <a:p>
            <a:pPr>
              <a:buFont typeface="Arial" pitchFamily="34" charset="0"/>
              <a:buNone/>
              <a:defRPr/>
            </a:pPr>
            <a:r>
              <a:rPr lang="he-IL" sz="2400" dirty="0">
                <a:solidFill>
                  <a:prstClr val="black"/>
                </a:solidFill>
              </a:rPr>
              <a:t>	</a:t>
            </a:r>
            <a:r>
              <a:rPr lang="he-IL" sz="2400" dirty="0" smtClean="0"/>
              <a:t>15,475,836</a:t>
            </a:r>
            <a:r>
              <a:rPr lang="he-IL" sz="2400" dirty="0" smtClean="0">
                <a:solidFill>
                  <a:prstClr val="black"/>
                </a:solidFill>
              </a:rPr>
              <a:t> </a:t>
            </a:r>
            <a:r>
              <a:rPr lang="he-IL" sz="2400" dirty="0">
                <a:solidFill>
                  <a:prstClr val="black"/>
                </a:solidFill>
              </a:rPr>
              <a:t>ואילך – 10</a:t>
            </a:r>
            <a:r>
              <a:rPr lang="he-IL" sz="2400" dirty="0" smtClean="0">
                <a:solidFill>
                  <a:prstClr val="black"/>
                </a:solidFill>
              </a:rPr>
              <a:t>%</a:t>
            </a:r>
          </a:p>
          <a:p>
            <a:pPr>
              <a:buFont typeface="Arial" pitchFamily="34" charset="0"/>
              <a:buNone/>
              <a:defRPr/>
            </a:pPr>
            <a:endParaRPr lang="he-IL" sz="2400" dirty="0">
              <a:solidFill>
                <a:prstClr val="black"/>
              </a:solidFill>
            </a:endParaRPr>
          </a:p>
          <a:p>
            <a:pPr>
              <a:buFont typeface="Arial" pitchFamily="34" charset="0"/>
              <a:buNone/>
              <a:defRPr/>
            </a:pPr>
            <a:endParaRPr lang="he-IL" sz="2400" dirty="0" smtClean="0">
              <a:solidFill>
                <a:prstClr val="black"/>
              </a:solidFill>
            </a:endParaRPr>
          </a:p>
          <a:p>
            <a:pPr>
              <a:buFont typeface="Arial" pitchFamily="34" charset="0"/>
              <a:buNone/>
              <a:defRPr/>
            </a:pPr>
            <a:endParaRPr lang="he-IL" sz="2400" dirty="0">
              <a:solidFill>
                <a:prstClr val="black"/>
              </a:solidFill>
            </a:endParaRPr>
          </a:p>
          <a:p>
            <a:pPr>
              <a:buFont typeface="Arial" pitchFamily="34" charset="0"/>
              <a:buNone/>
              <a:defRPr/>
            </a:pPr>
            <a:endParaRPr lang="he-IL" sz="2400" dirty="0" smtClean="0">
              <a:solidFill>
                <a:prstClr val="black"/>
              </a:solidFill>
            </a:endParaRPr>
          </a:p>
          <a:p>
            <a:pPr>
              <a:buFont typeface="Arial" pitchFamily="34" charset="0"/>
              <a:buNone/>
              <a:defRPr/>
            </a:pPr>
            <a:endParaRPr lang="he-IL" sz="2400" dirty="0">
              <a:solidFill>
                <a:prstClr val="black"/>
              </a:solidFill>
            </a:endParaRPr>
          </a:p>
          <a:p>
            <a:pPr>
              <a:buFont typeface="Arial" pitchFamily="34" charset="0"/>
              <a:buNone/>
              <a:defRPr/>
            </a:pPr>
            <a:endParaRPr lang="he-IL" sz="2400" dirty="0" smtClean="0">
              <a:solidFill>
                <a:prstClr val="black"/>
              </a:solidFill>
            </a:endParaRPr>
          </a:p>
          <a:p>
            <a:pPr>
              <a:buFont typeface="Arial" pitchFamily="34" charset="0"/>
              <a:buNone/>
              <a:defRPr/>
            </a:pPr>
            <a:endParaRPr lang="he-IL" sz="2400" dirty="0">
              <a:solidFill>
                <a:prstClr val="black"/>
              </a:solidFill>
            </a:endParaRPr>
          </a:p>
          <a:p>
            <a:pPr>
              <a:buFont typeface="Arial" pitchFamily="34" charset="0"/>
              <a:buNone/>
              <a:defRPr/>
            </a:pPr>
            <a:endParaRPr lang="he-IL" sz="2400" dirty="0" smtClean="0">
              <a:solidFill>
                <a:prstClr val="black"/>
              </a:solidFill>
            </a:endParaRPr>
          </a:p>
          <a:p>
            <a:pPr>
              <a:buFont typeface="Arial" pitchFamily="34" charset="0"/>
              <a:buNone/>
              <a:defRPr/>
            </a:pPr>
            <a:endParaRPr lang="he-IL" sz="2400" dirty="0">
              <a:solidFill>
                <a:prstClr val="black"/>
              </a:solidFill>
            </a:endParaRPr>
          </a:p>
          <a:p>
            <a:pPr>
              <a:buFont typeface="Arial" pitchFamily="34" charset="0"/>
              <a:buNone/>
              <a:defRPr/>
            </a:pPr>
            <a:endParaRPr lang="he-IL" sz="2400" dirty="0">
              <a:solidFill>
                <a:prstClr val="black"/>
              </a:solidFill>
            </a:endParaRPr>
          </a:p>
          <a:p>
            <a:pPr>
              <a:buFont typeface="Arial" pitchFamily="34" charset="0"/>
              <a:buNone/>
              <a:defRPr/>
            </a:pPr>
            <a:endParaRPr lang="he-IL" sz="2200" b="1"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כותרת 1"/>
          <p:cNvSpPr>
            <a:spLocks noGrp="1"/>
          </p:cNvSpPr>
          <p:nvPr>
            <p:ph type="title"/>
          </p:nvPr>
        </p:nvSpPr>
        <p:spPr>
          <a:xfrm>
            <a:off x="395288" y="0"/>
            <a:ext cx="8229600" cy="857250"/>
          </a:xfrm>
        </p:spPr>
        <p:txBody>
          <a:bodyPr/>
          <a:lstStyle/>
          <a:p>
            <a:r>
              <a:rPr lang="he-IL" altLang="he-IL" smtClean="0"/>
              <a:t>עסקאות קומבינציה</a:t>
            </a:r>
          </a:p>
        </p:txBody>
      </p:sp>
      <p:sp>
        <p:nvSpPr>
          <p:cNvPr id="48131" name="מציין מיקום תוכן 2"/>
          <p:cNvSpPr>
            <a:spLocks noGrp="1"/>
          </p:cNvSpPr>
          <p:nvPr>
            <p:ph idx="1"/>
          </p:nvPr>
        </p:nvSpPr>
        <p:spPr>
          <a:xfrm>
            <a:off x="428625" y="1000125"/>
            <a:ext cx="8229600" cy="5000625"/>
          </a:xfrm>
        </p:spPr>
        <p:txBody>
          <a:bodyPr>
            <a:normAutofit fontScale="92500" lnSpcReduction="10000"/>
          </a:bodyPr>
          <a:lstStyle/>
          <a:p>
            <a:pPr>
              <a:lnSpc>
                <a:spcPct val="80000"/>
              </a:lnSpc>
              <a:buFont typeface="Arial" pitchFamily="34" charset="0"/>
              <a:buNone/>
              <a:defRPr/>
            </a:pPr>
            <a:r>
              <a:rPr lang="he-IL" altLang="he-IL" sz="2400" b="1" u="sng" dirty="0" smtClean="0">
                <a:solidFill>
                  <a:srgbClr val="000000"/>
                </a:solidFill>
              </a:rPr>
              <a:t>מכירת דירת מגורים בעסקת קומבינציה לאחר תיקון 76  - דוגמה </a:t>
            </a:r>
          </a:p>
          <a:p>
            <a:pPr>
              <a:lnSpc>
                <a:spcPct val="80000"/>
              </a:lnSpc>
              <a:buFont typeface="Arial" pitchFamily="34" charset="0"/>
              <a:buNone/>
              <a:defRPr/>
            </a:pPr>
            <a:r>
              <a:rPr lang="he-IL" altLang="he-IL" sz="2400" b="1" u="sng" dirty="0" smtClean="0">
                <a:solidFill>
                  <a:srgbClr val="000000"/>
                </a:solidFill>
              </a:rPr>
              <a:t>מהוראת ביצוע 5/2013:</a:t>
            </a:r>
          </a:p>
          <a:p>
            <a:pPr>
              <a:lnSpc>
                <a:spcPct val="80000"/>
              </a:lnSpc>
              <a:spcAft>
                <a:spcPts val="600"/>
              </a:spcAft>
              <a:defRPr/>
            </a:pPr>
            <a:r>
              <a:rPr lang="he-IL" altLang="he-IL" sz="2200" b="1" dirty="0" smtClean="0">
                <a:solidFill>
                  <a:srgbClr val="000000"/>
                </a:solidFill>
                <a:latin typeface="Arial" pitchFamily="34" charset="0"/>
              </a:rPr>
              <a:t>נתונים</a:t>
            </a:r>
            <a:r>
              <a:rPr lang="he-IL" altLang="he-IL" sz="2200" dirty="0" smtClean="0">
                <a:solidFill>
                  <a:srgbClr val="000000"/>
                </a:solidFill>
                <a:latin typeface="Arial" pitchFamily="34" charset="0"/>
              </a:rPr>
              <a:t>: מכירת דירה עם זכויות בנייה בעסקת קומבינציה של 60% (קבלן). שווי מכירה של עסקת הקומבינציה נקבע לסך של 7 מיליון ש"ח. כאשר שווי הדירה (100%) ללא הזכויות 5 מיליון ש"ח.</a:t>
            </a:r>
          </a:p>
          <a:p>
            <a:pPr>
              <a:lnSpc>
                <a:spcPct val="80000"/>
              </a:lnSpc>
              <a:spcAft>
                <a:spcPts val="600"/>
              </a:spcAft>
              <a:defRPr/>
            </a:pPr>
            <a:r>
              <a:rPr lang="he-IL" altLang="he-IL" sz="2200" b="1" dirty="0" smtClean="0">
                <a:solidFill>
                  <a:srgbClr val="000000"/>
                </a:solidFill>
                <a:latin typeface="Arial" pitchFamily="34" charset="0"/>
              </a:rPr>
              <a:t>השלכות המס</a:t>
            </a:r>
            <a:r>
              <a:rPr lang="he-IL" altLang="he-IL" sz="2200" dirty="0" smtClean="0">
                <a:solidFill>
                  <a:srgbClr val="000000"/>
                </a:solidFill>
                <a:latin typeface="Arial" pitchFamily="34" charset="0"/>
              </a:rPr>
              <a:t>: מאחר ובהתאם לתיקון סעיף 49א(ב) הפטור ניתן על חלק הנמכר, הרי שמתוך 7 מיליון ש"ח, 3 מיליון מיוחס לדירה (60% כפול </a:t>
            </a:r>
            <a:r>
              <a:rPr lang="en-US" altLang="he-IL" sz="2200" dirty="0" smtClean="0">
                <a:solidFill>
                  <a:srgbClr val="000000"/>
                </a:solidFill>
                <a:latin typeface="Arial" pitchFamily="34" charset="0"/>
              </a:rPr>
              <a:t>5</a:t>
            </a:r>
            <a:r>
              <a:rPr lang="he-IL" altLang="he-IL" sz="2200" dirty="0" smtClean="0">
                <a:solidFill>
                  <a:srgbClr val="000000"/>
                </a:solidFill>
                <a:latin typeface="Arial" pitchFamily="34" charset="0"/>
              </a:rPr>
              <a:t> מיליון) והשאר - 4 מיליון ₪ לזכויות. בדוגמא זו החל מיום 01.08.13 ועד ליום 31.12.13, 3 מיליון ש"ח פטורים ו - 4 מיליון ש"ח חייבים. החל מיום 01.01.14, עם כניסתו לתוקף של 49א(א1), הגבלת הפטור לדירות יוקרה, יש להשוות את שווי הדירה ללא הזכויות לתקרה לדירות יוקרה. מאחר ונמכרו 60%, יש להשוות ל - 60% מהתקרה, כלומר התקרה הרלוונטית - 2.7 מיליון ש"ח ( 60% כפול</a:t>
            </a:r>
            <a:r>
              <a:rPr lang="en-US" altLang="he-IL" sz="2200" dirty="0" smtClean="0">
                <a:solidFill>
                  <a:srgbClr val="000000"/>
                </a:solidFill>
                <a:latin typeface="Arial" pitchFamily="34" charset="0"/>
              </a:rPr>
              <a:t> 4.5 </a:t>
            </a:r>
            <a:r>
              <a:rPr lang="he-IL" altLang="he-IL" sz="2200" dirty="0" smtClean="0">
                <a:solidFill>
                  <a:srgbClr val="000000"/>
                </a:solidFill>
                <a:latin typeface="Arial" pitchFamily="34" charset="0"/>
              </a:rPr>
              <a:t>מיליון). ולכן החל מיום 1.1.14 יהיו עוד 300,000 חייבים במס, אולם בכפוף להוראות המעבר הם יהיו זכאים לחישוב הליניארי החדש. סה"כ 4.3 מיליון ש"ח חייבים במס (4 מיליון ₪ חישוב רגיל ו - 300,000 ₪ חישוב ליניארי חדש) ואילו 2.7 מיליון ש"ח פטורים.</a:t>
            </a:r>
          </a:p>
          <a:p>
            <a:pPr>
              <a:lnSpc>
                <a:spcPct val="80000"/>
              </a:lnSpc>
              <a:spcAft>
                <a:spcPts val="600"/>
              </a:spcAft>
              <a:defRPr/>
            </a:pPr>
            <a:r>
              <a:rPr lang="he-IL" altLang="he-IL" sz="2200" b="1" dirty="0" smtClean="0">
                <a:solidFill>
                  <a:srgbClr val="000000"/>
                </a:solidFill>
                <a:latin typeface="Arial" pitchFamily="34" charset="0"/>
              </a:rPr>
              <a:t>לשם השוואה: </a:t>
            </a:r>
            <a:r>
              <a:rPr lang="he-IL" altLang="he-IL" sz="2200" dirty="0" smtClean="0">
                <a:solidFill>
                  <a:srgbClr val="000000"/>
                </a:solidFill>
                <a:latin typeface="Arial" pitchFamily="34" charset="0"/>
              </a:rPr>
              <a:t>תחת משטר המס לפני תיקון 76 ובכפוף להנחות מסוימות, רק סכום של 2 מיליון ש"ח (הזכויות הנוספות) היה כפוף לחבות מס לפי חישוב רגיל. יתרת הסכום (5 מיליון ש"ח) הייתה פטורה. </a:t>
            </a:r>
            <a:endParaRPr lang="he-IL" altLang="he-IL" sz="2200" dirty="0" smtClean="0">
              <a:solidFill>
                <a:srgbClr val="0000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כותרת 1"/>
          <p:cNvSpPr>
            <a:spLocks noGrp="1"/>
          </p:cNvSpPr>
          <p:nvPr>
            <p:ph type="title"/>
          </p:nvPr>
        </p:nvSpPr>
        <p:spPr>
          <a:xfrm>
            <a:off x="457200" y="0"/>
            <a:ext cx="8229600" cy="857250"/>
          </a:xfrm>
        </p:spPr>
        <p:txBody>
          <a:bodyPr/>
          <a:lstStyle/>
          <a:p>
            <a:r>
              <a:rPr lang="he-IL" altLang="he-IL" smtClean="0"/>
              <a:t>טפסי דיווח חדשים למיסוי מקרקעין</a:t>
            </a:r>
          </a:p>
        </p:txBody>
      </p:sp>
      <p:sp>
        <p:nvSpPr>
          <p:cNvPr id="3" name="מציין מיקום תוכן 2"/>
          <p:cNvSpPr>
            <a:spLocks noGrp="1"/>
          </p:cNvSpPr>
          <p:nvPr>
            <p:ph idx="1"/>
          </p:nvPr>
        </p:nvSpPr>
        <p:spPr>
          <a:xfrm>
            <a:off x="428625" y="1000125"/>
            <a:ext cx="8229600" cy="5000625"/>
          </a:xfrm>
        </p:spPr>
        <p:txBody>
          <a:bodyPr>
            <a:normAutofit fontScale="70000" lnSpcReduction="20000"/>
          </a:bodyPr>
          <a:lstStyle/>
          <a:p>
            <a:pPr>
              <a:spcAft>
                <a:spcPts val="0"/>
              </a:spcAft>
              <a:buSzPts val="1000"/>
              <a:buFont typeface="Symbol"/>
              <a:buChar char=""/>
              <a:tabLst>
                <a:tab pos="457200" algn="l"/>
              </a:tabLst>
              <a:defRPr/>
            </a:pPr>
            <a:r>
              <a:rPr lang="he-IL" b="1" dirty="0">
                <a:latin typeface="Times New Roman"/>
                <a:ea typeface="Calibri"/>
              </a:rPr>
              <a:t>טופס 7000 </a:t>
            </a:r>
            <a:r>
              <a:rPr lang="he-IL" dirty="0">
                <a:latin typeface="Times New Roman"/>
                <a:ea typeface="Calibri"/>
              </a:rPr>
              <a:t>- הצהרה על מכירת/רכישת דירת מגורים מזכה שאינה כוללת זכויות בנייה קיימות או צפויות ומבוקש בגינהּ פטור ממס שבח </a:t>
            </a:r>
            <a:r>
              <a:rPr lang="he-IL" sz="2400" dirty="0">
                <a:latin typeface="Times New Roman"/>
                <a:ea typeface="Calibri"/>
              </a:rPr>
              <a:t>(כולל פטור עד תקרה וחיוב על החלק העודף</a:t>
            </a:r>
            <a:r>
              <a:rPr lang="he-IL" sz="2400" dirty="0" smtClean="0">
                <a:latin typeface="Times New Roman"/>
                <a:ea typeface="Calibri"/>
              </a:rPr>
              <a:t>)</a:t>
            </a:r>
            <a:r>
              <a:rPr lang="he-IL" dirty="0" smtClean="0">
                <a:latin typeface="Times New Roman"/>
                <a:ea typeface="Calibri"/>
              </a:rPr>
              <a:t>;</a:t>
            </a:r>
            <a:endParaRPr lang="en-US" sz="4400" dirty="0" smtClean="0">
              <a:latin typeface="Times New Roman"/>
              <a:ea typeface="Calibri"/>
            </a:endParaRPr>
          </a:p>
          <a:p>
            <a:pPr>
              <a:spcAft>
                <a:spcPts val="0"/>
              </a:spcAft>
              <a:buSzPts val="1000"/>
              <a:buFont typeface="Symbol"/>
              <a:buChar char=""/>
              <a:tabLst>
                <a:tab pos="457200" algn="l"/>
              </a:tabLst>
              <a:defRPr/>
            </a:pPr>
            <a:r>
              <a:rPr lang="he-IL" b="1" dirty="0">
                <a:latin typeface="Times New Roman"/>
                <a:ea typeface="Calibri"/>
              </a:rPr>
              <a:t>טופס 7002</a:t>
            </a:r>
            <a:r>
              <a:rPr lang="he-IL" dirty="0">
                <a:latin typeface="Times New Roman"/>
                <a:ea typeface="Calibri"/>
              </a:rPr>
              <a:t> - הצהרה על מכירת/רכישת זכות במקרקעין </a:t>
            </a:r>
            <a:r>
              <a:rPr lang="he-IL" sz="2400" dirty="0">
                <a:latin typeface="Times New Roman"/>
                <a:ea typeface="Calibri"/>
              </a:rPr>
              <a:t>(לא כולל הצהרה על מכירת דירת מגורים מזכה פטורה ללא זכויות לבנייה נוספת ועל מכירה פטורה על-פי סעיף 50</a:t>
            </a:r>
            <a:r>
              <a:rPr lang="he-IL" sz="2400" dirty="0" smtClean="0">
                <a:latin typeface="Times New Roman"/>
                <a:ea typeface="Calibri"/>
              </a:rPr>
              <a:t>)</a:t>
            </a:r>
            <a:r>
              <a:rPr lang="he-IL" dirty="0" smtClean="0">
                <a:latin typeface="Times New Roman"/>
                <a:ea typeface="Calibri"/>
              </a:rPr>
              <a:t>;</a:t>
            </a:r>
            <a:endParaRPr lang="en-US" sz="4400" dirty="0" smtClean="0">
              <a:latin typeface="Times New Roman"/>
              <a:ea typeface="Calibri"/>
            </a:endParaRPr>
          </a:p>
          <a:p>
            <a:pPr>
              <a:spcAft>
                <a:spcPts val="0"/>
              </a:spcAft>
              <a:buSzPts val="1000"/>
              <a:buFont typeface="Symbol"/>
              <a:buChar char=""/>
              <a:tabLst>
                <a:tab pos="457200" algn="l"/>
              </a:tabLst>
              <a:defRPr/>
            </a:pPr>
            <a:r>
              <a:rPr lang="he-IL" b="1" dirty="0">
                <a:latin typeface="Times New Roman"/>
                <a:ea typeface="Calibri"/>
              </a:rPr>
              <a:t>טופס 2990א </a:t>
            </a:r>
            <a:r>
              <a:rPr lang="he-IL" dirty="0">
                <a:latin typeface="Times New Roman"/>
                <a:ea typeface="Calibri"/>
              </a:rPr>
              <a:t>- חישוב מס שבח מקרקעין במכירת דירת מגורים מזכה בליניאריות חדשה </a:t>
            </a:r>
            <a:r>
              <a:rPr lang="he-IL" sz="2400" dirty="0">
                <a:latin typeface="Times New Roman"/>
                <a:ea typeface="Calibri"/>
              </a:rPr>
              <a:t>(נספח לטופס </a:t>
            </a:r>
            <a:r>
              <a:rPr lang="he-IL" sz="2400" dirty="0" smtClean="0">
                <a:latin typeface="Times New Roman"/>
                <a:ea typeface="Calibri"/>
              </a:rPr>
              <a:t>7002)</a:t>
            </a:r>
            <a:r>
              <a:rPr lang="he-IL" dirty="0" smtClean="0">
                <a:latin typeface="Times New Roman"/>
                <a:ea typeface="Calibri"/>
              </a:rPr>
              <a:t>;</a:t>
            </a:r>
            <a:endParaRPr lang="en-US" sz="4400" dirty="0" smtClean="0">
              <a:latin typeface="Times New Roman"/>
              <a:ea typeface="Calibri"/>
            </a:endParaRPr>
          </a:p>
          <a:p>
            <a:pPr>
              <a:spcAft>
                <a:spcPts val="0"/>
              </a:spcAft>
              <a:buSzPts val="1000"/>
              <a:buFont typeface="Symbol"/>
              <a:buChar char=""/>
              <a:tabLst>
                <a:tab pos="457200" algn="l"/>
              </a:tabLst>
              <a:defRPr/>
            </a:pPr>
            <a:r>
              <a:rPr lang="he-IL" b="1" dirty="0">
                <a:latin typeface="Times New Roman"/>
                <a:ea typeface="Calibri"/>
              </a:rPr>
              <a:t>טופס 2988 </a:t>
            </a:r>
            <a:r>
              <a:rPr lang="he-IL" dirty="0">
                <a:latin typeface="Times New Roman"/>
                <a:ea typeface="Calibri"/>
              </a:rPr>
              <a:t>- הצהרה לצורך בקשה לפטור ממס שבח מקרקעין במכירת דירת מגורים </a:t>
            </a:r>
            <a:r>
              <a:rPr lang="he-IL" dirty="0" smtClean="0">
                <a:latin typeface="Times New Roman"/>
                <a:ea typeface="Calibri"/>
              </a:rPr>
              <a:t>מזכה;</a:t>
            </a:r>
            <a:endParaRPr lang="en-US" sz="4400" dirty="0" smtClean="0">
              <a:latin typeface="Times New Roman"/>
              <a:ea typeface="Calibri"/>
            </a:endParaRPr>
          </a:p>
          <a:p>
            <a:pPr>
              <a:spcAft>
                <a:spcPts val="0"/>
              </a:spcAft>
              <a:buSzPts val="1000"/>
              <a:buFont typeface="Symbol"/>
              <a:buChar char=""/>
              <a:tabLst>
                <a:tab pos="457200" algn="l"/>
              </a:tabLst>
              <a:defRPr/>
            </a:pPr>
            <a:r>
              <a:rPr lang="he-IL" b="1" dirty="0">
                <a:latin typeface="Times New Roman"/>
                <a:ea typeface="Calibri"/>
              </a:rPr>
              <a:t>טופס 7912 </a:t>
            </a:r>
            <a:r>
              <a:rPr lang="he-IL" dirty="0">
                <a:latin typeface="Times New Roman"/>
                <a:ea typeface="Calibri"/>
              </a:rPr>
              <a:t>- הצהרת רוכש דירת מגורים יחידה </a:t>
            </a:r>
            <a:r>
              <a:rPr lang="he-IL" sz="2400" dirty="0">
                <a:latin typeface="Times New Roman"/>
                <a:ea typeface="Calibri"/>
              </a:rPr>
              <a:t>(הצהרה משלימה להצהרה ראשית של יחיד תושב ישראל</a:t>
            </a:r>
            <a:r>
              <a:rPr lang="he-IL" sz="2400" dirty="0" smtClean="0">
                <a:latin typeface="Times New Roman"/>
                <a:ea typeface="Calibri"/>
              </a:rPr>
              <a:t>)</a:t>
            </a:r>
            <a:r>
              <a:rPr lang="he-IL" dirty="0" smtClean="0">
                <a:latin typeface="Times New Roman"/>
                <a:ea typeface="Calibri"/>
              </a:rPr>
              <a:t>;</a:t>
            </a:r>
            <a:endParaRPr lang="en-US" sz="4400" dirty="0" smtClean="0">
              <a:latin typeface="Times New Roman"/>
              <a:ea typeface="Calibri"/>
            </a:endParaRPr>
          </a:p>
          <a:p>
            <a:pPr>
              <a:spcAft>
                <a:spcPts val="0"/>
              </a:spcAft>
              <a:buSzPts val="1000"/>
              <a:buFont typeface="Symbol"/>
              <a:buChar char=""/>
              <a:tabLst>
                <a:tab pos="457200" algn="l"/>
              </a:tabLst>
              <a:defRPr/>
            </a:pPr>
            <a:r>
              <a:rPr lang="he-IL" b="1" dirty="0">
                <a:latin typeface="Times New Roman"/>
                <a:ea typeface="Calibri"/>
              </a:rPr>
              <a:t>טופס 7913 </a:t>
            </a:r>
            <a:r>
              <a:rPr lang="he-IL" dirty="0">
                <a:latin typeface="Times New Roman"/>
                <a:ea typeface="Calibri"/>
              </a:rPr>
              <a:t>- הצהרת מוכר דירת מגורים מזכה</a:t>
            </a:r>
            <a:r>
              <a:rPr lang="he-IL" sz="2400" dirty="0">
                <a:latin typeface="Times New Roman"/>
                <a:ea typeface="Calibri"/>
              </a:rPr>
              <a:t>(הצהרה משלימה להצהרה ראשית של יחיד תושב ישראל</a:t>
            </a:r>
            <a:r>
              <a:rPr lang="he-IL" sz="2400" dirty="0" smtClean="0">
                <a:latin typeface="Times New Roman"/>
                <a:ea typeface="Calibri"/>
              </a:rPr>
              <a:t>)</a:t>
            </a:r>
            <a:r>
              <a:rPr lang="he-IL" dirty="0" smtClean="0">
                <a:latin typeface="Times New Roman"/>
                <a:ea typeface="Calibri"/>
              </a:rPr>
              <a:t>;</a:t>
            </a:r>
            <a:endParaRPr lang="en-US" sz="4400" dirty="0" smtClean="0">
              <a:latin typeface="Times New Roman"/>
              <a:ea typeface="Calibri"/>
            </a:endParaRPr>
          </a:p>
          <a:p>
            <a:pPr>
              <a:spcAft>
                <a:spcPts val="0"/>
              </a:spcAft>
              <a:buSzPts val="1000"/>
              <a:buFont typeface="Symbol"/>
              <a:buChar char=""/>
              <a:tabLst>
                <a:tab pos="457200" algn="l"/>
              </a:tabLst>
              <a:defRPr/>
            </a:pPr>
            <a:r>
              <a:rPr lang="he-IL" b="1" dirty="0">
                <a:latin typeface="Times New Roman"/>
                <a:ea typeface="Calibri"/>
              </a:rPr>
              <a:t>טופס 7914 </a:t>
            </a:r>
            <a:r>
              <a:rPr lang="he-IL" dirty="0">
                <a:latin typeface="Times New Roman"/>
                <a:ea typeface="Calibri"/>
              </a:rPr>
              <a:t>- הצהרה לצורך חיוב במס שבח מקרקעין במכירת דירת מגורים מזכה חייבת </a:t>
            </a:r>
            <a:r>
              <a:rPr lang="he-IL" sz="2400" dirty="0">
                <a:latin typeface="Times New Roman"/>
                <a:ea typeface="Calibri"/>
              </a:rPr>
              <a:t>(הצהרה משלימה להצהרה ראשית של יחיד המוכר דירת מגורים מזכה בחישוב הליניארי המיוחד בתקופת-המַעבר</a:t>
            </a:r>
            <a:r>
              <a:rPr lang="he-IL" sz="2400" dirty="0" smtClean="0">
                <a:latin typeface="Times New Roman"/>
                <a:ea typeface="Calibri"/>
              </a:rPr>
              <a:t>)</a:t>
            </a:r>
            <a:r>
              <a:rPr lang="he-IL" dirty="0" smtClean="0">
                <a:latin typeface="Times New Roman"/>
                <a:ea typeface="Calibri"/>
              </a:rPr>
              <a:t>.</a:t>
            </a:r>
            <a:endParaRPr lang="en-US" sz="4400" dirty="0" smtClean="0">
              <a:latin typeface="Times New Roman"/>
              <a:ea typeface="Calibri"/>
            </a:endParaRPr>
          </a:p>
          <a:p>
            <a:pPr>
              <a:defRPr/>
            </a:pPr>
            <a:endParaRPr lang="he-IL" dirty="0"/>
          </a:p>
        </p:txBody>
      </p:sp>
    </p:spTree>
    <p:extLst>
      <p:ext uri="{BB962C8B-B14F-4D97-AF65-F5344CB8AC3E}">
        <p14:creationId xmlns:p14="http://schemas.microsoft.com/office/powerpoint/2010/main" val="5552736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כותרת 1"/>
          <p:cNvSpPr>
            <a:spLocks noGrp="1"/>
          </p:cNvSpPr>
          <p:nvPr>
            <p:ph type="ctrTitle" idx="4294967295"/>
          </p:nvPr>
        </p:nvSpPr>
        <p:spPr>
          <a:xfrm>
            <a:off x="685800" y="2130425"/>
            <a:ext cx="7772400" cy="1470025"/>
          </a:xfrm>
        </p:spPr>
        <p:txBody>
          <a:bodyPr/>
          <a:lstStyle/>
          <a:p>
            <a:pPr eaLnBrk="1" hangingPunct="1"/>
            <a:r>
              <a:rPr lang="he-IL" altLang="he-IL" smtClean="0"/>
              <a:t>שאלות ?</a:t>
            </a:r>
            <a:br>
              <a:rPr lang="he-IL" altLang="he-IL" smtClean="0"/>
            </a:br>
            <a:r>
              <a:rPr lang="he-IL" altLang="he-IL" smtClean="0"/>
              <a:t>תודה !</a:t>
            </a:r>
          </a:p>
        </p:txBody>
      </p:sp>
      <p:sp>
        <p:nvSpPr>
          <p:cNvPr id="49155" name="כותרת משנה 2"/>
          <p:cNvSpPr>
            <a:spLocks noGrp="1"/>
          </p:cNvSpPr>
          <p:nvPr>
            <p:ph type="subTitle" idx="4294967295"/>
          </p:nvPr>
        </p:nvSpPr>
        <p:spPr>
          <a:xfrm>
            <a:off x="1371600" y="3886200"/>
            <a:ext cx="6400800" cy="1752600"/>
          </a:xfrm>
        </p:spPr>
        <p:txBody>
          <a:bodyPr/>
          <a:lstStyle/>
          <a:p>
            <a:pPr algn="ctr" eaLnBrk="1" hangingPunct="1">
              <a:buFont typeface="Arial" pitchFamily="34" charset="0"/>
              <a:buNone/>
            </a:pPr>
            <a:r>
              <a:rPr lang="en-US" altLang="he-IL" smtClean="0">
                <a:hlinkClick r:id="rId3"/>
              </a:rPr>
              <a:t>054-2651516</a:t>
            </a:r>
          </a:p>
          <a:p>
            <a:pPr algn="ctr" eaLnBrk="1" hangingPunct="1">
              <a:buFont typeface="Arial" pitchFamily="34" charset="0"/>
              <a:buNone/>
            </a:pPr>
            <a:r>
              <a:rPr lang="en-US" altLang="he-IL" smtClean="0">
                <a:hlinkClick r:id="rId3"/>
              </a:rPr>
              <a:t>meori@ampeli-tax.co.il</a:t>
            </a:r>
            <a:endParaRPr lang="en-US" altLang="he-IL" smtClean="0"/>
          </a:p>
          <a:p>
            <a:pPr algn="ctr" eaLnBrk="1" hangingPunct="1">
              <a:buFont typeface="Arial" pitchFamily="34" charset="0"/>
              <a:buNone/>
            </a:pPr>
            <a:r>
              <a:rPr lang="en-US" altLang="he-IL" smtClean="0">
                <a:hlinkClick r:id="rId4"/>
              </a:rPr>
              <a:t>http://www.ampeli-tax.co.il/</a:t>
            </a:r>
            <a:endParaRPr lang="en-US" altLang="he-IL" smtClean="0"/>
          </a:p>
          <a:p>
            <a:pPr algn="ctr" eaLnBrk="1" hangingPunct="1">
              <a:buFont typeface="Arial" pitchFamily="34" charset="0"/>
              <a:buNone/>
            </a:pPr>
            <a:endParaRPr lang="he-IL" altLang="he-IL" smtClean="0"/>
          </a:p>
          <a:p>
            <a:pPr algn="ctr" eaLnBrk="1" hangingPunct="1">
              <a:buFont typeface="Arial" pitchFamily="34" charset="0"/>
              <a:buNone/>
            </a:pPr>
            <a:endParaRPr lang="he-IL" altLang="he-IL"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כותרת 1"/>
          <p:cNvSpPr>
            <a:spLocks noGrp="1"/>
          </p:cNvSpPr>
          <p:nvPr>
            <p:ph type="title"/>
          </p:nvPr>
        </p:nvSpPr>
        <p:spPr>
          <a:xfrm>
            <a:off x="457200" y="0"/>
            <a:ext cx="8229600" cy="857250"/>
          </a:xfrm>
        </p:spPr>
        <p:txBody>
          <a:bodyPr/>
          <a:lstStyle/>
          <a:p>
            <a:r>
              <a:rPr lang="he-IL" altLang="he-IL" smtClean="0"/>
              <a:t>עדכון מדרגות מס הרכישה</a:t>
            </a:r>
          </a:p>
        </p:txBody>
      </p:sp>
      <p:sp>
        <p:nvSpPr>
          <p:cNvPr id="3" name="מציין מיקום תוכן 2"/>
          <p:cNvSpPr>
            <a:spLocks noGrp="1"/>
          </p:cNvSpPr>
          <p:nvPr>
            <p:ph idx="1"/>
          </p:nvPr>
        </p:nvSpPr>
        <p:spPr>
          <a:xfrm>
            <a:off x="428625" y="1000125"/>
            <a:ext cx="8229600" cy="5000625"/>
          </a:xfrm>
        </p:spPr>
        <p:txBody>
          <a:bodyPr>
            <a:normAutofit lnSpcReduction="10000"/>
          </a:bodyPr>
          <a:lstStyle/>
          <a:p>
            <a:pPr marL="0" indent="0">
              <a:buFont typeface="Arial" pitchFamily="34" charset="0"/>
              <a:buNone/>
              <a:defRPr/>
            </a:pPr>
            <a:r>
              <a:rPr lang="he-IL" sz="2200" b="1" u="sng" dirty="0" smtClean="0"/>
              <a:t>מדרגות מס הרכישה החל מיום 1.1.2015 (נכון לשנת המס 2013)</a:t>
            </a:r>
          </a:p>
          <a:p>
            <a:pPr>
              <a:buFont typeface="Arial" pitchFamily="34" charset="0"/>
              <a:buNone/>
              <a:defRPr/>
            </a:pPr>
            <a:r>
              <a:rPr lang="he-IL" sz="2000" b="1" dirty="0" smtClean="0"/>
              <a:t>דירה יחידה בידי יחיד תושב ישראל (אין שינוי לעומת התקופה הקודמת)</a:t>
            </a:r>
          </a:p>
          <a:p>
            <a:pPr>
              <a:buFont typeface="Arial" pitchFamily="34" charset="0"/>
              <a:buNone/>
              <a:defRPr/>
            </a:pPr>
            <a:r>
              <a:rPr lang="he-IL" sz="2000" dirty="0" smtClean="0"/>
              <a:t>	</a:t>
            </a:r>
            <a:r>
              <a:rPr lang="he-IL" sz="2000" dirty="0"/>
              <a:t>עד 1,517,210  - 0%</a:t>
            </a:r>
          </a:p>
          <a:p>
            <a:pPr>
              <a:buFont typeface="Arial" pitchFamily="34" charset="0"/>
              <a:buNone/>
              <a:defRPr/>
            </a:pPr>
            <a:r>
              <a:rPr lang="he-IL" sz="2000" dirty="0"/>
              <a:t>	1,517,211 - 1,799,605 – 3.5%</a:t>
            </a:r>
          </a:p>
          <a:p>
            <a:pPr>
              <a:buFont typeface="Arial" pitchFamily="34" charset="0"/>
              <a:buNone/>
              <a:defRPr/>
            </a:pPr>
            <a:r>
              <a:rPr lang="he-IL" sz="2000" dirty="0"/>
              <a:t>	1,799,606 - 4,642,750 – 5%</a:t>
            </a:r>
          </a:p>
          <a:p>
            <a:pPr>
              <a:buFont typeface="Arial" pitchFamily="34" charset="0"/>
              <a:buNone/>
              <a:defRPr/>
            </a:pPr>
            <a:r>
              <a:rPr lang="he-IL" sz="2000" dirty="0"/>
              <a:t>	4,642,751 - 15,475,835 – 8%</a:t>
            </a:r>
          </a:p>
          <a:p>
            <a:pPr>
              <a:buFont typeface="Arial" pitchFamily="34" charset="0"/>
              <a:buNone/>
              <a:defRPr/>
            </a:pPr>
            <a:r>
              <a:rPr lang="he-IL" sz="2000" dirty="0"/>
              <a:t>	15,475,836 ואילך – 10%</a:t>
            </a:r>
          </a:p>
          <a:p>
            <a:pPr>
              <a:buFont typeface="Arial" pitchFamily="34" charset="0"/>
              <a:buNone/>
              <a:defRPr/>
            </a:pPr>
            <a:r>
              <a:rPr lang="he-IL" sz="2000" b="1" dirty="0" smtClean="0"/>
              <a:t>דירה נוספת או דירה יחידה בידי תושב חוץ (שיעורי מס נמוכים יותר)</a:t>
            </a:r>
          </a:p>
          <a:p>
            <a:pPr>
              <a:buFont typeface="Arial" pitchFamily="34" charset="0"/>
              <a:buNone/>
              <a:defRPr/>
            </a:pPr>
            <a:r>
              <a:rPr lang="he-IL" sz="2000" b="1" dirty="0" smtClean="0"/>
              <a:t>	</a:t>
            </a:r>
            <a:r>
              <a:rPr lang="he-IL" sz="2000" dirty="0">
                <a:solidFill>
                  <a:prstClr val="black"/>
                </a:solidFill>
              </a:rPr>
              <a:t>עד </a:t>
            </a:r>
            <a:r>
              <a:rPr lang="he-IL" sz="2000" dirty="0" smtClean="0">
                <a:solidFill>
                  <a:prstClr val="black"/>
                </a:solidFill>
              </a:rPr>
              <a:t>1,089,435- 3.5%</a:t>
            </a:r>
            <a:endParaRPr lang="he-IL" sz="2000" dirty="0">
              <a:solidFill>
                <a:prstClr val="black"/>
              </a:solidFill>
            </a:endParaRPr>
          </a:p>
          <a:p>
            <a:pPr>
              <a:buFont typeface="Arial" pitchFamily="34" charset="0"/>
              <a:buNone/>
              <a:defRPr/>
            </a:pPr>
            <a:r>
              <a:rPr lang="he-IL" sz="2000" dirty="0">
                <a:solidFill>
                  <a:prstClr val="black"/>
                </a:solidFill>
              </a:rPr>
              <a:t>	</a:t>
            </a:r>
            <a:r>
              <a:rPr lang="he-IL" sz="2000" dirty="0" smtClean="0">
                <a:solidFill>
                  <a:prstClr val="black"/>
                </a:solidFill>
              </a:rPr>
              <a:t>1,089,436 – 4,642,750– 5%</a:t>
            </a:r>
            <a:endParaRPr lang="he-IL" sz="2000" dirty="0">
              <a:solidFill>
                <a:prstClr val="black"/>
              </a:solidFill>
            </a:endParaRPr>
          </a:p>
          <a:p>
            <a:pPr>
              <a:buFont typeface="Arial" pitchFamily="34" charset="0"/>
              <a:buNone/>
              <a:defRPr/>
            </a:pPr>
            <a:r>
              <a:rPr lang="he-IL" sz="2000" dirty="0">
                <a:solidFill>
                  <a:prstClr val="black"/>
                </a:solidFill>
              </a:rPr>
              <a:t>	</a:t>
            </a:r>
            <a:r>
              <a:rPr lang="he-IL" sz="2000" dirty="0" smtClean="0"/>
              <a:t>4,642,751</a:t>
            </a:r>
            <a:r>
              <a:rPr lang="he-IL" sz="2000" dirty="0" smtClean="0">
                <a:solidFill>
                  <a:prstClr val="black"/>
                </a:solidFill>
              </a:rPr>
              <a:t> </a:t>
            </a:r>
            <a:r>
              <a:rPr lang="he-IL" sz="2000" dirty="0">
                <a:solidFill>
                  <a:prstClr val="black"/>
                </a:solidFill>
              </a:rPr>
              <a:t>– </a:t>
            </a:r>
            <a:r>
              <a:rPr lang="he-IL" sz="2000" dirty="0"/>
              <a:t>15,475,835</a:t>
            </a:r>
            <a:r>
              <a:rPr lang="he-IL" sz="2000" dirty="0" smtClean="0">
                <a:solidFill>
                  <a:prstClr val="black"/>
                </a:solidFill>
              </a:rPr>
              <a:t> </a:t>
            </a:r>
            <a:r>
              <a:rPr lang="he-IL" sz="2000" dirty="0">
                <a:solidFill>
                  <a:prstClr val="black"/>
                </a:solidFill>
              </a:rPr>
              <a:t>– </a:t>
            </a:r>
            <a:r>
              <a:rPr lang="he-IL" sz="2000" dirty="0" smtClean="0">
                <a:solidFill>
                  <a:prstClr val="black"/>
                </a:solidFill>
              </a:rPr>
              <a:t>8%</a:t>
            </a:r>
            <a:endParaRPr lang="he-IL" sz="2000" dirty="0">
              <a:solidFill>
                <a:prstClr val="black"/>
              </a:solidFill>
            </a:endParaRPr>
          </a:p>
          <a:p>
            <a:pPr>
              <a:buFont typeface="Arial" pitchFamily="34" charset="0"/>
              <a:buNone/>
              <a:defRPr/>
            </a:pPr>
            <a:r>
              <a:rPr lang="he-IL" sz="2000" dirty="0">
                <a:solidFill>
                  <a:prstClr val="black"/>
                </a:solidFill>
              </a:rPr>
              <a:t>	</a:t>
            </a:r>
            <a:r>
              <a:rPr lang="he-IL" sz="2000" dirty="0"/>
              <a:t> 15,475,836</a:t>
            </a:r>
            <a:r>
              <a:rPr lang="he-IL" sz="2000" dirty="0" smtClean="0">
                <a:solidFill>
                  <a:prstClr val="black"/>
                </a:solidFill>
              </a:rPr>
              <a:t> </a:t>
            </a:r>
            <a:r>
              <a:rPr lang="he-IL" sz="2000" dirty="0">
                <a:solidFill>
                  <a:prstClr val="black"/>
                </a:solidFill>
              </a:rPr>
              <a:t>ואילך – 10</a:t>
            </a:r>
            <a:r>
              <a:rPr lang="he-IL" sz="2000" dirty="0" smtClean="0">
                <a:solidFill>
                  <a:prstClr val="black"/>
                </a:solidFill>
              </a:rPr>
              <a:t>%</a:t>
            </a:r>
          </a:p>
          <a:p>
            <a:pPr>
              <a:defRPr/>
            </a:pPr>
            <a:r>
              <a:rPr lang="he-IL" sz="2000" b="1" u="sng" dirty="0" smtClean="0">
                <a:solidFill>
                  <a:prstClr val="black"/>
                </a:solidFill>
              </a:rPr>
              <a:t>בנוסף, החל מיום 1.8.2013 שיעור מס רכישה בגין רכישת זכות במקרקעין, אשר אינה מהווה דירת מגורים, עלה  מ – 5% ל - 6%</a:t>
            </a:r>
            <a:r>
              <a:rPr lang="he-IL" sz="2000" dirty="0" smtClean="0">
                <a:solidFill>
                  <a:prstClr val="black"/>
                </a:solidFill>
              </a:rPr>
              <a:t>.</a:t>
            </a:r>
            <a:endParaRPr lang="he-IL" sz="2000" dirty="0">
              <a:solidFill>
                <a:prstClr val="black"/>
              </a:solidFill>
            </a:endParaRPr>
          </a:p>
          <a:p>
            <a:pPr marL="0" indent="0">
              <a:buFont typeface="Arial" pitchFamily="34" charset="0"/>
              <a:buNone/>
              <a:defRPr/>
            </a:pPr>
            <a:endParaRPr lang="he-IL" sz="2200" b="1" u="sn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כותרת 1"/>
          <p:cNvSpPr>
            <a:spLocks noGrp="1"/>
          </p:cNvSpPr>
          <p:nvPr>
            <p:ph type="title"/>
          </p:nvPr>
        </p:nvSpPr>
        <p:spPr>
          <a:xfrm>
            <a:off x="457200" y="0"/>
            <a:ext cx="8229600" cy="857250"/>
          </a:xfrm>
        </p:spPr>
        <p:txBody>
          <a:bodyPr/>
          <a:lstStyle/>
          <a:p>
            <a:r>
              <a:rPr lang="he-IL" altLang="he-IL" smtClean="0"/>
              <a:t>הגדרת דירה יחידה לצרכי מס רכישה</a:t>
            </a:r>
          </a:p>
        </p:txBody>
      </p:sp>
      <p:sp>
        <p:nvSpPr>
          <p:cNvPr id="3" name="מציין מיקום תוכן 2"/>
          <p:cNvSpPr>
            <a:spLocks noGrp="1"/>
          </p:cNvSpPr>
          <p:nvPr>
            <p:ph idx="1"/>
          </p:nvPr>
        </p:nvSpPr>
        <p:spPr>
          <a:xfrm>
            <a:off x="428625" y="1000125"/>
            <a:ext cx="8229600" cy="5000625"/>
          </a:xfrm>
        </p:spPr>
        <p:txBody>
          <a:bodyPr>
            <a:normAutofit fontScale="92500" lnSpcReduction="10000"/>
          </a:bodyPr>
          <a:lstStyle/>
          <a:p>
            <a:pPr marL="0" indent="0">
              <a:buFont typeface="Arial" pitchFamily="34" charset="0"/>
              <a:buNone/>
              <a:defRPr/>
            </a:pPr>
            <a:r>
              <a:rPr lang="he-IL" sz="2200" b="1" u="sng" dirty="0">
                <a:solidFill>
                  <a:prstClr val="black"/>
                </a:solidFill>
              </a:rPr>
              <a:t>"דירה יחידה" מוגדרת כלהלן:</a:t>
            </a:r>
            <a:r>
              <a:rPr lang="he-IL" sz="2200" b="1" dirty="0">
                <a:solidFill>
                  <a:prstClr val="black"/>
                </a:solidFill>
              </a:rPr>
              <a:t> </a:t>
            </a:r>
          </a:p>
          <a:p>
            <a:pPr>
              <a:defRPr/>
            </a:pPr>
            <a:r>
              <a:rPr lang="he-IL" sz="2200" dirty="0">
                <a:solidFill>
                  <a:prstClr val="black"/>
                </a:solidFill>
              </a:rPr>
              <a:t>דירת מגורים שהיא דירתו היחידה של הרוכש בישראל ובאזור כהגדרתו בסעיף 16א; לעניין הגדרה זו יראו דירת מגורים כדירה יחידה גם אם יש לרוכש, נוסף עליה, דירת מגורים שהושכרה למגורים בשכירות מוגנת לפני 1.1.1997, או דירת מגורים שחלקו של הרוכש בה אינו עולה על </a:t>
            </a:r>
            <a:r>
              <a:rPr lang="he-IL" sz="2200" b="1" dirty="0">
                <a:solidFill>
                  <a:prstClr val="black"/>
                </a:solidFill>
              </a:rPr>
              <a:t>שליש</a:t>
            </a:r>
            <a:r>
              <a:rPr lang="he-IL" sz="2200" dirty="0">
                <a:solidFill>
                  <a:prstClr val="black"/>
                </a:solidFill>
              </a:rPr>
              <a:t>. [בנוסח הקודם (עד ליום 1.8.2013) הדרישה </a:t>
            </a:r>
            <a:r>
              <a:rPr lang="he-IL" sz="2200" dirty="0" err="1">
                <a:solidFill>
                  <a:prstClr val="black"/>
                </a:solidFill>
              </a:rPr>
              <a:t>היתה</a:t>
            </a:r>
            <a:r>
              <a:rPr lang="he-IL" sz="2200" dirty="0">
                <a:solidFill>
                  <a:prstClr val="black"/>
                </a:solidFill>
              </a:rPr>
              <a:t> שחלקו של הרוכש בה הוא פחות מ - 25%]. </a:t>
            </a:r>
          </a:p>
          <a:p>
            <a:pPr>
              <a:defRPr/>
            </a:pPr>
            <a:r>
              <a:rPr lang="he-IL" sz="2400" dirty="0" smtClean="0"/>
              <a:t>מי שרוכש דירת מגורים, ותוך 24 חודשים מכר דירה אחרת שהייתה דירתו היחידה עד למועד הרכישה.</a:t>
            </a:r>
          </a:p>
          <a:p>
            <a:pPr>
              <a:defRPr/>
            </a:pPr>
            <a:r>
              <a:rPr lang="he-IL" sz="2400" dirty="0" smtClean="0"/>
              <a:t>מי שרוכש דירת מגורים מקבלן, ותוך 12 חודשים מהמועד בו אמורה להימסר החזקה בדירה מכר דירה אחרת שהייתה דירתו היחידה עד למועד הרכישה, ואם חל עיכוב במסירה - מהמועד בו נמסרה החזקה בפועל.</a:t>
            </a:r>
          </a:p>
          <a:p>
            <a:pPr>
              <a:defRPr/>
            </a:pPr>
            <a:r>
              <a:rPr lang="he-IL" sz="2400" dirty="0" smtClean="0"/>
              <a:t>הדירה הנרכשת היא "דירה חלופית" כמשמעותה בסעיף 49ה(א)לחוק (</a:t>
            </a:r>
            <a:r>
              <a:rPr lang="he-IL" sz="2400" dirty="0" smtClean="0">
                <a:latin typeface="Times New Roman"/>
                <a:ea typeface="Calibri"/>
              </a:rPr>
              <a:t>פטור </a:t>
            </a:r>
            <a:r>
              <a:rPr lang="he-IL" sz="2400" dirty="0">
                <a:latin typeface="Times New Roman"/>
                <a:ea typeface="Calibri"/>
              </a:rPr>
              <a:t>חד פעמי ממס שבח במכירת שתי דירות וברכישה של דירה אחת </a:t>
            </a:r>
            <a:r>
              <a:rPr lang="he-IL" sz="2400" dirty="0" smtClean="0">
                <a:latin typeface="Times New Roman"/>
                <a:ea typeface="Calibri"/>
              </a:rPr>
              <a:t>במקומם).</a:t>
            </a:r>
            <a:r>
              <a:rPr lang="he-IL" sz="2400" dirty="0" smtClean="0"/>
              <a:t> </a:t>
            </a:r>
            <a:endParaRPr lang="he-IL"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כותרת 1"/>
          <p:cNvSpPr>
            <a:spLocks noGrp="1"/>
          </p:cNvSpPr>
          <p:nvPr>
            <p:ph type="title"/>
          </p:nvPr>
        </p:nvSpPr>
        <p:spPr>
          <a:xfrm>
            <a:off x="457200" y="0"/>
            <a:ext cx="8229600" cy="857250"/>
          </a:xfrm>
        </p:spPr>
        <p:txBody>
          <a:bodyPr/>
          <a:lstStyle/>
          <a:p>
            <a:r>
              <a:rPr lang="he-IL" altLang="he-IL" smtClean="0"/>
              <a:t>הגדרות – "תושב ישראל" ו"תושב חוץ"</a:t>
            </a:r>
          </a:p>
        </p:txBody>
      </p:sp>
      <p:sp>
        <p:nvSpPr>
          <p:cNvPr id="3" name="מציין מיקום תוכן 2"/>
          <p:cNvSpPr>
            <a:spLocks noGrp="1"/>
          </p:cNvSpPr>
          <p:nvPr>
            <p:ph idx="1"/>
          </p:nvPr>
        </p:nvSpPr>
        <p:spPr>
          <a:xfrm>
            <a:off x="428625" y="1000125"/>
            <a:ext cx="8229600" cy="5000625"/>
          </a:xfrm>
        </p:spPr>
        <p:txBody>
          <a:bodyPr/>
          <a:lstStyle/>
          <a:p>
            <a:pPr>
              <a:defRPr/>
            </a:pPr>
            <a:r>
              <a:rPr lang="he-IL" sz="2000" dirty="0" smtClean="0"/>
              <a:t>במסגרת תיקון 76 נוספו הגדרת חדשות למונחים "תושב ישראל" ו"תושב חוץ", כדלקמן:</a:t>
            </a:r>
          </a:p>
          <a:p>
            <a:pPr marL="0" indent="0">
              <a:buFont typeface="Arial" pitchFamily="34" charset="0"/>
              <a:buNone/>
              <a:defRPr/>
            </a:pPr>
            <a:r>
              <a:rPr lang="he-IL" sz="2000" b="1" dirty="0" smtClean="0">
                <a:solidFill>
                  <a:prstClr val="black"/>
                </a:solidFill>
              </a:rPr>
              <a:t> - ""תושב ישראל"  </a:t>
            </a:r>
            <a:r>
              <a:rPr lang="he-IL" sz="2000" b="1" dirty="0">
                <a:solidFill>
                  <a:prstClr val="black"/>
                </a:solidFill>
              </a:rPr>
              <a:t>– כהגדרתו בסעיף 1 לפקודה</a:t>
            </a:r>
            <a:r>
              <a:rPr lang="he-IL" sz="2000" b="1" dirty="0" smtClean="0">
                <a:solidFill>
                  <a:prstClr val="black"/>
                </a:solidFill>
              </a:rPr>
              <a:t>."</a:t>
            </a:r>
          </a:p>
          <a:p>
            <a:pPr marL="0" indent="0">
              <a:buFont typeface="Arial" pitchFamily="34" charset="0"/>
              <a:buNone/>
              <a:defRPr/>
            </a:pPr>
            <a:r>
              <a:rPr lang="he-IL" sz="2000" b="1" dirty="0" smtClean="0">
                <a:solidFill>
                  <a:prstClr val="black"/>
                </a:solidFill>
              </a:rPr>
              <a:t> </a:t>
            </a:r>
          </a:p>
          <a:p>
            <a:pPr marL="0" indent="0">
              <a:buFont typeface="Arial" pitchFamily="34" charset="0"/>
              <a:buNone/>
              <a:defRPr/>
            </a:pPr>
            <a:r>
              <a:rPr lang="he-IL" sz="2000" b="1" dirty="0" smtClean="0">
                <a:solidFill>
                  <a:prstClr val="black"/>
                </a:solidFill>
              </a:rPr>
              <a:t> - ""תושב חוץ" – כהגדרתו בסעיף 1 לפקודה."</a:t>
            </a:r>
          </a:p>
          <a:p>
            <a:pPr marL="0" indent="0">
              <a:buFont typeface="Arial" pitchFamily="34" charset="0"/>
              <a:buNone/>
              <a:defRPr/>
            </a:pPr>
            <a:endParaRPr lang="he-IL" sz="2000" b="1" dirty="0">
              <a:solidFill>
                <a:prstClr val="black"/>
              </a:solidFill>
            </a:endParaRPr>
          </a:p>
          <a:p>
            <a:pPr marL="0" indent="0">
              <a:buFont typeface="Arial" pitchFamily="34" charset="0"/>
              <a:buNone/>
              <a:defRPr/>
            </a:pPr>
            <a:r>
              <a:rPr lang="he-IL" sz="2000" b="1" dirty="0" smtClean="0">
                <a:solidFill>
                  <a:prstClr val="black"/>
                </a:solidFill>
              </a:rPr>
              <a:t>כמו כן, ישנה התייחסות לראשונה ל"תושב ישראל לראשונה" ותושב חוזר ותיק", כמשמעותם בסעיף 14(א) לפקודה.  </a:t>
            </a:r>
          </a:p>
          <a:p>
            <a:pPr>
              <a:defRPr/>
            </a:pPr>
            <a:endParaRPr lang="he-IL" sz="2000" b="1" dirty="0">
              <a:solidFill>
                <a:prstClr val="black"/>
              </a:solidFill>
            </a:endParaRPr>
          </a:p>
          <a:p>
            <a:pPr marL="0" indent="0">
              <a:buFont typeface="Arial" pitchFamily="34" charset="0"/>
              <a:buNone/>
              <a:defRPr/>
            </a:pPr>
            <a:r>
              <a:rPr lang="he-IL" sz="2000" dirty="0" smtClean="0">
                <a:solidFill>
                  <a:prstClr val="black"/>
                </a:solidFill>
              </a:rPr>
              <a:t> </a:t>
            </a:r>
            <a:endParaRPr lang="he-IL" sz="1200" dirty="0">
              <a:solidFill>
                <a:prstClr val="black"/>
              </a:solidFill>
            </a:endParaRPr>
          </a:p>
          <a:p>
            <a:pPr>
              <a:defRPr/>
            </a:pPr>
            <a:endParaRPr lang="he-IL" sz="2400" b="1" u="sng" dirty="0" smtClean="0"/>
          </a:p>
          <a:p>
            <a:pPr>
              <a:defRPr/>
            </a:pPr>
            <a:endParaRPr lang="he-IL" sz="2400" b="1" u="sn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כותרת 1"/>
          <p:cNvSpPr>
            <a:spLocks noGrp="1"/>
          </p:cNvSpPr>
          <p:nvPr>
            <p:ph type="title"/>
          </p:nvPr>
        </p:nvSpPr>
        <p:spPr>
          <a:xfrm>
            <a:off x="457200" y="0"/>
            <a:ext cx="8229600" cy="857250"/>
          </a:xfrm>
        </p:spPr>
        <p:txBody>
          <a:bodyPr/>
          <a:lstStyle/>
          <a:p>
            <a:r>
              <a:rPr lang="he-IL" altLang="he-IL" smtClean="0"/>
              <a:t>הגדרות – "תושב ישראל" ו"תושב חוץ"</a:t>
            </a:r>
          </a:p>
        </p:txBody>
      </p:sp>
      <p:sp>
        <p:nvSpPr>
          <p:cNvPr id="3" name="מציין מיקום תוכן 2"/>
          <p:cNvSpPr>
            <a:spLocks noGrp="1"/>
          </p:cNvSpPr>
          <p:nvPr>
            <p:ph idx="1"/>
          </p:nvPr>
        </p:nvSpPr>
        <p:spPr>
          <a:xfrm>
            <a:off x="428625" y="1000125"/>
            <a:ext cx="8229600" cy="5000625"/>
          </a:xfrm>
        </p:spPr>
        <p:txBody>
          <a:bodyPr/>
          <a:lstStyle/>
          <a:p>
            <a:pPr>
              <a:defRPr/>
            </a:pPr>
            <a:r>
              <a:rPr lang="he-IL" sz="2000" b="1" u="sng" dirty="0" smtClean="0">
                <a:solidFill>
                  <a:prstClr val="black"/>
                </a:solidFill>
              </a:rPr>
              <a:t>תושב ישראל </a:t>
            </a:r>
            <a:r>
              <a:rPr lang="he-IL" sz="2000" dirty="0" smtClean="0">
                <a:solidFill>
                  <a:prstClr val="black"/>
                </a:solidFill>
              </a:rPr>
              <a:t>מוגדר בפקודה, כדלקמן:</a:t>
            </a:r>
            <a:endParaRPr lang="he-IL" sz="2000" dirty="0">
              <a:solidFill>
                <a:prstClr val="black"/>
              </a:solidFill>
            </a:endParaRPr>
          </a:p>
          <a:p>
            <a:pPr marL="0" indent="0">
              <a:buFont typeface="Arial" pitchFamily="34" charset="0"/>
              <a:buNone/>
              <a:defRPr/>
            </a:pPr>
            <a:r>
              <a:rPr lang="he-IL" sz="2000" dirty="0">
                <a:solidFill>
                  <a:prstClr val="black"/>
                </a:solidFill>
              </a:rPr>
              <a:t> </a:t>
            </a:r>
            <a:r>
              <a:rPr lang="he-IL" sz="2000" dirty="0" smtClean="0">
                <a:solidFill>
                  <a:prstClr val="black"/>
                </a:solidFill>
              </a:rPr>
              <a:t>לגבי </a:t>
            </a:r>
            <a:r>
              <a:rPr lang="he-IL" sz="2000" dirty="0">
                <a:solidFill>
                  <a:prstClr val="black"/>
                </a:solidFill>
              </a:rPr>
              <a:t>יחיד - מי שמרכז חייו בישראל; </a:t>
            </a:r>
            <a:r>
              <a:rPr lang="he-IL" sz="2000" dirty="0" err="1">
                <a:solidFill>
                  <a:prstClr val="black"/>
                </a:solidFill>
              </a:rPr>
              <a:t>ולענין</a:t>
            </a:r>
            <a:r>
              <a:rPr lang="he-IL" sz="2000" dirty="0">
                <a:solidFill>
                  <a:prstClr val="black"/>
                </a:solidFill>
              </a:rPr>
              <a:t> זה יחולו הוראות אלה:</a:t>
            </a:r>
            <a:endParaRPr lang="en-US" sz="2000" dirty="0">
              <a:solidFill>
                <a:prstClr val="black"/>
              </a:solidFill>
            </a:endParaRPr>
          </a:p>
          <a:p>
            <a:pPr marL="0" indent="0">
              <a:buFont typeface="Arial" pitchFamily="34" charset="0"/>
              <a:buNone/>
              <a:defRPr/>
            </a:pPr>
            <a:r>
              <a:rPr lang="he-IL" sz="2000" b="1" dirty="0" smtClean="0">
                <a:solidFill>
                  <a:prstClr val="black"/>
                </a:solidFill>
              </a:rPr>
              <a:t> (1)</a:t>
            </a:r>
            <a:r>
              <a:rPr lang="he-IL" sz="2000" dirty="0" smtClean="0">
                <a:solidFill>
                  <a:prstClr val="black"/>
                </a:solidFill>
              </a:rPr>
              <a:t>  לשם </a:t>
            </a:r>
            <a:r>
              <a:rPr lang="he-IL" sz="2000" dirty="0">
                <a:solidFill>
                  <a:prstClr val="black"/>
                </a:solidFill>
              </a:rPr>
              <a:t>קביעת מקום מרכז חייו של יחיד, יובאו בחשבון מכלול קשריו המשפחתיים, הכלכליים והחברתיים, </a:t>
            </a:r>
            <a:r>
              <a:rPr lang="he-IL" sz="2000" dirty="0" smtClean="0">
                <a:solidFill>
                  <a:prstClr val="black"/>
                </a:solidFill>
              </a:rPr>
              <a:t>ובהם </a:t>
            </a:r>
            <a:r>
              <a:rPr lang="he-IL" sz="2000" dirty="0">
                <a:solidFill>
                  <a:prstClr val="black"/>
                </a:solidFill>
              </a:rPr>
              <a:t>בין השאר: </a:t>
            </a:r>
            <a:endParaRPr lang="en-US" sz="2000" dirty="0">
              <a:solidFill>
                <a:prstClr val="black"/>
              </a:solidFill>
            </a:endParaRPr>
          </a:p>
          <a:p>
            <a:pPr marL="0" indent="0">
              <a:buFont typeface="Arial" pitchFamily="34" charset="0"/>
              <a:buNone/>
              <a:defRPr/>
            </a:pPr>
            <a:r>
              <a:rPr lang="he-IL" sz="2000" b="1" dirty="0" smtClean="0">
                <a:solidFill>
                  <a:prstClr val="black"/>
                </a:solidFill>
              </a:rPr>
              <a:t>(א) </a:t>
            </a:r>
            <a:r>
              <a:rPr lang="he-IL" sz="2000" dirty="0" smtClean="0">
                <a:solidFill>
                  <a:prstClr val="black"/>
                </a:solidFill>
              </a:rPr>
              <a:t>מקום </a:t>
            </a:r>
            <a:r>
              <a:rPr lang="he-IL" sz="2000" dirty="0">
                <a:solidFill>
                  <a:prstClr val="black"/>
                </a:solidFill>
              </a:rPr>
              <a:t>ביתו הקבוע;</a:t>
            </a:r>
            <a:endParaRPr lang="en-US" sz="2000" dirty="0">
              <a:solidFill>
                <a:prstClr val="black"/>
              </a:solidFill>
            </a:endParaRPr>
          </a:p>
          <a:p>
            <a:pPr marL="0" indent="0">
              <a:buFont typeface="Arial" pitchFamily="34" charset="0"/>
              <a:buNone/>
              <a:defRPr/>
            </a:pPr>
            <a:r>
              <a:rPr lang="he-IL" sz="2000" b="1" dirty="0">
                <a:solidFill>
                  <a:prstClr val="black"/>
                </a:solidFill>
              </a:rPr>
              <a:t>(</a:t>
            </a:r>
            <a:r>
              <a:rPr lang="he-IL" sz="2000" b="1" dirty="0" smtClean="0">
                <a:solidFill>
                  <a:prstClr val="black"/>
                </a:solidFill>
              </a:rPr>
              <a:t>ב)</a:t>
            </a:r>
            <a:r>
              <a:rPr lang="he-IL" sz="2000" dirty="0" smtClean="0">
                <a:solidFill>
                  <a:prstClr val="black"/>
                </a:solidFill>
              </a:rPr>
              <a:t>מקום </a:t>
            </a:r>
            <a:r>
              <a:rPr lang="he-IL" sz="2000" dirty="0">
                <a:solidFill>
                  <a:prstClr val="black"/>
                </a:solidFill>
              </a:rPr>
              <a:t>המגורים שלו ושל בני משפחתו;</a:t>
            </a:r>
            <a:endParaRPr lang="en-US" sz="2000" dirty="0">
              <a:solidFill>
                <a:prstClr val="black"/>
              </a:solidFill>
            </a:endParaRPr>
          </a:p>
          <a:p>
            <a:pPr marL="0" indent="0">
              <a:buFont typeface="Arial" pitchFamily="34" charset="0"/>
              <a:buNone/>
              <a:defRPr/>
            </a:pPr>
            <a:r>
              <a:rPr lang="he-IL" sz="2000" b="1" dirty="0">
                <a:solidFill>
                  <a:prstClr val="black"/>
                </a:solidFill>
              </a:rPr>
              <a:t>(</a:t>
            </a:r>
            <a:r>
              <a:rPr lang="he-IL" sz="2000" b="1" dirty="0" smtClean="0">
                <a:solidFill>
                  <a:prstClr val="black"/>
                </a:solidFill>
              </a:rPr>
              <a:t>ג)</a:t>
            </a:r>
            <a:r>
              <a:rPr lang="he-IL" sz="2000" dirty="0" smtClean="0">
                <a:solidFill>
                  <a:prstClr val="black"/>
                </a:solidFill>
              </a:rPr>
              <a:t>מקום </a:t>
            </a:r>
            <a:r>
              <a:rPr lang="he-IL" sz="2000" dirty="0">
                <a:solidFill>
                  <a:prstClr val="black"/>
                </a:solidFill>
              </a:rPr>
              <a:t>עיסוקו הרגיל או הקבוע או מקום העסקתו הקבוע;</a:t>
            </a:r>
            <a:endParaRPr lang="en-US" sz="2000" dirty="0">
              <a:solidFill>
                <a:prstClr val="black"/>
              </a:solidFill>
            </a:endParaRPr>
          </a:p>
          <a:p>
            <a:pPr marL="0" indent="0">
              <a:buFont typeface="Arial" pitchFamily="34" charset="0"/>
              <a:buNone/>
              <a:defRPr/>
            </a:pPr>
            <a:r>
              <a:rPr lang="he-IL" sz="2000" b="1" dirty="0">
                <a:solidFill>
                  <a:prstClr val="black"/>
                </a:solidFill>
              </a:rPr>
              <a:t>(</a:t>
            </a:r>
            <a:r>
              <a:rPr lang="he-IL" sz="2000" b="1" dirty="0" smtClean="0">
                <a:solidFill>
                  <a:prstClr val="black"/>
                </a:solidFill>
              </a:rPr>
              <a:t>ד)</a:t>
            </a:r>
            <a:r>
              <a:rPr lang="he-IL" sz="2000" dirty="0" smtClean="0">
                <a:solidFill>
                  <a:prstClr val="black"/>
                </a:solidFill>
              </a:rPr>
              <a:t>מקום </a:t>
            </a:r>
            <a:r>
              <a:rPr lang="he-IL" sz="2000" dirty="0">
                <a:solidFill>
                  <a:prstClr val="black"/>
                </a:solidFill>
              </a:rPr>
              <a:t>האינטרסים הכלכליים הפעילים והמהותיים שלו;</a:t>
            </a:r>
            <a:endParaRPr lang="en-US" sz="2000" dirty="0">
              <a:solidFill>
                <a:prstClr val="black"/>
              </a:solidFill>
            </a:endParaRPr>
          </a:p>
          <a:p>
            <a:pPr marL="0" indent="0">
              <a:buFont typeface="Arial" pitchFamily="34" charset="0"/>
              <a:buNone/>
              <a:defRPr/>
            </a:pPr>
            <a:r>
              <a:rPr lang="he-IL" sz="2000" b="1" dirty="0">
                <a:solidFill>
                  <a:prstClr val="black"/>
                </a:solidFill>
              </a:rPr>
              <a:t>(</a:t>
            </a:r>
            <a:r>
              <a:rPr lang="he-IL" sz="2000" b="1" dirty="0" smtClean="0">
                <a:solidFill>
                  <a:prstClr val="black"/>
                </a:solidFill>
              </a:rPr>
              <a:t>ה)</a:t>
            </a:r>
            <a:r>
              <a:rPr lang="he-IL" sz="2000" dirty="0" smtClean="0">
                <a:solidFill>
                  <a:prstClr val="black"/>
                </a:solidFill>
              </a:rPr>
              <a:t>מקום </a:t>
            </a:r>
            <a:r>
              <a:rPr lang="he-IL" sz="2000" dirty="0">
                <a:solidFill>
                  <a:prstClr val="black"/>
                </a:solidFill>
              </a:rPr>
              <a:t>פעילותו בארגונים, באיגודים או במוסדות שונים;</a:t>
            </a:r>
            <a:endParaRPr lang="en-US" sz="2000" dirty="0">
              <a:solidFill>
                <a:prstClr val="black"/>
              </a:solidFill>
            </a:endParaRPr>
          </a:p>
          <a:p>
            <a:pPr marL="0" indent="0">
              <a:buFont typeface="Arial" pitchFamily="34" charset="0"/>
              <a:buNone/>
              <a:defRPr/>
            </a:pPr>
            <a:r>
              <a:rPr lang="he-IL" sz="2000" b="1" dirty="0">
                <a:solidFill>
                  <a:prstClr val="black"/>
                </a:solidFill>
              </a:rPr>
              <a:t> </a:t>
            </a:r>
            <a:r>
              <a:rPr lang="he-IL" sz="2000" b="1" dirty="0" smtClean="0">
                <a:solidFill>
                  <a:prstClr val="black"/>
                </a:solidFill>
              </a:rPr>
              <a:t>(2)</a:t>
            </a:r>
            <a:r>
              <a:rPr lang="he-IL" sz="2000" dirty="0" smtClean="0">
                <a:solidFill>
                  <a:prstClr val="black"/>
                </a:solidFill>
              </a:rPr>
              <a:t>  חזקה </a:t>
            </a:r>
            <a:r>
              <a:rPr lang="he-IL" sz="2000" dirty="0">
                <a:solidFill>
                  <a:prstClr val="black"/>
                </a:solidFill>
              </a:rPr>
              <a:t>היא שמרכז חייו של יחיד בשנת המס הוא בישראל - </a:t>
            </a:r>
            <a:endParaRPr lang="en-US" sz="2000" dirty="0">
              <a:solidFill>
                <a:prstClr val="black"/>
              </a:solidFill>
            </a:endParaRPr>
          </a:p>
          <a:p>
            <a:pPr marL="0" indent="0">
              <a:buFont typeface="Arial" pitchFamily="34" charset="0"/>
              <a:buNone/>
              <a:defRPr/>
            </a:pPr>
            <a:r>
              <a:rPr lang="he-IL" sz="2000" b="1" dirty="0">
                <a:solidFill>
                  <a:prstClr val="black"/>
                </a:solidFill>
              </a:rPr>
              <a:t>(</a:t>
            </a:r>
            <a:r>
              <a:rPr lang="he-IL" sz="2000" b="1" dirty="0" smtClean="0">
                <a:solidFill>
                  <a:prstClr val="black"/>
                </a:solidFill>
              </a:rPr>
              <a:t>א)</a:t>
            </a:r>
            <a:r>
              <a:rPr lang="he-IL" sz="2000" dirty="0" smtClean="0">
                <a:solidFill>
                  <a:prstClr val="black"/>
                </a:solidFill>
              </a:rPr>
              <a:t>אם </a:t>
            </a:r>
            <a:r>
              <a:rPr lang="he-IL" sz="2000" dirty="0">
                <a:solidFill>
                  <a:prstClr val="black"/>
                </a:solidFill>
              </a:rPr>
              <a:t>שהה בישראל בשנת המס 183 ימים או יותר;</a:t>
            </a:r>
            <a:endParaRPr lang="en-US" sz="2000" dirty="0">
              <a:solidFill>
                <a:prstClr val="black"/>
              </a:solidFill>
            </a:endParaRPr>
          </a:p>
          <a:p>
            <a:pPr marL="0" indent="0">
              <a:buFont typeface="Arial" pitchFamily="34" charset="0"/>
              <a:buNone/>
              <a:defRPr/>
            </a:pPr>
            <a:r>
              <a:rPr lang="he-IL" sz="2000" b="1" dirty="0">
                <a:solidFill>
                  <a:prstClr val="black"/>
                </a:solidFill>
              </a:rPr>
              <a:t>(</a:t>
            </a:r>
            <a:r>
              <a:rPr lang="he-IL" sz="2000" b="1" dirty="0" smtClean="0">
                <a:solidFill>
                  <a:prstClr val="black"/>
                </a:solidFill>
              </a:rPr>
              <a:t>ב)</a:t>
            </a:r>
            <a:r>
              <a:rPr lang="he-IL" sz="2000" dirty="0" smtClean="0">
                <a:solidFill>
                  <a:prstClr val="black"/>
                </a:solidFill>
              </a:rPr>
              <a:t>אם </a:t>
            </a:r>
            <a:r>
              <a:rPr lang="he-IL" sz="2000" dirty="0">
                <a:solidFill>
                  <a:prstClr val="black"/>
                </a:solidFill>
              </a:rPr>
              <a:t>שהה בישראל בשנת המס 30 ימים או יותר, וסך כל תקופת שהייתו בישראל בשנת המס ובשנתיים שקדמו לה הוא 425 ימים או </a:t>
            </a:r>
            <a:r>
              <a:rPr lang="he-IL" sz="2000" dirty="0" smtClean="0">
                <a:solidFill>
                  <a:prstClr val="black"/>
                </a:solidFill>
              </a:rPr>
              <a:t>יותר. </a:t>
            </a:r>
            <a:endParaRPr lang="en-US" sz="2000" dirty="0">
              <a:solidFill>
                <a:prstClr val="black"/>
              </a:solidFill>
            </a:endParaRPr>
          </a:p>
          <a:p>
            <a:pPr>
              <a:defRPr/>
            </a:pPr>
            <a:endParaRPr lang="he-IL" sz="1200" dirty="0">
              <a:solidFill>
                <a:prstClr val="black"/>
              </a:solidFill>
            </a:endParaRPr>
          </a:p>
          <a:p>
            <a:pPr>
              <a:defRPr/>
            </a:pPr>
            <a:endParaRPr lang="he-IL" sz="2400" b="1" u="sng" dirty="0" smtClean="0"/>
          </a:p>
          <a:p>
            <a:pPr>
              <a:defRPr/>
            </a:pPr>
            <a:endParaRPr lang="he-IL" sz="2400" b="1" u="sn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כותרת 1"/>
          <p:cNvSpPr>
            <a:spLocks noGrp="1"/>
          </p:cNvSpPr>
          <p:nvPr>
            <p:ph type="title"/>
          </p:nvPr>
        </p:nvSpPr>
        <p:spPr>
          <a:xfrm>
            <a:off x="457200" y="0"/>
            <a:ext cx="8229600" cy="857250"/>
          </a:xfrm>
        </p:spPr>
        <p:txBody>
          <a:bodyPr/>
          <a:lstStyle/>
          <a:p>
            <a:r>
              <a:rPr lang="he-IL" altLang="he-IL" smtClean="0"/>
              <a:t>הגדרות – "תושב ישראל" ו"תושב חוץ"</a:t>
            </a:r>
          </a:p>
        </p:txBody>
      </p:sp>
      <p:sp>
        <p:nvSpPr>
          <p:cNvPr id="3" name="מציין מיקום תוכן 2"/>
          <p:cNvSpPr>
            <a:spLocks noGrp="1"/>
          </p:cNvSpPr>
          <p:nvPr>
            <p:ph idx="1"/>
          </p:nvPr>
        </p:nvSpPr>
        <p:spPr>
          <a:xfrm>
            <a:off x="428625" y="1000125"/>
            <a:ext cx="8229600" cy="5000625"/>
          </a:xfrm>
        </p:spPr>
        <p:txBody>
          <a:bodyPr/>
          <a:lstStyle/>
          <a:p>
            <a:pPr>
              <a:defRPr/>
            </a:pPr>
            <a:r>
              <a:rPr lang="he-IL" sz="2000" b="1" u="sng" dirty="0" smtClean="0">
                <a:solidFill>
                  <a:prstClr val="black"/>
                </a:solidFill>
              </a:rPr>
              <a:t>תושב </a:t>
            </a:r>
            <a:r>
              <a:rPr lang="he-IL" sz="2000" b="1" u="sng" dirty="0">
                <a:solidFill>
                  <a:prstClr val="black"/>
                </a:solidFill>
              </a:rPr>
              <a:t>חוץ </a:t>
            </a:r>
            <a:r>
              <a:rPr lang="he-IL" sz="2000" dirty="0" smtClean="0">
                <a:solidFill>
                  <a:prstClr val="black"/>
                </a:solidFill>
              </a:rPr>
              <a:t>מוגדר בפקודה, כדלקמן: </a:t>
            </a:r>
            <a:endParaRPr lang="he-IL" sz="2000" dirty="0">
              <a:solidFill>
                <a:prstClr val="black"/>
              </a:solidFill>
            </a:endParaRPr>
          </a:p>
          <a:p>
            <a:pPr marL="0" indent="0">
              <a:buFont typeface="Arial" pitchFamily="34" charset="0"/>
              <a:buNone/>
              <a:defRPr/>
            </a:pPr>
            <a:r>
              <a:rPr lang="he-IL" sz="2000" dirty="0" smtClean="0">
                <a:solidFill>
                  <a:prstClr val="black"/>
                </a:solidFill>
              </a:rPr>
              <a:t>"מי </a:t>
            </a:r>
            <a:r>
              <a:rPr lang="he-IL" sz="2000" dirty="0">
                <a:solidFill>
                  <a:prstClr val="black"/>
                </a:solidFill>
              </a:rPr>
              <a:t>שאינו תושב ישראל, וכן יחיד שהתקיימו בו כל אלה:</a:t>
            </a:r>
            <a:endParaRPr lang="en-US" sz="2000" dirty="0">
              <a:solidFill>
                <a:prstClr val="black"/>
              </a:solidFill>
            </a:endParaRPr>
          </a:p>
          <a:p>
            <a:pPr marL="0" indent="0">
              <a:buFont typeface="Arial" pitchFamily="34" charset="0"/>
              <a:buNone/>
              <a:defRPr/>
            </a:pPr>
            <a:r>
              <a:rPr lang="he-IL" sz="2000" b="1" dirty="0" smtClean="0">
                <a:solidFill>
                  <a:prstClr val="black"/>
                </a:solidFill>
              </a:rPr>
              <a:t>(א)</a:t>
            </a:r>
            <a:r>
              <a:rPr lang="he-IL" sz="2000" dirty="0" smtClean="0">
                <a:solidFill>
                  <a:prstClr val="black"/>
                </a:solidFill>
              </a:rPr>
              <a:t>הוא </a:t>
            </a:r>
            <a:r>
              <a:rPr lang="he-IL" sz="2000" dirty="0">
                <a:solidFill>
                  <a:prstClr val="black"/>
                </a:solidFill>
              </a:rPr>
              <a:t>שהה מחוץ לישראל 183 ימים לפחות, בכל שנה, בשנת המס ובשנת המס שלאחריה;</a:t>
            </a:r>
            <a:endParaRPr lang="en-US" sz="2000" dirty="0">
              <a:solidFill>
                <a:prstClr val="black"/>
              </a:solidFill>
            </a:endParaRPr>
          </a:p>
          <a:p>
            <a:pPr marL="0" indent="0">
              <a:buFont typeface="Arial" pitchFamily="34" charset="0"/>
              <a:buNone/>
              <a:defRPr/>
            </a:pPr>
            <a:r>
              <a:rPr lang="he-IL" sz="2000" b="1" dirty="0">
                <a:solidFill>
                  <a:prstClr val="black"/>
                </a:solidFill>
              </a:rPr>
              <a:t>(</a:t>
            </a:r>
            <a:r>
              <a:rPr lang="he-IL" sz="2000" b="1" dirty="0" smtClean="0">
                <a:solidFill>
                  <a:prstClr val="black"/>
                </a:solidFill>
              </a:rPr>
              <a:t>ב)</a:t>
            </a:r>
            <a:r>
              <a:rPr lang="he-IL" sz="2000" dirty="0" smtClean="0">
                <a:solidFill>
                  <a:prstClr val="black"/>
                </a:solidFill>
              </a:rPr>
              <a:t>מרכז </a:t>
            </a:r>
            <a:r>
              <a:rPr lang="he-IL" sz="2000" dirty="0">
                <a:solidFill>
                  <a:prstClr val="black"/>
                </a:solidFill>
              </a:rPr>
              <a:t>חייו לא היה בישראל, כאמור בפסקה (א)(1) להגדרה ""תושב ישראל" או "תושב"", בשתי שנות המס שלאחר שנות המס האמורות בפסקת משנה (א</a:t>
            </a:r>
            <a:r>
              <a:rPr lang="he-IL" sz="2000" dirty="0" smtClean="0">
                <a:solidFill>
                  <a:prstClr val="black"/>
                </a:solidFill>
              </a:rPr>
              <a:t>)". </a:t>
            </a:r>
            <a:endParaRPr lang="en-US" sz="2000" dirty="0">
              <a:solidFill>
                <a:prstClr val="black"/>
              </a:solidFill>
            </a:endParaRPr>
          </a:p>
          <a:p>
            <a:pPr>
              <a:defRPr/>
            </a:pPr>
            <a:endParaRPr lang="he-IL" sz="2000" dirty="0" smtClean="0">
              <a:solidFill>
                <a:prstClr val="black"/>
              </a:solidFill>
            </a:endParaRPr>
          </a:p>
          <a:p>
            <a:pPr>
              <a:defRPr/>
            </a:pPr>
            <a:r>
              <a:rPr lang="he-IL" sz="2000" b="1" u="sng" dirty="0" smtClean="0"/>
              <a:t>"תושב ישראל לראשונה (עולה חדש)</a:t>
            </a:r>
            <a:r>
              <a:rPr lang="he-IL" sz="2000" b="1" dirty="0" smtClean="0"/>
              <a:t> " – </a:t>
            </a:r>
            <a:r>
              <a:rPr lang="he-IL" sz="2000" dirty="0" smtClean="0"/>
              <a:t>חסרה הגדרה ממצה בפקודה.</a:t>
            </a:r>
          </a:p>
          <a:p>
            <a:pPr>
              <a:defRPr/>
            </a:pPr>
            <a:r>
              <a:rPr lang="he-IL" sz="2000" b="1" dirty="0" smtClean="0"/>
              <a:t>"</a:t>
            </a:r>
            <a:r>
              <a:rPr lang="he-IL" sz="2000" b="1" u="sng" dirty="0"/>
              <a:t>תושב חוזר ותיק</a:t>
            </a:r>
            <a:r>
              <a:rPr lang="he-IL" sz="2000" b="1" dirty="0"/>
              <a:t>"- </a:t>
            </a:r>
            <a:r>
              <a:rPr lang="he-IL" sz="2000" dirty="0"/>
              <a:t>יחיד ששב והיה לתושב ישראל לאחר שהיה תושב חוץ במשך </a:t>
            </a:r>
            <a:r>
              <a:rPr lang="he-IL" sz="2000" u="sng" dirty="0"/>
              <a:t>עשר שנים</a:t>
            </a:r>
            <a:r>
              <a:rPr lang="he-IL" sz="2000" dirty="0"/>
              <a:t> רצופות לפחות.</a:t>
            </a:r>
          </a:p>
          <a:p>
            <a:pPr>
              <a:defRPr/>
            </a:pPr>
            <a:r>
              <a:rPr lang="he-IL" sz="2000" dirty="0"/>
              <a:t>"</a:t>
            </a:r>
            <a:r>
              <a:rPr lang="he-IL" sz="2000" b="1" u="sng" dirty="0"/>
              <a:t>תושב חוזר</a:t>
            </a:r>
            <a:r>
              <a:rPr lang="he-IL" sz="2000" dirty="0"/>
              <a:t>"</a:t>
            </a:r>
            <a:r>
              <a:rPr lang="he-IL" sz="2000" b="1" dirty="0"/>
              <a:t>-</a:t>
            </a:r>
            <a:r>
              <a:rPr lang="he-IL" sz="2000" dirty="0"/>
              <a:t> יחיד ששב והיה לתושב ישראל לאחר שהיה תושב חוץ במשך שש שנים רצופות לפחות.</a:t>
            </a:r>
          </a:p>
          <a:p>
            <a:pPr>
              <a:defRPr/>
            </a:pPr>
            <a:endParaRPr lang="he-IL" sz="2000" dirty="0">
              <a:solidFill>
                <a:prstClr val="black"/>
              </a:solidFill>
            </a:endParaRPr>
          </a:p>
          <a:p>
            <a:pPr>
              <a:defRPr/>
            </a:pPr>
            <a:endParaRPr lang="he-IL" sz="1200" dirty="0">
              <a:solidFill>
                <a:prstClr val="black"/>
              </a:solidFill>
            </a:endParaRPr>
          </a:p>
          <a:p>
            <a:pPr>
              <a:defRPr/>
            </a:pPr>
            <a:endParaRPr lang="he-IL" sz="2400" b="1" u="sng" dirty="0" smtClean="0"/>
          </a:p>
          <a:p>
            <a:pPr>
              <a:defRPr/>
            </a:pPr>
            <a:endParaRPr lang="he-IL" sz="2400" b="1" u="sng"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19365</TotalTime>
  <Words>4783</Words>
  <Application>Microsoft Office PowerPoint</Application>
  <PresentationFormat>‫הצגה על המסך (4:3)</PresentationFormat>
  <Paragraphs>373</Paragraphs>
  <Slides>42</Slides>
  <Notes>3</Notes>
  <HiddenSlides>0</HiddenSlides>
  <MMClips>0</MMClips>
  <ScaleCrop>false</ScaleCrop>
  <HeadingPairs>
    <vt:vector size="4" baseType="variant">
      <vt:variant>
        <vt:lpstr>ערכת נושא</vt:lpstr>
      </vt:variant>
      <vt:variant>
        <vt:i4>2</vt:i4>
      </vt:variant>
      <vt:variant>
        <vt:lpstr>כותרות שקופיות</vt:lpstr>
      </vt:variant>
      <vt:variant>
        <vt:i4>42</vt:i4>
      </vt:variant>
    </vt:vector>
  </HeadingPairs>
  <TitlesOfParts>
    <vt:vector size="44" baseType="lpstr">
      <vt:lpstr>ערכת נושא Office</vt:lpstr>
      <vt:lpstr>1_ערכת נושא Office</vt:lpstr>
      <vt:lpstr>הרפורמה במיסוי דירות מגורים חודש ינואר 2014</vt:lpstr>
      <vt:lpstr>נושאי המצגת</vt:lpstr>
      <vt:lpstr>עיקרי תיקון 76 לחוק</vt:lpstr>
      <vt:lpstr>עדכון מדרגות מס הרכישה</vt:lpstr>
      <vt:lpstr>עדכון מדרגות מס הרכישה</vt:lpstr>
      <vt:lpstr>הגדרת דירה יחידה לצרכי מס רכישה</vt:lpstr>
      <vt:lpstr>הגדרות – "תושב ישראל" ו"תושב חוץ"</vt:lpstr>
      <vt:lpstr>הגדרות – "תושב ישראל" ו"תושב חוץ"</vt:lpstr>
      <vt:lpstr>הגדרות – "תושב ישראל" ו"תושב חוץ"</vt:lpstr>
      <vt:lpstr>הגדרת "תושב ישראל" לעניין מס רכישה</vt:lpstr>
      <vt:lpstr>טופס "הצהרת רוכש דירת מגורים יחידה"</vt:lpstr>
      <vt:lpstr>נקודות למחשבה</vt:lpstr>
      <vt:lpstr>נקודות למחשבה</vt:lpstr>
      <vt:lpstr>שינויים במסלולי הפטור ממס שבח</vt:lpstr>
      <vt:lpstr>הגדרות  - כללי</vt:lpstr>
      <vt:lpstr>ביטול הפטור לפי סעיף 49ב(1)</vt:lpstr>
      <vt:lpstr>שיעורי מס השבח במכירת דירת מגורים מזכה:</vt:lpstr>
      <vt:lpstr>שיעור מס השבח החדש במכירת דירת מגורים מזכה</vt:lpstr>
      <vt:lpstr>שיעור מס השבח החדש במכירת דירת מגורים מזכה</vt:lpstr>
      <vt:lpstr> תקופת המעבר מיום 1.1.2014 – 31.12.2017 (הוראת שעה) (להלן: "הוראת המעבר")  </vt:lpstr>
      <vt:lpstr> תקופת המעבר מיום 1.1.2014 – 31.12.2017 (הוראת שעה) (להלן: "הוראת המעבר")  </vt:lpstr>
      <vt:lpstr> תקופת המעבר מיום 1.1.2014 – 31.12.2017 (הוראת שעה) (להלן: "הוראת המעבר")  </vt:lpstr>
      <vt:lpstr>מכירת דירות שהתקבלו במתנה בפיצול מטיב</vt:lpstr>
      <vt:lpstr>מכירת דירות שהתקבלו במתנה בפיצול מטיב</vt:lpstr>
      <vt:lpstr>דוגמאות</vt:lpstr>
      <vt:lpstr>דוגמאות</vt:lpstr>
      <vt:lpstr>פטור ממס שבח לאחר יום המעבר</vt:lpstr>
      <vt:lpstr>פטור ממס שבח לאחר תקופת המעבר</vt:lpstr>
      <vt:lpstr>סעיף 49ג – דירה שלא תחשב כדירה נוספת</vt:lpstr>
      <vt:lpstr>סעיף 49ד – חזקת דירת מגורים נוספת</vt:lpstr>
      <vt:lpstr>משטר המס לאחר מועד המעבר (1.1.2018)</vt:lpstr>
      <vt:lpstr>טבלה מסכמת – תושב ישראל</vt:lpstr>
      <vt:lpstr>טבלה מסכמת – תושב ישראל (המשך):</vt:lpstr>
      <vt:lpstr>טבלה מסכמת – תושב חוץ</vt:lpstr>
      <vt:lpstr>מתנות לקרובים</vt:lpstr>
      <vt:lpstr>עסקאות קומבינציה</vt:lpstr>
      <vt:lpstr>עסקאות קומבינציה</vt:lpstr>
      <vt:lpstr>עסקאות קומבינציה</vt:lpstr>
      <vt:lpstr>עסקאות קומבינציה</vt:lpstr>
      <vt:lpstr>עסקאות קומבינציה</vt:lpstr>
      <vt:lpstr>טפסי דיווח חדשים למיסוי מקרקעין</vt:lpstr>
      <vt:lpstr>שאלות ? תודה !</vt:lpstr>
    </vt:vector>
  </TitlesOfParts>
  <Company>Bank Hapoalim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0857 - אורית ברוורמן</dc:creator>
  <cp:lastModifiedBy>meori</cp:lastModifiedBy>
  <cp:revision>563</cp:revision>
  <dcterms:created xsi:type="dcterms:W3CDTF">2011-12-13T15:06:51Z</dcterms:created>
  <dcterms:modified xsi:type="dcterms:W3CDTF">2014-01-23T16:45:12Z</dcterms:modified>
</cp:coreProperties>
</file>