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Lst>
  <p:notesMasterIdLst>
    <p:notesMasterId r:id="rId52"/>
  </p:notesMasterIdLst>
  <p:handoutMasterIdLst>
    <p:handoutMasterId r:id="rId53"/>
  </p:handoutMasterIdLst>
  <p:sldIdLst>
    <p:sldId id="256" r:id="rId3"/>
    <p:sldId id="262" r:id="rId4"/>
    <p:sldId id="380" r:id="rId5"/>
    <p:sldId id="305" r:id="rId6"/>
    <p:sldId id="381" r:id="rId7"/>
    <p:sldId id="382" r:id="rId8"/>
    <p:sldId id="365" r:id="rId9"/>
    <p:sldId id="367" r:id="rId10"/>
    <p:sldId id="368" r:id="rId11"/>
    <p:sldId id="364" r:id="rId12"/>
    <p:sldId id="385" r:id="rId13"/>
    <p:sldId id="341" r:id="rId14"/>
    <p:sldId id="342" r:id="rId15"/>
    <p:sldId id="270" r:id="rId16"/>
    <p:sldId id="272" r:id="rId17"/>
    <p:sldId id="330" r:id="rId18"/>
    <p:sldId id="355" r:id="rId19"/>
    <p:sldId id="329" r:id="rId20"/>
    <p:sldId id="344" r:id="rId21"/>
    <p:sldId id="333" r:id="rId22"/>
    <p:sldId id="334" r:id="rId23"/>
    <p:sldId id="335" r:id="rId24"/>
    <p:sldId id="356" r:id="rId25"/>
    <p:sldId id="357" r:id="rId26"/>
    <p:sldId id="386" r:id="rId27"/>
    <p:sldId id="354" r:id="rId28"/>
    <p:sldId id="358" r:id="rId29"/>
    <p:sldId id="273" r:id="rId30"/>
    <p:sldId id="391" r:id="rId31"/>
    <p:sldId id="392" r:id="rId32"/>
    <p:sldId id="390" r:id="rId33"/>
    <p:sldId id="376" r:id="rId34"/>
    <p:sldId id="378" r:id="rId35"/>
    <p:sldId id="384" r:id="rId36"/>
    <p:sldId id="377" r:id="rId37"/>
    <p:sldId id="372" r:id="rId38"/>
    <p:sldId id="314" r:id="rId39"/>
    <p:sldId id="315" r:id="rId40"/>
    <p:sldId id="322" r:id="rId41"/>
    <p:sldId id="340" r:id="rId42"/>
    <p:sldId id="323" r:id="rId43"/>
    <p:sldId id="324" r:id="rId44"/>
    <p:sldId id="325" r:id="rId45"/>
    <p:sldId id="361" r:id="rId46"/>
    <p:sldId id="316" r:id="rId47"/>
    <p:sldId id="307" r:id="rId48"/>
    <p:sldId id="313" r:id="rId49"/>
    <p:sldId id="362" r:id="rId50"/>
    <p:sldId id="268" r:id="rId51"/>
  </p:sldIdLst>
  <p:sldSz cx="9144000" cy="6858000" type="screen4x3"/>
  <p:notesSz cx="6648450" cy="97742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E8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645" autoAdjust="0"/>
    <p:restoredTop sz="96953" autoAdjust="0"/>
  </p:normalViewPr>
  <p:slideViewPr>
    <p:cSldViewPr>
      <p:cViewPr>
        <p:scale>
          <a:sx n="80" d="100"/>
          <a:sy n="80" d="100"/>
        </p:scale>
        <p:origin x="-1686" y="-348"/>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19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6730" y="0"/>
            <a:ext cx="2881720" cy="489259"/>
          </a:xfrm>
          <a:prstGeom prst="rect">
            <a:avLst/>
          </a:prstGeom>
        </p:spPr>
        <p:txBody>
          <a:bodyPr vert="horz" lIns="89785" tIns="44892" rIns="89785" bIns="44892"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1553" y="0"/>
            <a:ext cx="2881720" cy="489259"/>
          </a:xfrm>
          <a:prstGeom prst="rect">
            <a:avLst/>
          </a:prstGeom>
        </p:spPr>
        <p:txBody>
          <a:bodyPr vert="horz" lIns="89785" tIns="44892" rIns="89785" bIns="44892" rtlCol="1"/>
          <a:lstStyle>
            <a:lvl1pPr algn="l">
              <a:defRPr sz="1200">
                <a:latin typeface="Arial" pitchFamily="34" charset="0"/>
                <a:cs typeface="Arial" pitchFamily="34" charset="0"/>
              </a:defRPr>
            </a:lvl1pPr>
          </a:lstStyle>
          <a:p>
            <a:pPr>
              <a:defRPr/>
            </a:pPr>
            <a:fld id="{1143D563-5301-4697-9FBE-B36CB847CC62}" type="datetimeFigureOut">
              <a:rPr lang="he-IL"/>
              <a:pPr>
                <a:defRPr/>
              </a:pPr>
              <a:t>כ'/אב/תשע"ו</a:t>
            </a:fld>
            <a:endParaRPr lang="he-IL"/>
          </a:p>
        </p:txBody>
      </p:sp>
      <p:sp>
        <p:nvSpPr>
          <p:cNvPr id="4" name="מציין מיקום של כותרת תחתונה 3"/>
          <p:cNvSpPr>
            <a:spLocks noGrp="1"/>
          </p:cNvSpPr>
          <p:nvPr>
            <p:ph type="ftr" sz="quarter" idx="2"/>
          </p:nvPr>
        </p:nvSpPr>
        <p:spPr>
          <a:xfrm>
            <a:off x="3766730" y="9283417"/>
            <a:ext cx="2881720" cy="489258"/>
          </a:xfrm>
          <a:prstGeom prst="rect">
            <a:avLst/>
          </a:prstGeom>
        </p:spPr>
        <p:txBody>
          <a:bodyPr vert="horz" lIns="89785" tIns="44892" rIns="89785" bIns="44892"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1553" y="9283417"/>
            <a:ext cx="2881720" cy="489258"/>
          </a:xfrm>
          <a:prstGeom prst="rect">
            <a:avLst/>
          </a:prstGeom>
        </p:spPr>
        <p:txBody>
          <a:bodyPr vert="horz" lIns="89785" tIns="44892" rIns="89785" bIns="44892" rtlCol="1" anchor="b"/>
          <a:lstStyle>
            <a:lvl1pPr algn="l">
              <a:defRPr sz="1200">
                <a:latin typeface="Arial" pitchFamily="34" charset="0"/>
                <a:cs typeface="Arial" pitchFamily="34" charset="0"/>
              </a:defRPr>
            </a:lvl1pPr>
          </a:lstStyle>
          <a:p>
            <a:pPr>
              <a:defRPr/>
            </a:pPr>
            <a:fld id="{75C12C3A-8043-4B37-BDA4-E239779190E7}" type="slidenum">
              <a:rPr lang="he-IL"/>
              <a:pPr>
                <a:defRPr/>
              </a:pPr>
              <a:t>‹#›</a:t>
            </a:fld>
            <a:endParaRPr lang="he-IL"/>
          </a:p>
        </p:txBody>
      </p:sp>
    </p:spTree>
    <p:extLst>
      <p:ext uri="{BB962C8B-B14F-4D97-AF65-F5344CB8AC3E}">
        <p14:creationId xmlns:p14="http://schemas.microsoft.com/office/powerpoint/2010/main" val="1142922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6730" y="0"/>
            <a:ext cx="2881720" cy="489259"/>
          </a:xfrm>
          <a:prstGeom prst="rect">
            <a:avLst/>
          </a:prstGeom>
        </p:spPr>
        <p:txBody>
          <a:bodyPr vert="horz" lIns="89785" tIns="44892" rIns="89785" bIns="44892"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1553" y="0"/>
            <a:ext cx="2881720" cy="489259"/>
          </a:xfrm>
          <a:prstGeom prst="rect">
            <a:avLst/>
          </a:prstGeom>
        </p:spPr>
        <p:txBody>
          <a:bodyPr vert="horz" lIns="89785" tIns="44892" rIns="89785" bIns="44892" rtlCol="1"/>
          <a:lstStyle>
            <a:lvl1pPr algn="l">
              <a:defRPr sz="1200">
                <a:latin typeface="Arial" pitchFamily="34" charset="0"/>
                <a:cs typeface="Arial" pitchFamily="34" charset="0"/>
              </a:defRPr>
            </a:lvl1pPr>
          </a:lstStyle>
          <a:p>
            <a:pPr>
              <a:defRPr/>
            </a:pPr>
            <a:fld id="{FDBEE60D-420A-4F53-B8CE-272DE1C7B41A}" type="datetimeFigureOut">
              <a:rPr lang="he-IL"/>
              <a:pPr>
                <a:defRPr/>
              </a:pPr>
              <a:t>כ'/אב/תשע"ו</a:t>
            </a:fld>
            <a:endParaRPr lang="he-IL"/>
          </a:p>
        </p:txBody>
      </p:sp>
      <p:sp>
        <p:nvSpPr>
          <p:cNvPr id="4" name="מציין מיקום של תמונת שקופית 3"/>
          <p:cNvSpPr>
            <a:spLocks noGrp="1" noRot="1" noChangeAspect="1"/>
          </p:cNvSpPr>
          <p:nvPr>
            <p:ph type="sldImg" idx="2"/>
          </p:nvPr>
        </p:nvSpPr>
        <p:spPr>
          <a:xfrm>
            <a:off x="881063" y="733425"/>
            <a:ext cx="4886325" cy="3665538"/>
          </a:xfrm>
          <a:prstGeom prst="rect">
            <a:avLst/>
          </a:prstGeom>
          <a:noFill/>
          <a:ln w="12700">
            <a:solidFill>
              <a:prstClr val="black"/>
            </a:solidFill>
          </a:ln>
        </p:spPr>
        <p:txBody>
          <a:bodyPr vert="horz" lIns="89785" tIns="44892" rIns="89785" bIns="44892" rtlCol="1" anchor="ctr"/>
          <a:lstStyle/>
          <a:p>
            <a:pPr lvl="0"/>
            <a:endParaRPr lang="he-IL" noProof="0" smtClean="0"/>
          </a:p>
        </p:txBody>
      </p:sp>
      <p:sp>
        <p:nvSpPr>
          <p:cNvPr id="5" name="מציין מיקום של הערות 4"/>
          <p:cNvSpPr>
            <a:spLocks noGrp="1"/>
          </p:cNvSpPr>
          <p:nvPr>
            <p:ph type="body" sz="quarter" idx="3"/>
          </p:nvPr>
        </p:nvSpPr>
        <p:spPr>
          <a:xfrm>
            <a:off x="664535" y="4642490"/>
            <a:ext cx="5319381" cy="4398641"/>
          </a:xfrm>
          <a:prstGeom prst="rect">
            <a:avLst/>
          </a:prstGeom>
        </p:spPr>
        <p:txBody>
          <a:bodyPr vert="horz" lIns="89785" tIns="44892" rIns="89785" bIns="44892"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3766730" y="9283417"/>
            <a:ext cx="2881720" cy="489258"/>
          </a:xfrm>
          <a:prstGeom prst="rect">
            <a:avLst/>
          </a:prstGeom>
        </p:spPr>
        <p:txBody>
          <a:bodyPr vert="horz" lIns="89785" tIns="44892" rIns="89785" bIns="44892"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1553" y="9283417"/>
            <a:ext cx="2881720" cy="489258"/>
          </a:xfrm>
          <a:prstGeom prst="rect">
            <a:avLst/>
          </a:prstGeom>
        </p:spPr>
        <p:txBody>
          <a:bodyPr vert="horz" lIns="89785" tIns="44892" rIns="89785" bIns="44892" rtlCol="1" anchor="b"/>
          <a:lstStyle>
            <a:lvl1pPr algn="l">
              <a:defRPr sz="1200">
                <a:latin typeface="Arial" pitchFamily="34" charset="0"/>
                <a:cs typeface="Arial" pitchFamily="34" charset="0"/>
              </a:defRPr>
            </a:lvl1pPr>
          </a:lstStyle>
          <a:p>
            <a:pPr>
              <a:defRPr/>
            </a:pPr>
            <a:fld id="{14FB0A78-E97D-4E2A-B5F3-69D83EB04983}" type="slidenum">
              <a:rPr lang="he-IL"/>
              <a:pPr>
                <a:defRPr/>
              </a:pPr>
              <a:t>‹#›</a:t>
            </a:fld>
            <a:endParaRPr lang="he-IL"/>
          </a:p>
        </p:txBody>
      </p:sp>
    </p:spTree>
    <p:extLst>
      <p:ext uri="{BB962C8B-B14F-4D97-AF65-F5344CB8AC3E}">
        <p14:creationId xmlns:p14="http://schemas.microsoft.com/office/powerpoint/2010/main" val="1730804310"/>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45060"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29503" indent="-280578" eaLnBrk="0" hangingPunct="0">
              <a:spcBef>
                <a:spcPct val="30000"/>
              </a:spcBef>
              <a:defRPr sz="1200">
                <a:solidFill>
                  <a:schemeClr val="tx1"/>
                </a:solidFill>
                <a:latin typeface="Calibri" pitchFamily="34" charset="0"/>
                <a:cs typeface="Arial" pitchFamily="34" charset="0"/>
              </a:defRPr>
            </a:lvl2pPr>
            <a:lvl3pPr marL="1122312" indent="-224462" eaLnBrk="0" hangingPunct="0">
              <a:spcBef>
                <a:spcPct val="30000"/>
              </a:spcBef>
              <a:defRPr sz="1200">
                <a:solidFill>
                  <a:schemeClr val="tx1"/>
                </a:solidFill>
                <a:latin typeface="Calibri" pitchFamily="34" charset="0"/>
                <a:cs typeface="Arial" pitchFamily="34" charset="0"/>
              </a:defRPr>
            </a:lvl3pPr>
            <a:lvl4pPr marL="1571236" indent="-224462" eaLnBrk="0" hangingPunct="0">
              <a:spcBef>
                <a:spcPct val="30000"/>
              </a:spcBef>
              <a:defRPr sz="1200">
                <a:solidFill>
                  <a:schemeClr val="tx1"/>
                </a:solidFill>
                <a:latin typeface="Calibri" pitchFamily="34" charset="0"/>
                <a:cs typeface="Arial" pitchFamily="34" charset="0"/>
              </a:defRPr>
            </a:lvl4pPr>
            <a:lvl5pPr marL="2020161" indent="-224462" eaLnBrk="0" hangingPunct="0">
              <a:spcBef>
                <a:spcPct val="30000"/>
              </a:spcBef>
              <a:defRPr sz="1200">
                <a:solidFill>
                  <a:schemeClr val="tx1"/>
                </a:solidFill>
                <a:latin typeface="Calibri" pitchFamily="34" charset="0"/>
                <a:cs typeface="Arial" pitchFamily="34" charset="0"/>
              </a:defRPr>
            </a:lvl5pPr>
            <a:lvl6pPr marL="2469086" indent="-224462" eaLnBrk="0" fontAlgn="base" hangingPunct="0">
              <a:spcBef>
                <a:spcPct val="30000"/>
              </a:spcBef>
              <a:spcAft>
                <a:spcPct val="0"/>
              </a:spcAft>
              <a:defRPr sz="1200">
                <a:solidFill>
                  <a:schemeClr val="tx1"/>
                </a:solidFill>
                <a:latin typeface="Calibri" pitchFamily="34" charset="0"/>
                <a:cs typeface="Arial" pitchFamily="34" charset="0"/>
              </a:defRPr>
            </a:lvl6pPr>
            <a:lvl7pPr marL="2918010" indent="-224462" eaLnBrk="0" fontAlgn="base" hangingPunct="0">
              <a:spcBef>
                <a:spcPct val="30000"/>
              </a:spcBef>
              <a:spcAft>
                <a:spcPct val="0"/>
              </a:spcAft>
              <a:defRPr sz="1200">
                <a:solidFill>
                  <a:schemeClr val="tx1"/>
                </a:solidFill>
                <a:latin typeface="Calibri" pitchFamily="34" charset="0"/>
                <a:cs typeface="Arial" pitchFamily="34" charset="0"/>
              </a:defRPr>
            </a:lvl7pPr>
            <a:lvl8pPr marL="3366935" indent="-224462" eaLnBrk="0" fontAlgn="base" hangingPunct="0">
              <a:spcBef>
                <a:spcPct val="30000"/>
              </a:spcBef>
              <a:spcAft>
                <a:spcPct val="0"/>
              </a:spcAft>
              <a:defRPr sz="1200">
                <a:solidFill>
                  <a:schemeClr val="tx1"/>
                </a:solidFill>
                <a:latin typeface="Calibri" pitchFamily="34" charset="0"/>
                <a:cs typeface="Arial" pitchFamily="34" charset="0"/>
              </a:defRPr>
            </a:lvl8pPr>
            <a:lvl9pPr marL="3815860" indent="-224462"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9612D83B-B885-4FAA-A783-DBC098E1162B}" type="slidenum">
              <a:rPr lang="he-IL" altLang="he-IL" smtClean="0">
                <a:latin typeface="Arial" pitchFamily="34" charset="0"/>
              </a:rPr>
              <a:pPr eaLnBrk="1" hangingPunct="1">
                <a:spcBef>
                  <a:spcPct val="0"/>
                </a:spcBef>
              </a:pPr>
              <a:t>1</a:t>
            </a:fld>
            <a:endParaRPr lang="he-IL" altLang="he-I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4608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29503" indent="-280578" eaLnBrk="0" hangingPunct="0">
              <a:spcBef>
                <a:spcPct val="30000"/>
              </a:spcBef>
              <a:defRPr sz="1200">
                <a:solidFill>
                  <a:schemeClr val="tx1"/>
                </a:solidFill>
                <a:latin typeface="Calibri" pitchFamily="34" charset="0"/>
                <a:cs typeface="Arial" pitchFamily="34" charset="0"/>
              </a:defRPr>
            </a:lvl2pPr>
            <a:lvl3pPr marL="1122312" indent="-224462" eaLnBrk="0" hangingPunct="0">
              <a:spcBef>
                <a:spcPct val="30000"/>
              </a:spcBef>
              <a:defRPr sz="1200">
                <a:solidFill>
                  <a:schemeClr val="tx1"/>
                </a:solidFill>
                <a:latin typeface="Calibri" pitchFamily="34" charset="0"/>
                <a:cs typeface="Arial" pitchFamily="34" charset="0"/>
              </a:defRPr>
            </a:lvl3pPr>
            <a:lvl4pPr marL="1571236" indent="-224462" eaLnBrk="0" hangingPunct="0">
              <a:spcBef>
                <a:spcPct val="30000"/>
              </a:spcBef>
              <a:defRPr sz="1200">
                <a:solidFill>
                  <a:schemeClr val="tx1"/>
                </a:solidFill>
                <a:latin typeface="Calibri" pitchFamily="34" charset="0"/>
                <a:cs typeface="Arial" pitchFamily="34" charset="0"/>
              </a:defRPr>
            </a:lvl4pPr>
            <a:lvl5pPr marL="2020161" indent="-224462" eaLnBrk="0" hangingPunct="0">
              <a:spcBef>
                <a:spcPct val="30000"/>
              </a:spcBef>
              <a:defRPr sz="1200">
                <a:solidFill>
                  <a:schemeClr val="tx1"/>
                </a:solidFill>
                <a:latin typeface="Calibri" pitchFamily="34" charset="0"/>
                <a:cs typeface="Arial" pitchFamily="34" charset="0"/>
              </a:defRPr>
            </a:lvl5pPr>
            <a:lvl6pPr marL="2469086" indent="-224462" eaLnBrk="0" fontAlgn="base" hangingPunct="0">
              <a:spcBef>
                <a:spcPct val="30000"/>
              </a:spcBef>
              <a:spcAft>
                <a:spcPct val="0"/>
              </a:spcAft>
              <a:defRPr sz="1200">
                <a:solidFill>
                  <a:schemeClr val="tx1"/>
                </a:solidFill>
                <a:latin typeface="Calibri" pitchFamily="34" charset="0"/>
                <a:cs typeface="Arial" pitchFamily="34" charset="0"/>
              </a:defRPr>
            </a:lvl6pPr>
            <a:lvl7pPr marL="2918010" indent="-224462" eaLnBrk="0" fontAlgn="base" hangingPunct="0">
              <a:spcBef>
                <a:spcPct val="30000"/>
              </a:spcBef>
              <a:spcAft>
                <a:spcPct val="0"/>
              </a:spcAft>
              <a:defRPr sz="1200">
                <a:solidFill>
                  <a:schemeClr val="tx1"/>
                </a:solidFill>
                <a:latin typeface="Calibri" pitchFamily="34" charset="0"/>
                <a:cs typeface="Arial" pitchFamily="34" charset="0"/>
              </a:defRPr>
            </a:lvl7pPr>
            <a:lvl8pPr marL="3366935" indent="-224462" eaLnBrk="0" fontAlgn="base" hangingPunct="0">
              <a:spcBef>
                <a:spcPct val="30000"/>
              </a:spcBef>
              <a:spcAft>
                <a:spcPct val="0"/>
              </a:spcAft>
              <a:defRPr sz="1200">
                <a:solidFill>
                  <a:schemeClr val="tx1"/>
                </a:solidFill>
                <a:latin typeface="Calibri" pitchFamily="34" charset="0"/>
                <a:cs typeface="Arial" pitchFamily="34" charset="0"/>
              </a:defRPr>
            </a:lvl8pPr>
            <a:lvl9pPr marL="3815860" indent="-224462"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A4D0E8BD-D4FD-4252-8BB9-EC0B75FBA4F5}" type="slidenum">
              <a:rPr lang="he-IL" altLang="he-IL" smtClean="0">
                <a:latin typeface="Arial" pitchFamily="34" charset="0"/>
              </a:rPr>
              <a:pPr eaLnBrk="1" hangingPunct="1">
                <a:spcBef>
                  <a:spcPct val="0"/>
                </a:spcBef>
              </a:pPr>
              <a:t>49</a:t>
            </a:fld>
            <a:endParaRPr lang="he-IL" altLang="he-I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extLst>
      <p:ext uri="{BB962C8B-B14F-4D97-AF65-F5344CB8AC3E}">
        <p14:creationId xmlns:p14="http://schemas.microsoft.com/office/powerpoint/2010/main" val="413618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1272900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366603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34138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1319959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אליפסה 17"/>
          <p:cNvSpPr/>
          <p:nvPr/>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מציין מיקום של כותרת 1"/>
          <p:cNvSpPr>
            <a:spLocks noGrp="1"/>
          </p:cNvSpPr>
          <p:nvPr>
            <p:ph type="title"/>
          </p:nvPr>
        </p:nvSpPr>
        <p:spPr bwMode="auto">
          <a:xfrm>
            <a:off x="428625" y="20716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3959" r:id="rId1"/>
    <p:sldLayoutId id="2147483960" r:id="rId2"/>
    <p:sldLayoutId id="2147483961"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hyperlink" Target="http://www.capitax.co.il/Attachments/1830-14.pd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3" Type="http://schemas.openxmlformats.org/officeDocument/2006/relationships/hyperlink" Target="mailto:meori@ampeli-tax.co.i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www.ampeli-tax.co.i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ctrTitle" idx="4294967295"/>
          </p:nvPr>
        </p:nvSpPr>
        <p:spPr>
          <a:xfrm>
            <a:off x="685800" y="2130425"/>
            <a:ext cx="7772400" cy="1470025"/>
          </a:xfrm>
        </p:spPr>
        <p:txBody>
          <a:bodyPr/>
          <a:lstStyle/>
          <a:p>
            <a:pPr eaLnBrk="1" hangingPunct="1"/>
            <a:r>
              <a:rPr lang="he-IL" altLang="he-IL" dirty="0" smtClean="0"/>
              <a:t>הליכי השגה וניהול עררי מיסוי מקרקעין</a:t>
            </a:r>
            <a:br>
              <a:rPr lang="he-IL" altLang="he-IL" dirty="0" smtClean="0"/>
            </a:br>
            <a:r>
              <a:rPr lang="he-IL" altLang="he-IL" dirty="0" smtClean="0"/>
              <a:t>טיפים מהפרקטיקה </a:t>
            </a:r>
          </a:p>
        </p:txBody>
      </p:sp>
      <p:sp>
        <p:nvSpPr>
          <p:cNvPr id="8195" name="כותרת משנה 2"/>
          <p:cNvSpPr>
            <a:spLocks noGrp="1"/>
          </p:cNvSpPr>
          <p:nvPr>
            <p:ph type="subTitle" idx="4294967295"/>
          </p:nvPr>
        </p:nvSpPr>
        <p:spPr bwMode="auto">
          <a:xfrm>
            <a:off x="1371600" y="3886200"/>
            <a:ext cx="6400800" cy="1752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buFont typeface="Arial" pitchFamily="34" charset="0"/>
              <a:buNone/>
            </a:pPr>
            <a:r>
              <a:rPr lang="he-IL" altLang="he-IL" dirty="0" smtClean="0"/>
              <a:t>מרצה: עו"ד (רו"ח) מאורי </a:t>
            </a:r>
            <a:r>
              <a:rPr lang="he-IL" altLang="he-IL" dirty="0" err="1" smtClean="0"/>
              <a:t>עמפלי</a:t>
            </a:r>
            <a:endParaRPr lang="he-IL" altLang="he-IL" dirty="0" smtClean="0"/>
          </a:p>
          <a:p>
            <a:pPr algn="ctr" eaLnBrk="1" hangingPunct="1">
              <a:buFont typeface="Arial" pitchFamily="34" charset="0"/>
              <a:buNone/>
            </a:pPr>
            <a:r>
              <a:rPr lang="he-IL" altLang="he-IL" sz="2000" dirty="0" smtClean="0"/>
              <a:t>חודש אוגוסט 2016</a:t>
            </a:r>
          </a:p>
          <a:p>
            <a:pPr algn="ctr" eaLnBrk="1" hangingPunct="1">
              <a:buFont typeface="Arial" pitchFamily="34" charset="0"/>
              <a:buNone/>
            </a:pPr>
            <a:r>
              <a:rPr lang="he-IL" altLang="he-IL" sz="1800" b="1" dirty="0" smtClean="0"/>
              <a:t>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800" dirty="0" smtClean="0"/>
          </a:p>
          <a:p>
            <a:pPr algn="ctr" eaLnBrk="1" hangingPunct="1">
              <a:buFont typeface="Arial" pitchFamily="34" charset="0"/>
              <a:buNone/>
            </a:pPr>
            <a:endParaRPr lang="he-IL" altLang="he-IL" dirty="0" smtClean="0"/>
          </a:p>
          <a:p>
            <a:pPr algn="ctr" eaLnBrk="1" hangingPunct="1">
              <a:buFont typeface="Arial" pitchFamily="34" charset="0"/>
              <a:buNone/>
            </a:pPr>
            <a:endParaRPr lang="he-IL" altLang="he-I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dirty="0" smtClean="0"/>
              <a:t> שלבי ההליך המנהלי</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Font typeface="Arial" pitchFamily="34" charset="0"/>
              <a:buNone/>
              <a:defRPr/>
            </a:pPr>
            <a:r>
              <a:rPr lang="he-IL" sz="2400" b="1" u="sng" dirty="0" smtClean="0"/>
              <a:t>שלב ב': </a:t>
            </a:r>
            <a:r>
              <a:rPr lang="he-IL" sz="2400" u="sng" dirty="0" smtClean="0"/>
              <a:t>סעיף 87 – המשך:</a:t>
            </a:r>
          </a:p>
          <a:p>
            <a:r>
              <a:rPr lang="he-IL" sz="2200" b="1" dirty="0"/>
              <a:t>(ו)</a:t>
            </a:r>
            <a:r>
              <a:rPr lang="he-IL" sz="2200" dirty="0"/>
              <a:t>      לא נתן המנהל את החלטתו למשיג במהלך התקופה האמורה בסעיפים קטנים (ד) או (ה), לפי העניין, לרבות תקופה שהוארכה, </a:t>
            </a:r>
            <a:r>
              <a:rPr lang="he-IL" sz="2200" b="1" dirty="0"/>
              <a:t>יראו את ההשגה כאילו התקבלה.</a:t>
            </a:r>
          </a:p>
          <a:p>
            <a:r>
              <a:rPr lang="he-IL" sz="2200" b="1" dirty="0" smtClean="0"/>
              <a:t>(</a:t>
            </a:r>
            <a:r>
              <a:rPr lang="he-IL" sz="2200" b="1" dirty="0"/>
              <a:t>ז)</a:t>
            </a:r>
            <a:r>
              <a:rPr lang="he-IL" sz="2200" dirty="0"/>
              <a:t>      </a:t>
            </a:r>
            <a:r>
              <a:rPr lang="he-IL" sz="2200" b="1" dirty="0"/>
              <a:t>לא יחליט המנהל לדחות את ההשגה, כולה או חלקה, בלי שניתנה למשיג הזדמנות סבירה להשמיע את טענותיו</a:t>
            </a:r>
            <a:r>
              <a:rPr lang="he-IL" sz="2200" dirty="0"/>
              <a:t>.</a:t>
            </a:r>
          </a:p>
          <a:p>
            <a:pPr algn="just">
              <a:defRPr/>
            </a:pPr>
            <a:r>
              <a:rPr lang="he-IL" sz="2200" dirty="0" smtClean="0"/>
              <a:t>סעיף </a:t>
            </a:r>
            <a:r>
              <a:rPr lang="he-IL" sz="2200" dirty="0" smtClean="0"/>
              <a:t>87א לחוק – </a:t>
            </a:r>
            <a:r>
              <a:rPr lang="he-IL" sz="2200" dirty="0" smtClean="0"/>
              <a:t>"מי </a:t>
            </a:r>
            <a:r>
              <a:rPr lang="he-IL" sz="2200" dirty="0" smtClean="0"/>
              <a:t>שערך את השומה לא יחליט בהשגה </a:t>
            </a:r>
            <a:r>
              <a:rPr lang="he-IL" sz="2200" dirty="0" smtClean="0"/>
              <a:t>עליה".</a:t>
            </a:r>
            <a:endParaRPr lang="he-IL" sz="2200" dirty="0" smtClean="0"/>
          </a:p>
          <a:p>
            <a:pPr marL="0" indent="0" algn="just">
              <a:buNone/>
              <a:defRPr/>
            </a:pPr>
            <a:r>
              <a:rPr lang="he-IL" sz="2200" b="1" dirty="0" smtClean="0"/>
              <a:t> </a:t>
            </a:r>
            <a:endParaRPr lang="he-IL" sz="2200" b="1" dirty="0" smtClean="0"/>
          </a:p>
          <a:p>
            <a:pPr marL="0" indent="0" algn="just">
              <a:buFont typeface="Arial" charset="0"/>
              <a:buNone/>
              <a:defRPr/>
            </a:pPr>
            <a:endParaRPr lang="he-IL" sz="2200" dirty="0" smtClean="0"/>
          </a:p>
        </p:txBody>
      </p:sp>
    </p:spTree>
    <p:extLst>
      <p:ext uri="{BB962C8B-B14F-4D97-AF65-F5344CB8AC3E}">
        <p14:creationId xmlns:p14="http://schemas.microsoft.com/office/powerpoint/2010/main" val="3395027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dirty="0" smtClean="0"/>
              <a:t> שלבי ההליך המנהלי</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Font typeface="Arial" pitchFamily="34" charset="0"/>
              <a:buNone/>
              <a:defRPr/>
            </a:pPr>
            <a:r>
              <a:rPr lang="he-IL" sz="2400" b="1" u="sng" dirty="0" smtClean="0"/>
              <a:t>שלב ב': </a:t>
            </a:r>
            <a:r>
              <a:rPr lang="he-IL" sz="2400" u="sng" dirty="0" smtClean="0"/>
              <a:t>סעיף 87 – המשך:</a:t>
            </a:r>
          </a:p>
          <a:p>
            <a:pPr marL="0" indent="0" algn="just">
              <a:buNone/>
              <a:defRPr/>
            </a:pPr>
            <a:r>
              <a:rPr lang="he-IL" sz="2200" b="1" dirty="0" smtClean="0"/>
              <a:t>עניין </a:t>
            </a:r>
            <a:r>
              <a:rPr lang="he-IL" sz="2200" b="1" dirty="0" err="1" smtClean="0"/>
              <a:t>עונאללה</a:t>
            </a:r>
            <a:r>
              <a:rPr lang="en-US" sz="2200" dirty="0" smtClean="0"/>
              <a:t> </a:t>
            </a:r>
            <a:r>
              <a:rPr lang="he-IL" sz="2200" dirty="0" smtClean="0"/>
              <a:t>(</a:t>
            </a:r>
            <a:r>
              <a:rPr lang="he-IL" sz="2200" dirty="0" err="1" smtClean="0"/>
              <a:t>ו"ע</a:t>
            </a:r>
            <a:r>
              <a:rPr lang="he-IL" sz="2200" dirty="0" smtClean="0"/>
              <a:t> 27817-06-15</a:t>
            </a:r>
            <a:r>
              <a:rPr lang="he-IL" sz="2200" dirty="0" smtClean="0"/>
              <a:t>)(מאי 2016): </a:t>
            </a:r>
          </a:p>
          <a:p>
            <a:pPr algn="just">
              <a:defRPr/>
            </a:pPr>
            <a:r>
              <a:rPr lang="he-IL" sz="2200" b="1" dirty="0" smtClean="0"/>
              <a:t>אף </a:t>
            </a:r>
            <a:r>
              <a:rPr lang="he-IL" sz="2200" b="1" dirty="0"/>
              <a:t>אם מטעמים של מראית פני הצדק רצוי, כי גם הדיון בהשגה לא יהיה בפני עורך השומה </a:t>
            </a:r>
            <a:r>
              <a:rPr lang="he-IL" sz="2200" dirty="0"/>
              <a:t>הרי שהדבר לא נאסר על פי החוק והאיסור הינו רק לגבי זהות המחליט אשר נדרש, כי לא יהיה זה שערך את השומה. </a:t>
            </a:r>
            <a:endParaRPr lang="he-IL" sz="2200" dirty="0" smtClean="0"/>
          </a:p>
          <a:p>
            <a:pPr algn="just">
              <a:defRPr/>
            </a:pPr>
            <a:r>
              <a:rPr lang="he-IL" sz="2200" dirty="0" smtClean="0"/>
              <a:t>"נציין</a:t>
            </a:r>
            <a:r>
              <a:rPr lang="he-IL" sz="2200" dirty="0"/>
              <a:t>, כי במסגרת הערר שלפנינו </a:t>
            </a:r>
            <a:r>
              <a:rPr lang="he-IL" sz="2200" b="1" dirty="0"/>
              <a:t>לא נטען </a:t>
            </a:r>
            <a:r>
              <a:rPr lang="he-IL" sz="2200" dirty="0"/>
              <a:t>ובוודאי שלא הוכח, כי במועד הדיון בהשגה העלו העוררים טענה לפיה קיים פגם בכך שמר שחיבר נכח בדיון בהשגה על השומות שקבע. </a:t>
            </a:r>
            <a:r>
              <a:rPr lang="he-IL" sz="2200" b="1" dirty="0"/>
              <a:t>יש בכך כדי לתמוך בטענה, כי העוררים המתינו עם טענתם זו עד לקבלת החלטה בהשגה, כך שיהיה בידם לתקוף את ההחלטה ככל שזו לא תישא חן בעיניהם</a:t>
            </a:r>
            <a:r>
              <a:rPr lang="he-IL" sz="2200" dirty="0" smtClean="0"/>
              <a:t>... מקובלת </a:t>
            </a:r>
            <a:r>
              <a:rPr lang="he-IL" sz="2200" dirty="0"/>
              <a:t>עלינו הטענה לפיה הדבר דומה להעלאת טענת פסלות שופט לאחר קבלת פסק </a:t>
            </a:r>
            <a:r>
              <a:rPr lang="he-IL" sz="2200" dirty="0" smtClean="0"/>
              <a:t>הדין".</a:t>
            </a:r>
            <a:endParaRPr lang="he-IL" sz="2200" b="1" dirty="0" smtClean="0"/>
          </a:p>
          <a:p>
            <a:pPr marL="0" indent="0" algn="just">
              <a:buFont typeface="Arial" charset="0"/>
              <a:buNone/>
              <a:defRPr/>
            </a:pPr>
            <a:endParaRPr lang="he-IL" sz="2200" dirty="0" smtClean="0"/>
          </a:p>
        </p:txBody>
      </p:sp>
    </p:spTree>
    <p:extLst>
      <p:ext uri="{BB962C8B-B14F-4D97-AF65-F5344CB8AC3E}">
        <p14:creationId xmlns:p14="http://schemas.microsoft.com/office/powerpoint/2010/main" val="1136307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normAutofit/>
          </a:bodyPr>
          <a:lstStyle/>
          <a:p>
            <a:pPr marL="457200" indent="-457200" eaLnBrk="1" hangingPunct="1"/>
            <a:r>
              <a:rPr lang="he-IL" altLang="he-IL" dirty="0" smtClean="0"/>
              <a:t>הליך התביעה מול הליך ערר</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dirty="0" smtClean="0"/>
              <a:t>תקנות </a:t>
            </a:r>
            <a:r>
              <a:rPr lang="he-IL" sz="2400" dirty="0"/>
              <a:t>סדר דין אזרחי תשמ"ד- 1984 (</a:t>
            </a:r>
            <a:r>
              <a:rPr lang="he-IL" sz="2400" dirty="0" err="1"/>
              <a:t>להלן:"</a:t>
            </a:r>
            <a:r>
              <a:rPr lang="he-IL" sz="2400" b="1" dirty="0" err="1"/>
              <a:t>התקנות</a:t>
            </a:r>
            <a:r>
              <a:rPr lang="he-IL" sz="2400" dirty="0" smtClean="0"/>
              <a:t>")</a:t>
            </a:r>
          </a:p>
          <a:p>
            <a:pPr marL="0" indent="0" eaLnBrk="1" hangingPunct="1">
              <a:buNone/>
              <a:defRPr/>
            </a:pPr>
            <a:r>
              <a:rPr lang="he-IL" sz="2200" b="1" u="sng" dirty="0" smtClean="0"/>
              <a:t>כתב תביעה:</a:t>
            </a:r>
          </a:p>
          <a:p>
            <a:r>
              <a:rPr lang="he-IL" sz="2200" dirty="0" smtClean="0"/>
              <a:t>תקנה 9 לתקנות מסדירה אלו פרטים יכיל כתב התביעה (רשימה סגורה). </a:t>
            </a:r>
          </a:p>
          <a:p>
            <a:pPr marL="400050" lvl="1" indent="0">
              <a:buNone/>
            </a:pPr>
            <a:r>
              <a:rPr lang="he-IL" sz="2200" dirty="0" smtClean="0"/>
              <a:t>תקנה 9(5) קובעת, כי יש להציג את המסכת העובדתית לעילת התובענה, כדלקמן:</a:t>
            </a:r>
          </a:p>
          <a:p>
            <a:pPr marL="400050" lvl="1" indent="0">
              <a:buNone/>
            </a:pPr>
            <a:r>
              <a:rPr lang="he-IL" sz="2200" b="1" dirty="0" smtClean="0"/>
              <a:t>"9. ואלה </a:t>
            </a:r>
            <a:r>
              <a:rPr lang="he-IL" sz="2200" b="1" dirty="0"/>
              <a:t>הפרטים שיכיל כתב תביעה, וחוץ מן האמור בתקנות להלן לא יכיל אלא פרטים </a:t>
            </a:r>
            <a:r>
              <a:rPr lang="he-IL" sz="2200" b="1" dirty="0" smtClean="0"/>
              <a:t>אלה:...</a:t>
            </a:r>
            <a:r>
              <a:rPr lang="he-IL" sz="2200" b="1" u="sng" dirty="0" smtClean="0"/>
              <a:t>(</a:t>
            </a:r>
            <a:r>
              <a:rPr lang="he-IL" sz="2200" b="1" u="sng" dirty="0"/>
              <a:t>5</a:t>
            </a:r>
            <a:r>
              <a:rPr lang="he-IL" sz="2200" b="1" u="sng" dirty="0" smtClean="0"/>
              <a:t>) העובדות </a:t>
            </a:r>
            <a:r>
              <a:rPr lang="he-IL" sz="2200" b="1" u="sng" dirty="0"/>
              <a:t>העיקריות המהוות את עילת התובענה, ואימתי נולדה</a:t>
            </a:r>
            <a:r>
              <a:rPr lang="he-IL" sz="2200" b="1" u="sng" dirty="0" smtClean="0"/>
              <a:t>;..."</a:t>
            </a:r>
            <a:endParaRPr lang="en-US" sz="2200" b="1" u="sng" dirty="0"/>
          </a:p>
          <a:p>
            <a:pPr algn="just">
              <a:defRPr/>
            </a:pPr>
            <a:r>
              <a:rPr lang="he-IL" sz="2200" dirty="0" smtClean="0"/>
              <a:t>תקנה 92 מסדירה מצב בו אחד מבעל הדין מעוניין לתקן את כתב הטענות : </a:t>
            </a:r>
          </a:p>
          <a:p>
            <a:pPr marL="400050" lvl="1" indent="0" algn="just">
              <a:buNone/>
              <a:defRPr/>
            </a:pPr>
            <a:r>
              <a:rPr lang="he-IL" sz="2200" b="1" dirty="0" smtClean="0"/>
              <a:t>"92.  ... </a:t>
            </a:r>
            <a:r>
              <a:rPr lang="he-IL" sz="2200" b="1" dirty="0"/>
              <a:t>תיקון של טענה עובדתית או הוספתה, טעונים הגשת תצהיר המאמת את העובדות</a:t>
            </a:r>
            <a:r>
              <a:rPr lang="he-IL" sz="2200" b="1" dirty="0" smtClean="0"/>
              <a:t>."</a:t>
            </a:r>
          </a:p>
        </p:txBody>
      </p:sp>
    </p:spTree>
    <p:extLst>
      <p:ext uri="{BB962C8B-B14F-4D97-AF65-F5344CB8AC3E}">
        <p14:creationId xmlns:p14="http://schemas.microsoft.com/office/powerpoint/2010/main" val="25049881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normAutofit fontScale="90000"/>
          </a:bodyPr>
          <a:lstStyle/>
          <a:p>
            <a:pPr marL="457200" indent="-457200" eaLnBrk="1" hangingPunct="1"/>
            <a:r>
              <a:rPr lang="he-IL" altLang="he-IL" dirty="0" smtClean="0"/>
              <a:t> שלבי ההליך המנהלי - הליך התביעה מול הליך ערר</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Font typeface="Arial" pitchFamily="34" charset="0"/>
              <a:buNone/>
              <a:defRPr/>
            </a:pPr>
            <a:r>
              <a:rPr lang="he-IL" sz="2400" b="1" u="sng" dirty="0" smtClean="0"/>
              <a:t>בהליך הערר</a:t>
            </a:r>
          </a:p>
          <a:p>
            <a:pPr marL="0" indent="0" eaLnBrk="1" hangingPunct="1">
              <a:buFont typeface="Arial" pitchFamily="34" charset="0"/>
              <a:buNone/>
              <a:defRPr/>
            </a:pPr>
            <a:r>
              <a:rPr lang="he-IL" sz="2200" dirty="0" smtClean="0"/>
              <a:t>תקנות 457-458 לתקנות קובעות כלל וחריגים לעניין הבאת ראיות נוספות, אשר לא נשמעו בערכאה הקודמת, כדלקמן:</a:t>
            </a:r>
            <a:endParaRPr lang="en-US" sz="2200" dirty="0"/>
          </a:p>
          <a:p>
            <a:pPr marL="400050" lvl="1" indent="0">
              <a:buNone/>
            </a:pPr>
            <a:r>
              <a:rPr lang="he-IL" sz="2200" b="1" dirty="0" smtClean="0"/>
              <a:t>"457.(א)בעלי </a:t>
            </a:r>
            <a:r>
              <a:rPr lang="he-IL" sz="2200" b="1" dirty="0"/>
              <a:t>הדין בערעור אינם זכאים להביא ראיות נוספות, בין בכתב ובין בעל פה, לפני בית המשפט </a:t>
            </a:r>
            <a:r>
              <a:rPr lang="he-IL" sz="2200" b="1" dirty="0" smtClean="0"/>
              <a:t>של ערעור</a:t>
            </a:r>
            <a:r>
              <a:rPr lang="he-IL" sz="2200" b="1" dirty="0"/>
              <a:t>, ואולם אם בית המשפט שבערכאה קודמת סירב לקבל ראיות שצריך היה לקבלן, או אם בית המשפט </a:t>
            </a:r>
            <a:r>
              <a:rPr lang="he-IL" sz="2200" b="1" dirty="0" smtClean="0"/>
              <a:t>של ערעור </a:t>
            </a:r>
            <a:r>
              <a:rPr lang="he-IL" sz="2200" b="1" dirty="0"/>
              <a:t>סבור שכדי לאפשר לו מתן פסק דין, או מכל סיבה חשובה אחרת, דרושה הצגת מסמך או חקירת עד, </a:t>
            </a:r>
            <a:r>
              <a:rPr lang="he-IL" sz="2200" b="1" u="sng" dirty="0"/>
              <a:t>רשאי בית המשפט </a:t>
            </a:r>
            <a:r>
              <a:rPr lang="he-IL" sz="2200" b="1" u="sng" dirty="0" smtClean="0"/>
              <a:t>של ערעור </a:t>
            </a:r>
            <a:r>
              <a:rPr lang="he-IL" sz="2200" b="1" u="sng" dirty="0"/>
              <a:t>להתיר הבאת הראיות הנוספות</a:t>
            </a:r>
            <a:r>
              <a:rPr lang="he-IL" sz="2200" b="1" dirty="0" smtClean="0"/>
              <a:t>."</a:t>
            </a:r>
            <a:r>
              <a:rPr lang="en-US" sz="2200" b="1" dirty="0" smtClean="0"/>
              <a:t> </a:t>
            </a:r>
          </a:p>
          <a:p>
            <a:pPr marL="400050" lvl="1" indent="0">
              <a:buNone/>
            </a:pPr>
            <a:r>
              <a:rPr lang="he-IL" sz="2200" b="1" dirty="0" smtClean="0"/>
              <a:t>458.התיר </a:t>
            </a:r>
            <a:r>
              <a:rPr lang="he-IL" sz="2200" b="1" dirty="0"/>
              <a:t>בית המשפט </a:t>
            </a:r>
            <a:r>
              <a:rPr lang="he-IL" sz="2200" b="1" dirty="0" smtClean="0"/>
              <a:t>של ערעור </a:t>
            </a:r>
            <a:r>
              <a:rPr lang="he-IL" sz="2200" b="1" dirty="0"/>
              <a:t>הבאת עדויות נוספות, יכול הוא עצמו לגבותן, אם בעל פה, אם בתצהיר ואם בדרך אחרת, או להורות לבית משפט </a:t>
            </a:r>
            <a:r>
              <a:rPr lang="he-IL" sz="2200" b="1" dirty="0" smtClean="0"/>
              <a:t>אחר </a:t>
            </a:r>
            <a:r>
              <a:rPr lang="he-IL" sz="2200" b="1" dirty="0"/>
              <a:t>לגבותן ולשלחן אליו</a:t>
            </a:r>
            <a:r>
              <a:rPr lang="he-IL" sz="2200" b="1" dirty="0" smtClean="0"/>
              <a:t>.</a:t>
            </a:r>
            <a:r>
              <a:rPr lang="en-US" sz="1800" b="1" dirty="0" smtClean="0"/>
              <a:t>"</a:t>
            </a:r>
            <a:endParaRPr lang="he-IL" sz="1800" b="1" dirty="0" smtClean="0"/>
          </a:p>
          <a:p>
            <a:pPr marL="400050" lvl="1" indent="0">
              <a:buNone/>
            </a:pPr>
            <a:endParaRPr lang="he-IL" sz="1800" b="1" dirty="0"/>
          </a:p>
        </p:txBody>
      </p:sp>
    </p:spTree>
    <p:extLst>
      <p:ext uri="{BB962C8B-B14F-4D97-AF65-F5344CB8AC3E}">
        <p14:creationId xmlns:p14="http://schemas.microsoft.com/office/powerpoint/2010/main" val="23931871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חשיבותו </a:t>
            </a:r>
            <a:r>
              <a:rPr lang="he-IL" dirty="0"/>
              <a:t>של השלב המנהלי לצרכי ההליך המשפטי</a:t>
            </a:r>
            <a:r>
              <a:rPr lang="he-IL" dirty="0" smtClean="0"/>
              <a:t/>
            </a:r>
            <a:br>
              <a:rPr lang="he-IL" dirty="0" smtClean="0"/>
            </a:br>
            <a:r>
              <a:rPr lang="he-IL" dirty="0" smtClean="0"/>
              <a:t>עניין שרגאי</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None/>
              <a:defRPr/>
            </a:pPr>
            <a:r>
              <a:rPr lang="he-IL" sz="2400" b="1" u="sng" dirty="0"/>
              <a:t>פסק הדין בעניין שרגאי (ע"מ 1222/03) (2012)</a:t>
            </a:r>
          </a:p>
          <a:p>
            <a:pPr marL="0" indent="0" eaLnBrk="1" hangingPunct="1">
              <a:buFont typeface="Arial" pitchFamily="34" charset="0"/>
              <a:buNone/>
              <a:defRPr/>
            </a:pPr>
            <a:r>
              <a:rPr lang="he-IL" sz="2200" b="1" u="sng" dirty="0" smtClean="0"/>
              <a:t>הכרעת בית המשפט (דחיית הערעור):</a:t>
            </a:r>
          </a:p>
          <a:p>
            <a:pPr algn="just">
              <a:lnSpc>
                <a:spcPct val="90000"/>
              </a:lnSpc>
              <a:defRPr/>
            </a:pPr>
            <a:r>
              <a:rPr lang="he-IL" sz="2200" dirty="0" smtClean="0"/>
              <a:t>הרחבת חזית אסורה: </a:t>
            </a:r>
          </a:p>
          <a:p>
            <a:pPr marL="365760" indent="0" algn="just">
              <a:buFont typeface="Arial" charset="0"/>
              <a:buNone/>
              <a:defRPr/>
            </a:pPr>
            <a:r>
              <a:rPr lang="he-IL" sz="2200" b="1" dirty="0" smtClean="0"/>
              <a:t>בעניין </a:t>
            </a:r>
            <a:r>
              <a:rPr lang="he-IL" sz="2200" b="1" dirty="0" err="1" smtClean="0"/>
              <a:t>מיקרוקול</a:t>
            </a:r>
            <a:r>
              <a:rPr lang="he-IL" sz="2200" b="1" dirty="0" smtClean="0"/>
              <a:t> </a:t>
            </a:r>
            <a:r>
              <a:rPr lang="he-IL" sz="2200" b="1" dirty="0"/>
              <a:t>(</a:t>
            </a:r>
            <a:r>
              <a:rPr lang="he-IL" sz="2200" dirty="0" err="1"/>
              <a:t>עמ"ה</a:t>
            </a:r>
            <a:r>
              <a:rPr lang="he-IL" sz="2200" dirty="0"/>
              <a:t> 68/93) קבע בית המשפט, כי "</a:t>
            </a:r>
            <a:r>
              <a:rPr lang="he-IL" sz="2200" b="1" dirty="0"/>
              <a:t>בית המשפט היושב לדין בערעור מס הכנסה, כמו ועדת הערר הנ"ל, אינו אמור לשמש "ערכאה אלטרנטיבית" לפקיד השומה. תפקידו כאמור לבחון את טיב השומה, ואת הבסיס עליו הוצבה לאור הטיעונים שהובאו על ידי הנישום, ולהחליט מה ייעשה בה, קרי, אם "יאשר, יפחית, יגדיל או יבטל את השומה </a:t>
            </a:r>
            <a:r>
              <a:rPr lang="he-IL" sz="2200" b="1" dirty="0" err="1"/>
              <a:t>וכו</a:t>
            </a:r>
            <a:r>
              <a:rPr lang="he-IL" sz="2200" b="1" dirty="0"/>
              <a:t>'". </a:t>
            </a:r>
            <a:r>
              <a:rPr lang="he-IL" sz="2200" b="1" dirty="0" err="1"/>
              <a:t>הכל</a:t>
            </a:r>
            <a:r>
              <a:rPr lang="he-IL" sz="2200" b="1" dirty="0"/>
              <a:t>, על בסיס הדיונים שנתקיימו בפניו ובפני פקיד השומה, ועל בסיס הטיעונים שהוצגו לו במהלך דיון זה. </a:t>
            </a:r>
            <a:r>
              <a:rPr lang="he-IL" sz="2200" b="1" u="sng" dirty="0"/>
              <a:t>הצגת טיעונים עובדתיים חדשים, שלא עמדו בפני פקיד השומה עובר להוצאת השומה, אינה מתיישבת עם מטרת ההליך כולו."</a:t>
            </a:r>
            <a:endParaRPr lang="en-US" sz="2200" u="sng" dirty="0"/>
          </a:p>
          <a:p>
            <a:pPr algn="just">
              <a:defRPr/>
            </a:pPr>
            <a:endParaRPr lang="he-IL"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חשיבותו של השגה לצרכי ההליך המשפטי</a:t>
            </a:r>
            <a:br>
              <a:rPr lang="he-IL" dirty="0" smtClean="0"/>
            </a:br>
            <a:r>
              <a:rPr lang="he-IL" dirty="0" smtClean="0"/>
              <a:t>עניין שרגאי</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None/>
              <a:defRPr/>
            </a:pPr>
            <a:r>
              <a:rPr lang="he-IL" sz="2400" b="1" u="sng" dirty="0" smtClean="0"/>
              <a:t>פסק </a:t>
            </a:r>
            <a:r>
              <a:rPr lang="he-IL" sz="2400" b="1" u="sng" dirty="0"/>
              <a:t>הדין בעניין שרגאי (ע"מ 1222/03) (2012)</a:t>
            </a:r>
          </a:p>
          <a:p>
            <a:pPr marL="0" indent="0" eaLnBrk="1" hangingPunct="1">
              <a:buFont typeface="Arial" pitchFamily="34" charset="0"/>
              <a:buNone/>
              <a:defRPr/>
            </a:pPr>
            <a:r>
              <a:rPr lang="he-IL" sz="2200" b="1" u="sng" dirty="0" smtClean="0"/>
              <a:t>הכרעת בית המשפט (דחיית הערעור):</a:t>
            </a:r>
          </a:p>
          <a:p>
            <a:pPr algn="just">
              <a:lnSpc>
                <a:spcPct val="90000"/>
              </a:lnSpc>
              <a:defRPr/>
            </a:pPr>
            <a:r>
              <a:rPr lang="he-IL" sz="2200" dirty="0" smtClean="0"/>
              <a:t>הרחבת חזית אסורה: </a:t>
            </a:r>
          </a:p>
          <a:p>
            <a:pPr marL="365760" indent="0" algn="just">
              <a:buFont typeface="Arial" charset="0"/>
              <a:buNone/>
              <a:defRPr/>
            </a:pPr>
            <a:r>
              <a:rPr lang="he-IL" sz="2200" b="1" dirty="0" smtClean="0"/>
              <a:t>"דברים </a:t>
            </a:r>
            <a:r>
              <a:rPr lang="he-IL" sz="2200" b="1" dirty="0"/>
              <a:t>אלו יפים גם לענייננו. </a:t>
            </a:r>
            <a:r>
              <a:rPr lang="he-IL" sz="2200" b="1" u="sng" dirty="0"/>
              <a:t>בית משפט זה אינו משמש כערכאה אלטרנטיבית וההליך המשפטי אינו מקצה שיפורים לטיעונים שהעלה המערער בשלב ההשגה.</a:t>
            </a:r>
            <a:r>
              <a:rPr lang="he-IL" sz="2200" b="1" dirty="0"/>
              <a:t> לו ייעשה כן, עשוי להיווצר </a:t>
            </a:r>
            <a:r>
              <a:rPr lang="he-IL" sz="2200" b="1" u="sng" dirty="0"/>
              <a:t>תמריץ לנישומים לפעול בדיוניהם מול פקיד השומה בידיעה שככל שתידחה גרסה עובדתית אחת, יוכלו להעלות גרסה עובדתית חדשה לפני בית המשפט</a:t>
            </a:r>
            <a:r>
              <a:rPr lang="he-IL" sz="2200" b="1" u="sng" dirty="0" smtClean="0"/>
              <a:t>.</a:t>
            </a:r>
            <a:r>
              <a:rPr lang="he-IL" sz="2200" b="1" dirty="0"/>
              <a:t>"</a:t>
            </a:r>
            <a:r>
              <a:rPr lang="he-IL" sz="2200" b="1" dirty="0" smtClean="0"/>
              <a:t> </a:t>
            </a:r>
            <a:endParaRPr lang="he-IL" sz="2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ליבוביץ</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b="1" u="sng" dirty="0"/>
              <a:t>פסק הדין </a:t>
            </a:r>
            <a:r>
              <a:rPr lang="he-IL" sz="2400" b="1" u="sng" dirty="0" smtClean="0"/>
              <a:t>בעניין </a:t>
            </a:r>
            <a:r>
              <a:rPr lang="he-IL" sz="2400" b="1" u="sng" dirty="0" err="1" smtClean="0"/>
              <a:t>ליבוביץ</a:t>
            </a:r>
            <a:r>
              <a:rPr lang="he-IL" sz="2400" b="1" u="sng" dirty="0" smtClean="0"/>
              <a:t>  מחוזי (</a:t>
            </a:r>
            <a:r>
              <a:rPr lang="he-IL" sz="2400" b="1" u="sng" dirty="0"/>
              <a:t>ע"מ </a:t>
            </a:r>
            <a:r>
              <a:rPr lang="he-IL" sz="2400" b="1" u="sng" dirty="0" smtClean="0"/>
              <a:t>1019/08) (2013)</a:t>
            </a:r>
            <a:endParaRPr lang="he-IL" sz="2400" b="1" u="sng" dirty="0"/>
          </a:p>
          <a:p>
            <a:pPr marL="0" indent="0" eaLnBrk="1" hangingPunct="1">
              <a:buNone/>
              <a:defRPr/>
            </a:pPr>
            <a:r>
              <a:rPr lang="he-IL" sz="2200" b="1" u="sng" dirty="0" smtClean="0"/>
              <a:t>החלטת המחוזי- דחיית הבקשה – נימוקים: </a:t>
            </a:r>
            <a:endParaRPr lang="he-IL" sz="2200" dirty="0" smtClean="0"/>
          </a:p>
          <a:p>
            <a:r>
              <a:rPr lang="he-IL" sz="2200" dirty="0" smtClean="0"/>
              <a:t>סוגיית המוניטין היא משנית ואינה נחוצה להכרעה במחלוקת.</a:t>
            </a:r>
          </a:p>
          <a:p>
            <a:r>
              <a:rPr lang="he-IL" sz="2200" dirty="0" smtClean="0"/>
              <a:t>אין מקום "להשקיף" מניות בדרך שהוצעה על ידי המבקשים.</a:t>
            </a:r>
          </a:p>
          <a:p>
            <a:r>
              <a:rPr lang="he-IL" sz="2200" b="1" dirty="0" smtClean="0"/>
              <a:t>במידה והיה קיים מוניטין שהשפיע על שווי המניות היה על המבקשים להגיש את חוות הדעת  בשלב ההשגה. משלא עשו כך, אין להתיר להם לבצע "מקצה שיפורים" בשלב הערעור. במיוחד כשבשלבי ההליך השומתי עלתה ונדונה שאלת קיומו של מוניטין.</a:t>
            </a:r>
          </a:p>
          <a:p>
            <a:r>
              <a:rPr lang="he-IL" sz="2200" dirty="0" smtClean="0"/>
              <a:t>אין להעמיד לפני ערכאת הערעור מסכת עובדתית חדשה. </a:t>
            </a:r>
          </a:p>
        </p:txBody>
      </p:sp>
    </p:spTree>
    <p:extLst>
      <p:ext uri="{BB962C8B-B14F-4D97-AF65-F5344CB8AC3E}">
        <p14:creationId xmlns:p14="http://schemas.microsoft.com/office/powerpoint/2010/main" val="2175944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ליבוביץ</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b="1" u="sng" dirty="0"/>
              <a:t>פסק הדין </a:t>
            </a:r>
            <a:r>
              <a:rPr lang="he-IL" sz="2400" b="1" u="sng" dirty="0" smtClean="0"/>
              <a:t>בעניין </a:t>
            </a:r>
            <a:r>
              <a:rPr lang="he-IL" sz="2400" b="1" u="sng" dirty="0" err="1" smtClean="0"/>
              <a:t>ליבוביץ</a:t>
            </a:r>
            <a:r>
              <a:rPr lang="he-IL" sz="2400" b="1" u="sng" dirty="0" smtClean="0"/>
              <a:t>  מחוזי (ע"מ 1019/08(2014))</a:t>
            </a:r>
            <a:endParaRPr lang="he-IL" sz="2400" b="1" u="sng" dirty="0"/>
          </a:p>
          <a:p>
            <a:pPr marL="0" indent="0">
              <a:buNone/>
            </a:pPr>
            <a:r>
              <a:rPr lang="he-IL" sz="2200" b="1" u="sng" dirty="0" smtClean="0"/>
              <a:t>"על </a:t>
            </a:r>
            <a:r>
              <a:rPr lang="he-IL" sz="2200" b="1" u="sng" dirty="0"/>
              <a:t>נישום לעשות שימוש מושכל בהליך ההשגה ולפעול להציג בפני המשיב את כל ארסנל טענותיו העובדתיות והמשפטיות... ולנסות להמציא מסמכים ומידע לגביהם</a:t>
            </a:r>
            <a:r>
              <a:rPr lang="he-IL" sz="2200" b="1" dirty="0"/>
              <a:t>. </a:t>
            </a:r>
            <a:r>
              <a:rPr lang="he-IL" sz="2200" b="1" u="sng" dirty="0"/>
              <a:t>שלב הערעור אינו שלב של מקצה שיפורים</a:t>
            </a:r>
            <a:r>
              <a:rPr lang="he-IL" sz="2200" b="1" dirty="0"/>
              <a:t>. שאם כן עלול שלב ההליך </a:t>
            </a:r>
            <a:r>
              <a:rPr lang="he-IL" sz="2200" b="1" dirty="0" err="1"/>
              <a:t>השומתי</a:t>
            </a:r>
            <a:r>
              <a:rPr lang="he-IL" sz="2200" b="1" dirty="0"/>
              <a:t> ובכללו שלב ההשגה להיות מרוקן מתוכן... </a:t>
            </a:r>
            <a:r>
              <a:rPr lang="he-IL" sz="2200" b="1" u="sng" dirty="0"/>
              <a:t>פגם אי הצגת עובדות במסגרת ההליך </a:t>
            </a:r>
            <a:r>
              <a:rPr lang="he-IL" sz="2200" b="1" u="sng" dirty="0" err="1"/>
              <a:t>השומתי</a:t>
            </a:r>
            <a:r>
              <a:rPr lang="he-IL" sz="2200" b="1" u="sng" dirty="0"/>
              <a:t>, אינו יכול ברגיל להירפא </a:t>
            </a:r>
            <a:r>
              <a:rPr lang="he-IL" sz="2200" b="1" u="sng" dirty="0" smtClean="0"/>
              <a:t>במסגרת </a:t>
            </a:r>
            <a:r>
              <a:rPr lang="he-IL" sz="2200" b="1" u="sng" dirty="0"/>
              <a:t>ערעור המס</a:t>
            </a:r>
            <a:r>
              <a:rPr lang="he-IL" sz="2200" b="1" dirty="0"/>
              <a:t>. כך אלא אם לא היו העובדות בידי הטוען להן, לא צריכות היו להיות בידיו או לא יכול היה בשקידה ראויה להשיגן במועד תוך שהוא מיידע את הצד שכנגד כי פועל להשגתן. על בתי המשפט לפעול באופן שיאפשר לרשות לעשות את מלאכתה בצורה המיטבית. </a:t>
            </a:r>
            <a:r>
              <a:rPr lang="he-IL" sz="2200" b="1" u="sng" dirty="0"/>
              <a:t>מלאכה זו לא יכול שתעשה בדרך זו אם יוסט כובד משקל הצגת הטעון העובדתי והמשפט אל שלב הערעור</a:t>
            </a:r>
            <a:r>
              <a:rPr lang="he-IL" sz="2200" b="1" dirty="0"/>
              <a:t>. וכבר נאמר לא אחת שבית המשפט אינו קובע שומות </a:t>
            </a:r>
            <a:r>
              <a:rPr lang="en-US" sz="2200" b="1" dirty="0"/>
              <a:t>DE NOVO</a:t>
            </a:r>
            <a:r>
              <a:rPr lang="he-IL" sz="2200" b="1" dirty="0"/>
              <a:t> והדברים ידועים."</a:t>
            </a:r>
            <a:endParaRPr lang="en-US" sz="2200" dirty="0"/>
          </a:p>
        </p:txBody>
      </p:sp>
    </p:spTree>
    <p:extLst>
      <p:ext uri="{BB962C8B-B14F-4D97-AF65-F5344CB8AC3E}">
        <p14:creationId xmlns:p14="http://schemas.microsoft.com/office/powerpoint/2010/main" val="638428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ליבוביץ</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b="1" u="sng" dirty="0"/>
              <a:t>פסק הדין </a:t>
            </a:r>
            <a:r>
              <a:rPr lang="he-IL" sz="2400" b="1" u="sng" dirty="0" smtClean="0"/>
              <a:t>בעניין ליבוביץ  בעליון (רע"א 777-14) </a:t>
            </a:r>
            <a:r>
              <a:rPr lang="he-IL" sz="2400" b="1" u="sng" dirty="0"/>
              <a:t>(</a:t>
            </a:r>
            <a:r>
              <a:rPr lang="he-IL" sz="2400" b="1" u="sng" dirty="0" smtClean="0"/>
              <a:t>2014) </a:t>
            </a:r>
          </a:p>
          <a:p>
            <a:pPr marL="0" indent="0" eaLnBrk="1" hangingPunct="1">
              <a:buNone/>
              <a:defRPr/>
            </a:pPr>
            <a:r>
              <a:rPr lang="he-IL" sz="2200" b="1" u="sng" dirty="0" smtClean="0"/>
              <a:t>החלטת העליון - דחיית הבקשה (כב' השופט </a:t>
            </a:r>
            <a:r>
              <a:rPr lang="he-IL" sz="2200" b="1" u="sng" dirty="0" err="1" smtClean="0"/>
              <a:t>סולברג</a:t>
            </a:r>
            <a:r>
              <a:rPr lang="he-IL" sz="2200" b="1" u="sng" dirty="0" smtClean="0"/>
              <a:t>)</a:t>
            </a:r>
          </a:p>
          <a:p>
            <a:pPr eaLnBrk="1" hangingPunct="1">
              <a:defRPr/>
            </a:pPr>
            <a:r>
              <a:rPr lang="he-IL" sz="2200" b="1" dirty="0" smtClean="0"/>
              <a:t>"דומה כי צדק בית המשפט המחוזי באומרו כי בשלב ההשגה צריך היה להעלות את הטענות על שווי המוניטין בהנחה שאלה יועילו, ומשאלה לא הועלו, אין זה המקום להעלותן עתה בערעור".</a:t>
            </a:r>
          </a:p>
          <a:p>
            <a:pPr eaLnBrk="1" hangingPunct="1">
              <a:defRPr/>
            </a:pPr>
            <a:r>
              <a:rPr lang="he-IL" sz="2200" dirty="0" smtClean="0"/>
              <a:t>אין </a:t>
            </a:r>
            <a:r>
              <a:rPr lang="he-IL" sz="2200" dirty="0"/>
              <a:t>ממש בטענה כי לפי מהות ההליך בערעור מס קמה חובה בנסיבות העניין לקבל ראיות חדשות לביסוס טענות </a:t>
            </a:r>
            <a:r>
              <a:rPr lang="he-IL" sz="2200" dirty="0" smtClean="0"/>
              <a:t>המבקשים.</a:t>
            </a:r>
          </a:p>
          <a:p>
            <a:pPr eaLnBrk="1" hangingPunct="1">
              <a:defRPr/>
            </a:pPr>
            <a:endParaRPr lang="he-IL" sz="2200" b="1" dirty="0" smtClean="0"/>
          </a:p>
          <a:p>
            <a:pPr eaLnBrk="1" hangingPunct="1">
              <a:defRPr/>
            </a:pPr>
            <a:endParaRPr lang="he-IL" sz="2200" dirty="0" smtClean="0"/>
          </a:p>
          <a:p>
            <a:pPr eaLnBrk="1" hangingPunct="1">
              <a:defRPr/>
            </a:pPr>
            <a:endParaRPr lang="he-IL" sz="2200" dirty="0" smtClean="0"/>
          </a:p>
          <a:p>
            <a:pPr eaLnBrk="1" hangingPunct="1">
              <a:defRPr/>
            </a:pPr>
            <a:endParaRPr lang="he-IL" sz="2200" b="1" dirty="0" smtClean="0"/>
          </a:p>
          <a:p>
            <a:pPr eaLnBrk="1" hangingPunct="1">
              <a:defRPr/>
            </a:pPr>
            <a:endParaRPr lang="he-IL" sz="2200" dirty="0"/>
          </a:p>
          <a:p>
            <a:pPr algn="just">
              <a:lnSpc>
                <a:spcPct val="90000"/>
              </a:lnSpc>
              <a:defRPr/>
            </a:pPr>
            <a:endParaRPr lang="en-US" sz="2400" dirty="0"/>
          </a:p>
        </p:txBody>
      </p:sp>
    </p:spTree>
    <p:extLst>
      <p:ext uri="{BB962C8B-B14F-4D97-AF65-F5344CB8AC3E}">
        <p14:creationId xmlns:p14="http://schemas.microsoft.com/office/powerpoint/2010/main" val="3876601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ליבוביץ</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b="1" u="sng" dirty="0"/>
              <a:t>פסק הדין </a:t>
            </a:r>
            <a:r>
              <a:rPr lang="he-IL" sz="2400" b="1" u="sng" dirty="0" smtClean="0"/>
              <a:t>בעניין ליבוביץ  בעליון (רע"א 777-14) </a:t>
            </a:r>
            <a:r>
              <a:rPr lang="he-IL" sz="2400" b="1" u="sng" dirty="0"/>
              <a:t>(</a:t>
            </a:r>
            <a:r>
              <a:rPr lang="he-IL" sz="2400" b="1" u="sng" dirty="0" smtClean="0"/>
              <a:t>2014) </a:t>
            </a:r>
          </a:p>
          <a:p>
            <a:pPr marL="0" indent="0" eaLnBrk="1" hangingPunct="1">
              <a:buNone/>
              <a:defRPr/>
            </a:pPr>
            <a:r>
              <a:rPr lang="he-IL" sz="2200" b="1" u="sng" dirty="0" smtClean="0"/>
              <a:t>החלטת העליון - דחיית הבקשה (כב' השופט </a:t>
            </a:r>
            <a:r>
              <a:rPr lang="he-IL" sz="2200" b="1" u="sng" dirty="0" err="1" smtClean="0"/>
              <a:t>סולברג</a:t>
            </a:r>
            <a:r>
              <a:rPr lang="he-IL" sz="2200" b="1" u="sng" dirty="0" smtClean="0"/>
              <a:t>) – המשך:</a:t>
            </a:r>
          </a:p>
          <a:p>
            <a:pPr eaLnBrk="1" hangingPunct="1">
              <a:defRPr/>
            </a:pPr>
            <a:r>
              <a:rPr lang="he-IL" sz="2200" dirty="0" smtClean="0"/>
              <a:t>לא מדובר </a:t>
            </a:r>
            <a:r>
              <a:rPr lang="he-IL" sz="2200" dirty="0"/>
              <a:t>בהליך הדומה לזה המתנהל בערכאה שיפוטית ראשונה, דבר שעלול לרוקן מתוכן ולפגוע בחשיבותו של שלב ההליך </a:t>
            </a:r>
            <a:r>
              <a:rPr lang="he-IL" sz="2200" dirty="0" err="1"/>
              <a:t>השומתי</a:t>
            </a:r>
            <a:r>
              <a:rPr lang="he-IL" sz="2200" dirty="0"/>
              <a:t> ובכללו ההשגה</a:t>
            </a:r>
            <a:r>
              <a:rPr lang="he-IL" sz="2200" dirty="0" smtClean="0"/>
              <a:t>.</a:t>
            </a:r>
          </a:p>
          <a:p>
            <a:pPr eaLnBrk="1" hangingPunct="1">
              <a:defRPr/>
            </a:pPr>
            <a:r>
              <a:rPr lang="he-IL" sz="2200" dirty="0" smtClean="0"/>
              <a:t>אמנם יתכנו </a:t>
            </a:r>
            <a:r>
              <a:rPr lang="he-IL" sz="2200" dirty="0"/>
              <a:t>מצבים חריגים שבהם ערכאת הערעור תראה לקבל ראיות חדשות על מנת להשיג שומת אמת, ואולם ענייננו אינו נמנה עם החריגים, ואין זה מתפקידה של ערכאת הערעור לאפשר למבקש לערוך "מקצה שיפורים</a:t>
            </a:r>
            <a:endParaRPr lang="he-IL" sz="2200" dirty="0" smtClean="0"/>
          </a:p>
          <a:p>
            <a:pPr eaLnBrk="1" hangingPunct="1">
              <a:defRPr/>
            </a:pPr>
            <a:r>
              <a:rPr lang="he-IL" sz="2200" dirty="0" smtClean="0"/>
              <a:t>כפי שקבע בית המשפט המחוזי הערכת שווי המוניטין אינה רלוונטית לשאלה אם נמכר מוניטין.</a:t>
            </a:r>
            <a:endParaRPr lang="he-IL" sz="2200" b="1" dirty="0" smtClean="0"/>
          </a:p>
          <a:p>
            <a:pPr eaLnBrk="1" hangingPunct="1">
              <a:defRPr/>
            </a:pPr>
            <a:endParaRPr lang="he-IL" sz="2200" dirty="0" smtClean="0"/>
          </a:p>
          <a:p>
            <a:pPr eaLnBrk="1" hangingPunct="1">
              <a:defRPr/>
            </a:pPr>
            <a:endParaRPr lang="he-IL" sz="2200" dirty="0" smtClean="0"/>
          </a:p>
          <a:p>
            <a:pPr eaLnBrk="1" hangingPunct="1">
              <a:defRPr/>
            </a:pPr>
            <a:endParaRPr lang="he-IL" sz="2200" b="1" dirty="0" smtClean="0"/>
          </a:p>
          <a:p>
            <a:pPr eaLnBrk="1" hangingPunct="1">
              <a:defRPr/>
            </a:pPr>
            <a:endParaRPr lang="he-IL" sz="2200" dirty="0"/>
          </a:p>
          <a:p>
            <a:pPr algn="just">
              <a:lnSpc>
                <a:spcPct val="90000"/>
              </a:lnSpc>
              <a:defRPr/>
            </a:pPr>
            <a:endParaRPr lang="en-US" sz="2400" dirty="0"/>
          </a:p>
        </p:txBody>
      </p:sp>
    </p:spTree>
    <p:extLst>
      <p:ext uri="{BB962C8B-B14F-4D97-AF65-F5344CB8AC3E}">
        <p14:creationId xmlns:p14="http://schemas.microsoft.com/office/powerpoint/2010/main" val="2406313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sz="3600" dirty="0" smtClean="0"/>
              <a:t>נושאי המצגת</a:t>
            </a:r>
            <a:r>
              <a:rPr lang="he-IL" dirty="0" smtClean="0"/>
              <a:t/>
            </a:r>
            <a:br>
              <a:rPr lang="he-IL" dirty="0" smtClean="0"/>
            </a:br>
            <a:r>
              <a:rPr lang="he-IL" dirty="0" smtClean="0"/>
              <a:t> </a:t>
            </a:r>
          </a:p>
        </p:txBody>
      </p:sp>
      <p:sp>
        <p:nvSpPr>
          <p:cNvPr id="37891" name="Content Placeholder 2"/>
          <p:cNvSpPr>
            <a:spLocks noGrp="1"/>
          </p:cNvSpPr>
          <p:nvPr>
            <p:ph idx="1"/>
          </p:nvPr>
        </p:nvSpPr>
        <p:spPr>
          <a:xfrm>
            <a:off x="468313" y="981075"/>
            <a:ext cx="8229600" cy="5000625"/>
          </a:xfrm>
        </p:spPr>
        <p:txBody>
          <a:bodyPr>
            <a:normAutofit fontScale="92500" lnSpcReduction="20000"/>
          </a:bodyPr>
          <a:lstStyle/>
          <a:p>
            <a:pPr marL="0" indent="0" algn="just">
              <a:buFont typeface="Arial" pitchFamily="34" charset="0"/>
              <a:buNone/>
              <a:defRPr/>
            </a:pPr>
            <a:r>
              <a:rPr lang="he-IL" sz="2400" b="1" dirty="0" smtClean="0"/>
              <a:t>כללי:</a:t>
            </a:r>
          </a:p>
          <a:p>
            <a:pPr algn="just">
              <a:defRPr/>
            </a:pPr>
            <a:r>
              <a:rPr lang="he-IL" sz="2400" dirty="0" smtClean="0"/>
              <a:t>דגשים כלליים על חוק מיסוי מקרקעין (שבח ורכישה), </a:t>
            </a:r>
            <a:r>
              <a:rPr lang="he-IL" sz="2400" dirty="0" err="1" smtClean="0"/>
              <a:t>התשכ"ג</a:t>
            </a:r>
            <a:r>
              <a:rPr lang="he-IL" sz="2400" dirty="0" smtClean="0"/>
              <a:t> – 1963 (להלן: "</a:t>
            </a:r>
            <a:r>
              <a:rPr lang="he-IL" sz="2400" b="1" dirty="0" smtClean="0"/>
              <a:t>החוק</a:t>
            </a:r>
            <a:r>
              <a:rPr lang="he-IL" sz="2400" dirty="0" smtClean="0"/>
              <a:t>").</a:t>
            </a:r>
          </a:p>
          <a:p>
            <a:pPr marL="0" indent="0" algn="just">
              <a:buFont typeface="Arial" pitchFamily="34" charset="0"/>
              <a:buNone/>
              <a:defRPr/>
            </a:pPr>
            <a:endParaRPr lang="he-IL" sz="2400" b="1" dirty="0"/>
          </a:p>
          <a:p>
            <a:pPr marL="0" indent="0" algn="just">
              <a:buFont typeface="Arial" pitchFamily="34" charset="0"/>
              <a:buNone/>
              <a:defRPr/>
            </a:pPr>
            <a:r>
              <a:rPr lang="he-IL" sz="2400" b="1" dirty="0" smtClean="0"/>
              <a:t>השלב המנהלי</a:t>
            </a:r>
            <a:r>
              <a:rPr lang="he-IL" sz="2400" dirty="0" smtClean="0"/>
              <a:t>:</a:t>
            </a:r>
          </a:p>
          <a:p>
            <a:pPr algn="just">
              <a:defRPr/>
            </a:pPr>
            <a:r>
              <a:rPr lang="he-IL" sz="2400" dirty="0" smtClean="0"/>
              <a:t>שלב השומה העצמית.</a:t>
            </a:r>
          </a:p>
          <a:p>
            <a:pPr algn="just">
              <a:defRPr/>
            </a:pPr>
            <a:r>
              <a:rPr lang="he-IL" sz="2400" dirty="0" smtClean="0"/>
              <a:t>שלב ההשגה.</a:t>
            </a:r>
          </a:p>
          <a:p>
            <a:pPr algn="just">
              <a:defRPr/>
            </a:pPr>
            <a:r>
              <a:rPr lang="he-IL" sz="2400" dirty="0" smtClean="0"/>
              <a:t>סעיף 85 לחוק.</a:t>
            </a:r>
          </a:p>
          <a:p>
            <a:pPr algn="just">
              <a:defRPr/>
            </a:pPr>
            <a:r>
              <a:rPr lang="he-IL" sz="2400" dirty="0" smtClean="0"/>
              <a:t>סעיף 107 לחוק.</a:t>
            </a:r>
          </a:p>
          <a:p>
            <a:pPr algn="just">
              <a:defRPr/>
            </a:pPr>
            <a:endParaRPr lang="he-IL" sz="2200" dirty="0"/>
          </a:p>
          <a:p>
            <a:pPr marL="0" indent="0" algn="just">
              <a:buNone/>
              <a:defRPr/>
            </a:pPr>
            <a:r>
              <a:rPr lang="he-IL" sz="2400" b="1" dirty="0" smtClean="0"/>
              <a:t>השלב השיפוטי:</a:t>
            </a:r>
          </a:p>
          <a:p>
            <a:pPr algn="just">
              <a:defRPr/>
            </a:pPr>
            <a:r>
              <a:rPr lang="he-IL" sz="2400" dirty="0" smtClean="0"/>
              <a:t>שלב ההליך המשפטי.</a:t>
            </a:r>
          </a:p>
          <a:p>
            <a:pPr algn="just">
              <a:defRPr/>
            </a:pPr>
            <a:endParaRPr lang="he-IL" sz="2200" dirty="0"/>
          </a:p>
          <a:p>
            <a:pPr marL="0" indent="0" algn="just">
              <a:buFont typeface="Arial" pitchFamily="34" charset="0"/>
              <a:buNone/>
              <a:defRPr/>
            </a:pPr>
            <a:endParaRPr lang="he-IL" sz="2200" dirty="0" smtClean="0"/>
          </a:p>
          <a:p>
            <a:pPr marL="0" indent="0" algn="just">
              <a:buFont typeface="Arial" pitchFamily="34" charset="0"/>
              <a:buNone/>
              <a:defRPr/>
            </a:pPr>
            <a:r>
              <a:rPr lang="he-IL" sz="2200" dirty="0" smtClean="0"/>
              <a:t> </a:t>
            </a:r>
          </a:p>
          <a:p>
            <a:pPr marL="0" indent="0" algn="just">
              <a:buFont typeface="Arial" charset="0"/>
              <a:buNone/>
              <a:defRPr/>
            </a:pPr>
            <a:endParaRPr lang="he-IL" sz="2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b="1" u="sng" dirty="0"/>
              <a:t>פסק הדין </a:t>
            </a:r>
            <a:r>
              <a:rPr lang="he-IL" sz="2400" b="1" u="sng" dirty="0" smtClean="0"/>
              <a:t>בעניין רובומטיקס (עמ"ה 1022/09 עמ"ה 6725-08-12)(2014) – כב' השופט </a:t>
            </a:r>
            <a:r>
              <a:rPr lang="he-IL" sz="2400" b="1" u="sng" dirty="0" err="1" smtClean="0"/>
              <a:t>אלטוביה</a:t>
            </a:r>
            <a:r>
              <a:rPr lang="he-IL" sz="2400" b="1" u="sng" dirty="0" smtClean="0"/>
              <a:t>:</a:t>
            </a:r>
          </a:p>
          <a:p>
            <a:pPr marL="0" indent="0" eaLnBrk="1" hangingPunct="1">
              <a:buNone/>
              <a:defRPr/>
            </a:pPr>
            <a:r>
              <a:rPr lang="he-IL" sz="2200" b="1" u="sng" dirty="0" smtClean="0"/>
              <a:t>עובדות הבקשה</a:t>
            </a:r>
            <a:endParaRPr lang="he-IL" sz="2200" b="1" u="sng" dirty="0"/>
          </a:p>
          <a:p>
            <a:pPr eaLnBrk="1" hangingPunct="1">
              <a:defRPr/>
            </a:pPr>
            <a:r>
              <a:rPr lang="he-IL" sz="2200" dirty="0" smtClean="0"/>
              <a:t>פקיד שומה מפעלים גדולים (להלן: "</a:t>
            </a:r>
            <a:r>
              <a:rPr lang="he-IL" sz="2200" b="1" dirty="0" smtClean="0"/>
              <a:t>המבקש</a:t>
            </a:r>
            <a:r>
              <a:rPr lang="he-IL" sz="2200" dirty="0" smtClean="0"/>
              <a:t>") ביקש מבית המשפט, כי יורה על מחיקה של מספר סעיפים מן התצהיר אשר הגישה המשיבה כולל טענות עובדתיות ומסמכים אשר לא נטענו והוצגו בשלב ההשגה.</a:t>
            </a:r>
          </a:p>
          <a:p>
            <a:pPr eaLnBrk="1" hangingPunct="1">
              <a:defRPr/>
            </a:pPr>
            <a:r>
              <a:rPr lang="he-IL" sz="2200" dirty="0" smtClean="0"/>
              <a:t>המשיבה טוענת, כי העובדות אשר נטענו בתצהיר עולות מן הדוחות הכספיים ולגבי המסמכים, רובם הם דיווחים לגופים סטטוטוריים ולפיכך היו נגישים לציבור ולמבקש. מנימוקי השומה עולה, כי גם המשיב עשה שימוש במידע חיצוני.</a:t>
            </a:r>
          </a:p>
          <a:p>
            <a:pPr eaLnBrk="1" hangingPunct="1">
              <a:defRPr/>
            </a:pPr>
            <a:endParaRPr lang="he-IL" sz="2200" dirty="0" smtClean="0"/>
          </a:p>
          <a:p>
            <a:pPr algn="just">
              <a:lnSpc>
                <a:spcPct val="90000"/>
              </a:lnSpc>
              <a:defRPr/>
            </a:pPr>
            <a:endParaRPr lang="en-US" sz="2400" dirty="0"/>
          </a:p>
        </p:txBody>
      </p:sp>
    </p:spTree>
    <p:extLst>
      <p:ext uri="{BB962C8B-B14F-4D97-AF65-F5344CB8AC3E}">
        <p14:creationId xmlns:p14="http://schemas.microsoft.com/office/powerpoint/2010/main" val="2752746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b="1" u="sng" dirty="0"/>
              <a:t>פסק הדין </a:t>
            </a:r>
            <a:r>
              <a:rPr lang="he-IL" sz="2400" b="1" u="sng" dirty="0" smtClean="0"/>
              <a:t>בעניין רובומטיקס (עמ"ה 1022/09 עמ"ה 6725-08-12)(2014)</a:t>
            </a:r>
            <a:endParaRPr lang="he-IL" sz="2400" b="1" u="sng" dirty="0"/>
          </a:p>
          <a:p>
            <a:pPr marL="0" indent="0" eaLnBrk="1" hangingPunct="1">
              <a:buNone/>
              <a:defRPr/>
            </a:pPr>
            <a:r>
              <a:rPr lang="he-IL" sz="2200" b="1" u="sng" dirty="0" smtClean="0"/>
              <a:t>החלטת בית המשפט - קבלת הבקשה של פקיד השומה</a:t>
            </a:r>
          </a:p>
          <a:p>
            <a:pPr eaLnBrk="1" hangingPunct="1">
              <a:defRPr/>
            </a:pPr>
            <a:r>
              <a:rPr lang="he-IL" sz="2200" dirty="0" smtClean="0"/>
              <a:t>"</a:t>
            </a:r>
            <a:r>
              <a:rPr lang="he-IL" sz="2200" b="1" dirty="0"/>
              <a:t>המשיבה אינה כופרת בטענת המבקש לפיה המסמכים המצורפים לתצהירו של מר עדי כהן לא הומצאו לו, אולם לטענתה המבקש יכול היה להגיע למסמכים אלה או לדרוש אותם במסגרת הליך ההשגה</a:t>
            </a:r>
            <a:r>
              <a:rPr lang="he-IL" sz="2200" b="1" dirty="0" smtClean="0"/>
              <a:t>. טענה </a:t>
            </a:r>
            <a:r>
              <a:rPr lang="he-IL" sz="2200" b="1" dirty="0"/>
              <a:t>זו של המשיבה, אינה נראית לי. </a:t>
            </a:r>
            <a:r>
              <a:rPr lang="he-IL" sz="2200" b="1" u="sng" dirty="0"/>
              <a:t>מהאמור לעיל בעניין מיקרוקול עולה כי על המשיבה היה להציג בפני המבקש את כל המסמכים הרלבנטיים להכרעה בעניינה בשלב ההשגה. משלא עשתה כן אין לאפשר לה מקצה שיפורים במסגרת הערעור כאן</a:t>
            </a:r>
            <a:r>
              <a:rPr lang="he-IL" sz="2200" b="1" u="sng" dirty="0" smtClean="0"/>
              <a:t>.</a:t>
            </a:r>
            <a:r>
              <a:rPr lang="he-IL" sz="2200" u="sng" dirty="0" smtClean="0"/>
              <a:t>"</a:t>
            </a:r>
          </a:p>
          <a:p>
            <a:pPr eaLnBrk="1" hangingPunct="1">
              <a:defRPr/>
            </a:pPr>
            <a:endParaRPr lang="he-IL" sz="2200" dirty="0"/>
          </a:p>
          <a:p>
            <a:pPr marL="0" indent="0">
              <a:buNone/>
            </a:pPr>
            <a:r>
              <a:rPr lang="he-IL" sz="2600" dirty="0"/>
              <a:t> </a:t>
            </a:r>
          </a:p>
          <a:p>
            <a:pPr eaLnBrk="1" hangingPunct="1">
              <a:defRPr/>
            </a:pPr>
            <a:endParaRPr lang="he-IL" sz="2200" dirty="0" smtClean="0"/>
          </a:p>
          <a:p>
            <a:pPr algn="just">
              <a:lnSpc>
                <a:spcPct val="90000"/>
              </a:lnSpc>
              <a:defRPr/>
            </a:pPr>
            <a:endParaRPr lang="en-US" sz="2400" dirty="0"/>
          </a:p>
        </p:txBody>
      </p:sp>
    </p:spTree>
    <p:extLst>
      <p:ext uri="{BB962C8B-B14F-4D97-AF65-F5344CB8AC3E}">
        <p14:creationId xmlns:p14="http://schemas.microsoft.com/office/powerpoint/2010/main" val="40454485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b="1" u="sng" dirty="0" smtClean="0"/>
              <a:t>ערעור לעליון (רע"א 1830/14) </a:t>
            </a:r>
          </a:p>
          <a:p>
            <a:pPr marL="0" indent="0" eaLnBrk="1" hangingPunct="1">
              <a:buNone/>
              <a:defRPr/>
            </a:pPr>
            <a:r>
              <a:rPr lang="he-IL" sz="2200" b="1" u="sng" dirty="0" smtClean="0"/>
              <a:t>לשכת רואי החשבון הגישה בקשה  להצטרפות בהליך רשות הערעור בעליון </a:t>
            </a:r>
            <a:r>
              <a:rPr lang="he-IL" sz="2200" b="1" u="sng" dirty="0"/>
              <a:t>בתור "ידיד בית </a:t>
            </a:r>
            <a:r>
              <a:rPr lang="he-IL" sz="2200" b="1" u="sng" dirty="0" smtClean="0"/>
              <a:t>המשפט" מן הטעמים הבאים:</a:t>
            </a:r>
          </a:p>
          <a:p>
            <a:pPr eaLnBrk="1" hangingPunct="1">
              <a:defRPr/>
            </a:pPr>
            <a:r>
              <a:rPr lang="he-IL" sz="2200" dirty="0" smtClean="0"/>
              <a:t>קבלת ההחלטה של הערכאה הדיונית, לפיה לא ניתן לעלות בשלב הערעור טענות וראיות אשר לא הועלו בשלב ההשגה עלולה להביא </a:t>
            </a:r>
            <a:r>
              <a:rPr lang="he-IL" sz="2200" b="1" dirty="0" smtClean="0"/>
              <a:t>לפגיעה חמורה בברור חבות המס ובגביית "מס אמת"</a:t>
            </a:r>
            <a:r>
              <a:rPr lang="he-IL" sz="2200" dirty="0" smtClean="0"/>
              <a:t>.</a:t>
            </a:r>
          </a:p>
          <a:p>
            <a:pPr eaLnBrk="1" hangingPunct="1">
              <a:defRPr/>
            </a:pPr>
            <a:r>
              <a:rPr lang="he-IL" sz="2200" dirty="0" smtClean="0"/>
              <a:t>ההחלטה עלולה לפגוע ביעילות ההליכים, עקב הצורך </a:t>
            </a:r>
            <a:r>
              <a:rPr lang="he-IL" sz="2200" b="1" dirty="0" smtClean="0"/>
              <a:t>לייעוץ משפטי צמוד לאורך כל שלבי השומה</a:t>
            </a:r>
            <a:r>
              <a:rPr lang="he-IL" sz="2200" dirty="0" smtClean="0"/>
              <a:t>. ובעקבות כך להתארכות הדיונים וייקור ההליך. פחות תיקים יסגרו בפשרה ורובם ייפנו לבתי המשפט דבר שיצור עומס על בתי המשפט והתארכות ההליכים.</a:t>
            </a:r>
          </a:p>
          <a:p>
            <a:pPr eaLnBrk="1" hangingPunct="1">
              <a:defRPr/>
            </a:pPr>
            <a:r>
              <a:rPr lang="he-IL" sz="2200" dirty="0" smtClean="0"/>
              <a:t>פגיעה בציבור רואי החשבון, המייצגים בהתאם להוראות הפקודה בפני רשויות המס אשר החלטה זו תקשה עליהם לבצע את מלאכתם נאמנה דבר שיכול להביא לידי פגיעה בחופש העיסוק.  </a:t>
            </a:r>
          </a:p>
          <a:p>
            <a:pPr eaLnBrk="1" hangingPunct="1">
              <a:defRPr/>
            </a:pPr>
            <a:endParaRPr lang="en-US" sz="2400" dirty="0"/>
          </a:p>
        </p:txBody>
      </p:sp>
    </p:spTree>
    <p:extLst>
      <p:ext uri="{BB962C8B-B14F-4D97-AF65-F5344CB8AC3E}">
        <p14:creationId xmlns:p14="http://schemas.microsoft.com/office/powerpoint/2010/main" val="3403584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ויינברג</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400" b="1" u="sng" dirty="0" smtClean="0"/>
              <a:t>עניין וינברג (</a:t>
            </a:r>
            <a:r>
              <a:rPr lang="he-IL" sz="2400" b="1" u="sng" dirty="0"/>
              <a:t>ע"א 5238/13</a:t>
            </a:r>
            <a:r>
              <a:rPr lang="he-IL" sz="2400" b="1" u="sng" dirty="0" smtClean="0"/>
              <a:t>) (2015)</a:t>
            </a:r>
          </a:p>
          <a:p>
            <a:pPr marL="0" indent="0" eaLnBrk="1" hangingPunct="1">
              <a:buNone/>
              <a:defRPr/>
            </a:pPr>
            <a:r>
              <a:rPr lang="he-IL" sz="2400" b="1" u="sng" dirty="0" smtClean="0"/>
              <a:t>רקע עובדתי: </a:t>
            </a:r>
            <a:r>
              <a:rPr lang="he-IL" sz="2400" dirty="0" smtClean="0"/>
              <a:t>הנישום </a:t>
            </a:r>
            <a:r>
              <a:rPr lang="he-IL" sz="2400" dirty="0"/>
              <a:t>טען באותו מקרה, כי הוא זכאי לפטור ממס רכישה בגין זכויות חכירה בדירות, אשר הועברו אליו מאת חברה בשליטתו, אגב פירוקה. במסגרת הערעור לבית המשפט העליון, ביקש המערער להתיר לו להגיש ראיות נוספות, וזאת לצורך ביסוסן של טענות בעניין שיעור מס הרכישה שצריך לחול בעניינו, ובאשר לשווי </a:t>
            </a:r>
            <a:r>
              <a:rPr lang="he-IL" sz="2400" dirty="0" smtClean="0"/>
              <a:t>הדירות (לעניין תקנה 27(ב) לתקנות מיסוי מקרקעין).</a:t>
            </a:r>
          </a:p>
          <a:p>
            <a:pPr marL="0" indent="0" eaLnBrk="1" hangingPunct="1">
              <a:buNone/>
              <a:defRPr/>
            </a:pPr>
            <a:endParaRPr lang="en-US" sz="2400" dirty="0"/>
          </a:p>
        </p:txBody>
      </p:sp>
    </p:spTree>
    <p:extLst>
      <p:ext uri="{BB962C8B-B14F-4D97-AF65-F5344CB8AC3E}">
        <p14:creationId xmlns:p14="http://schemas.microsoft.com/office/powerpoint/2010/main" val="5605285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ויינברג</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800" b="1" u="sng" dirty="0" smtClean="0"/>
              <a:t>עניין וינברג (</a:t>
            </a:r>
            <a:r>
              <a:rPr lang="he-IL" sz="2800" b="1" u="sng" dirty="0"/>
              <a:t>ע"א 5238/13</a:t>
            </a:r>
            <a:r>
              <a:rPr lang="he-IL" sz="2800" b="1" u="sng" dirty="0" smtClean="0"/>
              <a:t>) (2015)</a:t>
            </a:r>
          </a:p>
          <a:p>
            <a:pPr marL="0" indent="0">
              <a:buNone/>
            </a:pPr>
            <a:r>
              <a:rPr lang="he-IL" sz="2200" b="1" u="sng" dirty="0" smtClean="0"/>
              <a:t>"כידוע</a:t>
            </a:r>
            <a:r>
              <a:rPr lang="he-IL" sz="2200" b="1" u="sng" dirty="0"/>
              <a:t>, על צד בהליך האזרחי לכלול את כלל טענותיו במסגרת כתב הטענות שהגיש ולפרטן במידה מספקת</a:t>
            </a:r>
            <a:r>
              <a:rPr lang="he-IL" sz="2200" b="1" dirty="0"/>
              <a:t>, כך שהן הצדדים האחרים בהליך, הן בית-המשפט שדן בו יוכלו לאמוד את גדר המחלוקת ולהתייחס אליה כדבעי. ניתן לכנות זאת כדרישה מצד להליך להציג את גרסתו במלואהּ </a:t>
            </a:r>
            <a:r>
              <a:rPr lang="he-IL" sz="2200" b="1" u="sng" dirty="0"/>
              <a:t>ובהזדמנות הראשונה</a:t>
            </a:r>
            <a:r>
              <a:rPr lang="he-IL" sz="2200" b="1" dirty="0"/>
              <a:t>. בענייננו, </a:t>
            </a:r>
            <a:r>
              <a:rPr lang="he-IL" sz="2200" b="1" u="sng" dirty="0"/>
              <a:t>ההזדמנות הראשונה הייתה ההשגה</a:t>
            </a:r>
            <a:r>
              <a:rPr lang="he-IL" sz="2200" b="1" dirty="0"/>
              <a:t>. על המערער היה להציג את גרסתו באופן מפורט בכתב ההשגה שהגיש למשיב... המערער לא העלה את הטענות המפורטות במסגרת כתב ההשגה והסתפק, במסגרת סעיף 22 בכתב ההשגה, בדברים הבאים: "</a:t>
            </a:r>
            <a:r>
              <a:rPr lang="he-IL" sz="2200" b="1" u="sng" dirty="0"/>
              <a:t>לאור חוסר בהירותה של שומת מס הרכישה וחוסר הבהירות בנוגע לאופן קביעת שווי הרכישה והשומה עדיין בגדר 'מדרש פליאה' בעיני המשיג ועל כן שומר המשיג על זכותו לעדכן ולהוסיף לאמור לעיל כאשר יתבררו נימוקי המנהל </a:t>
            </a:r>
            <a:r>
              <a:rPr lang="he-IL" sz="2200" b="1" u="sng" dirty="0" err="1"/>
              <a:t>לאשורם</a:t>
            </a:r>
            <a:r>
              <a:rPr lang="he-IL" sz="2200" b="1" u="sng" dirty="0"/>
              <a:t>"...</a:t>
            </a:r>
            <a:endParaRPr lang="en-US" sz="2200" u="sng" dirty="0"/>
          </a:p>
          <a:p>
            <a:pPr marL="0" indent="0" eaLnBrk="1" hangingPunct="1">
              <a:buNone/>
              <a:defRPr/>
            </a:pPr>
            <a:endParaRPr lang="en-US" sz="2400" dirty="0"/>
          </a:p>
        </p:txBody>
      </p:sp>
    </p:spTree>
    <p:extLst>
      <p:ext uri="{BB962C8B-B14F-4D97-AF65-F5344CB8AC3E}">
        <p14:creationId xmlns:p14="http://schemas.microsoft.com/office/powerpoint/2010/main" val="3213711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ויינברג</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None/>
              <a:defRPr/>
            </a:pPr>
            <a:r>
              <a:rPr lang="he-IL" sz="2800" b="1" u="sng" dirty="0" smtClean="0"/>
              <a:t>עניין וינברג (</a:t>
            </a:r>
            <a:r>
              <a:rPr lang="he-IL" sz="2800" b="1" u="sng" dirty="0"/>
              <a:t>ע"א 5238/13</a:t>
            </a:r>
            <a:r>
              <a:rPr lang="he-IL" sz="2800" b="1" u="sng" dirty="0" smtClean="0"/>
              <a:t>) (2015)</a:t>
            </a:r>
          </a:p>
          <a:p>
            <a:pPr marL="0" indent="0">
              <a:buNone/>
            </a:pPr>
            <a:r>
              <a:rPr lang="he-IL" sz="2400" b="1" u="sng" dirty="0" smtClean="0"/>
              <a:t>"</a:t>
            </a:r>
            <a:r>
              <a:rPr lang="he-IL" sz="2200" b="1" u="sng" dirty="0" smtClean="0"/>
              <a:t>גם </a:t>
            </a:r>
            <a:r>
              <a:rPr lang="he-IL" sz="2200" b="1" u="sng" dirty="0"/>
              <a:t>בכתב הערר שהגיש המערער ננקטה הטקטיקה המתוארת. המערער חזר על דבריו כי שומת המשיב איננה ברורה לו ועל כן כי הוא "שומר על טענותיו"...</a:t>
            </a:r>
            <a:endParaRPr lang="en-US" sz="2200" u="sng" dirty="0"/>
          </a:p>
          <a:p>
            <a:pPr marL="0" indent="0">
              <a:buNone/>
            </a:pPr>
            <a:r>
              <a:rPr lang="he-IL" sz="2200" b="1" dirty="0"/>
              <a:t>למען הסר ספק: אין להלום שימוש בסעיפים לקוניים כמתואר כ"פותחים פתח" להעלאת טענות שלא נטענו ושלא פורטו... העלאת גרסה במלואהּ משמעהּ העלאת גרסה הכוללת את מלוא הטענות. על כל טענה להיות מפורטת דיה. </a:t>
            </a:r>
            <a:r>
              <a:rPr lang="he-IL" sz="2200" b="1" u="sng" dirty="0"/>
              <a:t>טענות המועלות "כלאחר יד"</a:t>
            </a:r>
            <a:r>
              <a:rPr lang="he-IL" sz="2200" b="1" dirty="0"/>
              <a:t> תוך שימוש בטקטיקה המתוארת – </a:t>
            </a:r>
            <a:r>
              <a:rPr lang="he-IL" sz="2200" b="1" u="sng" dirty="0"/>
              <a:t>יש לראותן כאילו לא הועלו כלל במסגרת ההליך</a:t>
            </a:r>
            <a:r>
              <a:rPr lang="he-IL" sz="2200" b="1" dirty="0" smtClean="0"/>
              <a:t>."</a:t>
            </a:r>
            <a:endParaRPr lang="en-US" sz="2200" dirty="0"/>
          </a:p>
          <a:p>
            <a:pPr marL="0" indent="0" eaLnBrk="1" hangingPunct="1">
              <a:buNone/>
              <a:defRPr/>
            </a:pPr>
            <a:endParaRPr lang="en-US" sz="2400" dirty="0"/>
          </a:p>
        </p:txBody>
      </p:sp>
    </p:spTree>
    <p:extLst>
      <p:ext uri="{BB962C8B-B14F-4D97-AF65-F5344CB8AC3E}">
        <p14:creationId xmlns:p14="http://schemas.microsoft.com/office/powerpoint/2010/main" val="27227332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normAutofit fontScale="92500" lnSpcReduction="20000"/>
          </a:bodyPr>
          <a:lstStyle/>
          <a:p>
            <a:pPr marL="0" indent="0" eaLnBrk="1" hangingPunct="1">
              <a:buNone/>
              <a:defRPr/>
            </a:pPr>
            <a:r>
              <a:rPr lang="he-IL" sz="2600" b="1" u="sng" dirty="0" smtClean="0"/>
              <a:t>הכרעת בית משפט עליון  (רע"א 1830/14) (2015) - דחייה לגופו של עניין קבלה עקרונית  של הערעור</a:t>
            </a:r>
          </a:p>
          <a:p>
            <a:r>
              <a:rPr lang="he-IL" sz="2400" b="1" dirty="0"/>
              <a:t>"רשמנו לפנינו את דברי בא כוח המשיב </a:t>
            </a:r>
            <a:r>
              <a:rPr lang="he-IL" sz="2400" dirty="0"/>
              <a:t>(פקיד השומה – </a:t>
            </a:r>
            <a:r>
              <a:rPr lang="he-IL" sz="2400" dirty="0" smtClean="0"/>
              <a:t>מ.ע)</a:t>
            </a:r>
            <a:r>
              <a:rPr lang="he-IL" sz="2400" b="1" dirty="0" smtClean="0"/>
              <a:t> </a:t>
            </a:r>
            <a:r>
              <a:rPr lang="he-IL" sz="2400" b="1" dirty="0"/>
              <a:t>שקרא לכל העוסקים בתחום דיני המס לאמץ גישה עניינית וקונסטרוקטיבית בבירורם של ערעורי מס. </a:t>
            </a:r>
            <a:r>
              <a:rPr lang="he-IL" sz="2400" b="1" u="sng" dirty="0"/>
              <a:t>גם לפי גישת המשיב אין מקום לחסום דרכם של נישומים המבקשים להעלות טענות חדשות במסגרת ההליך </a:t>
            </a:r>
            <a:r>
              <a:rPr lang="he-IL" sz="2400" b="1" u="sng" dirty="0" err="1"/>
              <a:t>הערעורי</a:t>
            </a:r>
            <a:r>
              <a:rPr lang="he-IL" sz="2400" b="1" dirty="0"/>
              <a:t> לפני בית המשפט המחוזי, אך בשל כך שטענות אלה מועלות בראשונה לפני בית המשפט, </a:t>
            </a:r>
            <a:r>
              <a:rPr lang="he-IL" sz="2400" b="1" u="sng" dirty="0"/>
              <a:t>ובלבד שאפשרות זו לא תנוצל לרעה</a:t>
            </a:r>
            <a:r>
              <a:rPr lang="he-IL" sz="2400" b="1" dirty="0"/>
              <a:t>. הדבר מסור לשיקול דעת בית המשפט המחוזי הדן בעניין</a:t>
            </a:r>
            <a:r>
              <a:rPr lang="en-US" sz="2400" b="1" dirty="0"/>
              <a:t>.</a:t>
            </a:r>
            <a:endParaRPr lang="en-US" sz="2400" dirty="0"/>
          </a:p>
          <a:p>
            <a:r>
              <a:rPr lang="he-IL" sz="2400" b="1" dirty="0"/>
              <a:t>הטעם לכך נעוץ, לטענת המשיב, בכך שבית המשפט המחוזי אמור אמנם להכריע במחלוקת בין שני בעלי דין החלוקים ביניהם, הנישום מצד אחד ופקיד השומה מצד שני, </a:t>
            </a:r>
            <a:r>
              <a:rPr lang="he-IL" sz="2400" b="1" u="sng" dirty="0"/>
              <a:t>אך מוטלת עליו החובה לוודא שהשומה שהוצאה לנישום היא שומת אמת ושהוראות הדין בתחום המס תיושמנה באופן נכון ומתוך חתירה לכך שישולם מס אמת על ידי הנישום.</a:t>
            </a:r>
            <a:endParaRPr lang="en-US" sz="2400" u="sng" dirty="0"/>
          </a:p>
          <a:p>
            <a:pPr marL="0" indent="0" eaLnBrk="1" hangingPunct="1">
              <a:buNone/>
              <a:defRPr/>
            </a:pPr>
            <a:endParaRPr lang="he-IL" sz="2400" b="1" u="sng" dirty="0" smtClean="0"/>
          </a:p>
          <a:p>
            <a:pPr marL="0" indent="0" eaLnBrk="1" hangingPunct="1">
              <a:buNone/>
              <a:defRPr/>
            </a:pPr>
            <a:r>
              <a:rPr lang="he-IL" sz="2400" b="1" u="sng" dirty="0" smtClean="0"/>
              <a:t> </a:t>
            </a:r>
            <a:endParaRPr lang="he-IL" sz="2200" dirty="0" smtClean="0"/>
          </a:p>
          <a:p>
            <a:pPr eaLnBrk="1" hangingPunct="1">
              <a:defRPr/>
            </a:pPr>
            <a:endParaRPr lang="en-US" sz="2400" dirty="0"/>
          </a:p>
        </p:txBody>
      </p:sp>
    </p:spTree>
    <p:extLst>
      <p:ext uri="{BB962C8B-B14F-4D97-AF65-F5344CB8AC3E}">
        <p14:creationId xmlns:p14="http://schemas.microsoft.com/office/powerpoint/2010/main" val="20189021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smtClean="0"/>
              <a:t>חשיבותה של השגה לצרכי ההליך המשפטי</a:t>
            </a:r>
            <a:br>
              <a:rPr lang="he-IL" dirty="0" smtClean="0"/>
            </a:br>
            <a:r>
              <a:rPr lang="he-IL" dirty="0" smtClean="0"/>
              <a:t>עניין רובומטיקס</a:t>
            </a:r>
          </a:p>
        </p:txBody>
      </p:sp>
      <p:sp>
        <p:nvSpPr>
          <p:cNvPr id="37891" name="Content Placeholder 2"/>
          <p:cNvSpPr>
            <a:spLocks noGrp="1"/>
          </p:cNvSpPr>
          <p:nvPr>
            <p:ph idx="1"/>
          </p:nvPr>
        </p:nvSpPr>
        <p:spPr>
          <a:xfrm>
            <a:off x="468313" y="981075"/>
            <a:ext cx="8229600" cy="5000625"/>
          </a:xfrm>
        </p:spPr>
        <p:txBody>
          <a:bodyPr>
            <a:normAutofit fontScale="62500" lnSpcReduction="20000"/>
          </a:bodyPr>
          <a:lstStyle/>
          <a:p>
            <a:pPr marL="0" indent="0" eaLnBrk="1" hangingPunct="1">
              <a:buNone/>
              <a:defRPr/>
            </a:pPr>
            <a:r>
              <a:rPr lang="he-IL" sz="3800" b="1" u="sng" dirty="0" smtClean="0"/>
              <a:t>הכרעת בית משפט עליון  (רע"א 1830/14)  - המשך:</a:t>
            </a:r>
          </a:p>
          <a:p>
            <a:r>
              <a:rPr lang="he-IL" sz="3500" b="1" dirty="0" smtClean="0"/>
              <a:t>אנו </a:t>
            </a:r>
            <a:r>
              <a:rPr lang="he-IL" sz="3500" b="1" dirty="0"/>
              <a:t>מקבלים את הצהרת המשיב</a:t>
            </a:r>
            <a:r>
              <a:rPr lang="en-US" sz="3500" b="1" dirty="0"/>
              <a:t> – </a:t>
            </a:r>
            <a:r>
              <a:rPr lang="he-IL" sz="3500" b="1" dirty="0"/>
              <a:t>כפי שהיא עולה מתגובתו לבקשה שלפנינו</a:t>
            </a:r>
            <a:r>
              <a:rPr lang="en-US" sz="3500" b="1" dirty="0"/>
              <a:t> – </a:t>
            </a:r>
            <a:r>
              <a:rPr lang="he-IL" sz="3500" b="1" dirty="0"/>
              <a:t>לפיה </a:t>
            </a:r>
            <a:r>
              <a:rPr lang="he-IL" sz="3500" b="1" u="sng" dirty="0"/>
              <a:t>עמדת המשיב </a:t>
            </a:r>
            <a:r>
              <a:rPr lang="he-IL" sz="3500" b="1" u="sng" dirty="0" err="1"/>
              <a:t>היתה</a:t>
            </a:r>
            <a:r>
              <a:rPr lang="he-IL" sz="3500" b="1" u="sng" dirty="0"/>
              <a:t> מאז ומעולם שהצדדים לערעור מס רשאים להעלות לפני בית המשפט טענות לשם בירור מס אמת, בכפוף לכך שאפשרות זו לא תנוצל לרעה</a:t>
            </a:r>
            <a:r>
              <a:rPr lang="he-IL" sz="3500" b="1" dirty="0"/>
              <a:t>, בנתון לשיקול דעת הערכאה הדיונית, וכי טענות המבקשת בעניין שלפנינו אינן אלא "התפרצות לדלת פתוחה". ואכן, </a:t>
            </a:r>
            <a:r>
              <a:rPr lang="he-IL" sz="3500" b="1" u="sng" dirty="0"/>
              <a:t>בית משפט זה פסק זה מכבר כי בדונו בערעור מס, יושב בית המשפט המחוזי לא רק כמכריע בסכסוך בין שני בעלי דין כבערעור אזרחי רגיל, אלא שמוטלת עליו חובה לוודא שהשומה תהא שומת אמת</a:t>
            </a:r>
            <a:r>
              <a:rPr lang="he-IL" sz="3500" b="1" dirty="0"/>
              <a:t>...</a:t>
            </a:r>
            <a:endParaRPr lang="en-US" sz="3500" dirty="0"/>
          </a:p>
          <a:p>
            <a:r>
              <a:rPr lang="he-IL" sz="3500" b="1" dirty="0"/>
              <a:t>ואולם, יובהר, </a:t>
            </a:r>
            <a:r>
              <a:rPr lang="he-IL" sz="3500" b="1" u="sng" dirty="0"/>
              <a:t>אין בהלכה זו כדי לאפשר לנישום העלאת טענות חדשות ללא כל מגבלה לפני בית המשפט המחוזי. השאלה אלו טענות חדשות ראויות להישמע ובאיזה שלב, מונחת לפתחו של בית המשפט המחוזי</a:t>
            </a:r>
            <a:r>
              <a:rPr lang="he-IL" sz="3500" b="1" dirty="0"/>
              <a:t>, והוא אמור להפעיל בעניין זה שיקול דעת מדוד ושכל ישר, בהתחשב בנסיבותיו של כל מקרה ומקרה."</a:t>
            </a:r>
            <a:endParaRPr lang="en-US" sz="3500" dirty="0"/>
          </a:p>
          <a:p>
            <a:pPr marL="0" indent="0" eaLnBrk="1" hangingPunct="1">
              <a:buNone/>
              <a:defRPr/>
            </a:pPr>
            <a:endParaRPr lang="he-IL" sz="2400" b="1" u="sng" dirty="0" smtClean="0"/>
          </a:p>
          <a:p>
            <a:pPr marL="0" indent="0" eaLnBrk="1" hangingPunct="1">
              <a:buNone/>
              <a:defRPr/>
            </a:pPr>
            <a:r>
              <a:rPr lang="he-IL" sz="2400" b="1" u="sng" dirty="0" smtClean="0"/>
              <a:t> </a:t>
            </a:r>
            <a:endParaRPr lang="he-IL" sz="2200" dirty="0" smtClean="0"/>
          </a:p>
          <a:p>
            <a:pPr eaLnBrk="1" hangingPunct="1">
              <a:defRPr/>
            </a:pPr>
            <a:endParaRPr lang="en-US" sz="2400" dirty="0"/>
          </a:p>
        </p:txBody>
      </p:sp>
    </p:spTree>
    <p:extLst>
      <p:ext uri="{BB962C8B-B14F-4D97-AF65-F5344CB8AC3E}">
        <p14:creationId xmlns:p14="http://schemas.microsoft.com/office/powerpoint/2010/main" val="6693956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התיישנות שומות</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None/>
              <a:defRPr/>
            </a:pPr>
            <a:r>
              <a:rPr lang="he-IL" sz="2600" b="1" u="sng" dirty="0" smtClean="0"/>
              <a:t>פסק דין סמי (ע"א 5954/04):</a:t>
            </a:r>
          </a:p>
          <a:p>
            <a:pPr marL="0" indent="0" algn="just">
              <a:lnSpc>
                <a:spcPct val="90000"/>
              </a:lnSpc>
              <a:buNone/>
              <a:defRPr/>
            </a:pPr>
            <a:r>
              <a:rPr lang="he-IL" sz="2400" dirty="0"/>
              <a:t>מרוץ ההתיישנות </a:t>
            </a:r>
            <a:r>
              <a:rPr lang="he-IL" sz="2400" dirty="0" smtClean="0"/>
              <a:t>להוצאת שומה/החלטה בהשגה נעצר </a:t>
            </a:r>
            <a:r>
              <a:rPr lang="he-IL" sz="2400" dirty="0"/>
              <a:t>אך ורק במועד בו נודע לנישום על הוצאת </a:t>
            </a:r>
            <a:r>
              <a:rPr lang="he-IL" sz="2400" dirty="0" smtClean="0"/>
              <a:t>השומה:</a:t>
            </a:r>
          </a:p>
          <a:p>
            <a:r>
              <a:rPr lang="he-IL" sz="2400" b="1" dirty="0"/>
              <a:t>"במקרה בו עושה פקיד השומה צו אולם אינו עושה דבר על מנת שמושא הצו יהיה מודע לכך שנעשה בעניינו צו והצו נותר אצל פקיד השומה במגירה - </a:t>
            </a:r>
            <a:r>
              <a:rPr lang="he-IL" sz="2400" b="1" dirty="0" err="1"/>
              <a:t>מסופקתני</a:t>
            </a:r>
            <a:r>
              <a:rPr lang="he-IL" sz="2400" b="1" dirty="0"/>
              <a:t> האם ניתן לומר כי הסתיים שימושו של הפקיד בסמכותו."</a:t>
            </a:r>
            <a:endParaRPr lang="en-US" sz="2400" b="1" dirty="0"/>
          </a:p>
          <a:p>
            <a:pPr marL="0" indent="0" algn="just">
              <a:lnSpc>
                <a:spcPct val="90000"/>
              </a:lnSpc>
              <a:buNone/>
              <a:defRPr/>
            </a:pPr>
            <a:r>
              <a:rPr lang="he-IL" sz="2600" b="1" u="sng" dirty="0" smtClean="0"/>
              <a:t>עניין נאמן (ע"א 3929/13)</a:t>
            </a:r>
            <a:r>
              <a:rPr lang="he-IL" sz="2600" b="1" dirty="0" smtClean="0"/>
              <a:t>:</a:t>
            </a:r>
            <a:r>
              <a:rPr lang="he-IL" sz="2600" dirty="0" smtClean="0"/>
              <a:t> </a:t>
            </a:r>
          </a:p>
          <a:p>
            <a:pPr marL="0" indent="0" algn="just">
              <a:lnSpc>
                <a:spcPct val="90000"/>
              </a:lnSpc>
              <a:buNone/>
              <a:defRPr/>
            </a:pPr>
            <a:r>
              <a:rPr lang="he-IL" sz="2400" dirty="0" smtClean="0"/>
              <a:t>חידוד להלכת</a:t>
            </a:r>
            <a:r>
              <a:rPr lang="he-IL" sz="2400" b="1" dirty="0" smtClean="0"/>
              <a:t> </a:t>
            </a:r>
            <a:r>
              <a:rPr lang="he-IL" sz="2400" dirty="0" smtClean="0"/>
              <a:t>סמי: המועד </a:t>
            </a:r>
            <a:r>
              <a:rPr lang="he-IL" sz="2400" dirty="0"/>
              <a:t>שבו נפסק מרוץ הזמנים הוא המועד </a:t>
            </a:r>
            <a:r>
              <a:rPr lang="he-IL" sz="2400" b="1" dirty="0"/>
              <a:t>שבו נשלחה השומה לנישום</a:t>
            </a:r>
            <a:r>
              <a:rPr lang="he-IL" sz="2400" dirty="0"/>
              <a:t>, </a:t>
            </a:r>
            <a:r>
              <a:rPr lang="he-IL" sz="2400" dirty="0" smtClean="0"/>
              <a:t>ולא המועד </a:t>
            </a:r>
            <a:r>
              <a:rPr lang="he-IL" sz="2400" dirty="0"/>
              <a:t>שבו </a:t>
            </a:r>
            <a:r>
              <a:rPr lang="he-IL" sz="2400" dirty="0" smtClean="0"/>
              <a:t>השומה התקבלה אצלו.</a:t>
            </a:r>
            <a:endParaRPr lang="en-US" sz="2400" dirty="0"/>
          </a:p>
          <a:p>
            <a:pPr marL="0" indent="0" algn="just">
              <a:lnSpc>
                <a:spcPct val="90000"/>
              </a:lnSpc>
              <a:buNone/>
              <a:defRPr/>
            </a:pPr>
            <a:endParaRPr lang="he-IL" sz="2200" dirty="0" smtClean="0"/>
          </a:p>
          <a:p>
            <a:pPr marL="0" indent="0" algn="just">
              <a:lnSpc>
                <a:spcPct val="90000"/>
              </a:lnSpc>
              <a:buNone/>
              <a:defRPr/>
            </a:pPr>
            <a:r>
              <a:rPr lang="he-IL" sz="2400" dirty="0"/>
              <a:t>ההלכה </a:t>
            </a:r>
            <a:r>
              <a:rPr lang="he-IL" sz="2400" b="1" dirty="0"/>
              <a:t>בעניין סמי</a:t>
            </a:r>
            <a:r>
              <a:rPr lang="he-IL" sz="2400" dirty="0"/>
              <a:t> אמנם נקבעה בהקשר של מס הכנסה, אך במספר פסקי דין נקבע, כי היא </a:t>
            </a:r>
            <a:r>
              <a:rPr lang="he-IL" sz="2400" u="sng" dirty="0" smtClean="0"/>
              <a:t>רלוונטית גם </a:t>
            </a:r>
            <a:r>
              <a:rPr lang="he-IL" sz="2400" u="sng" dirty="0"/>
              <a:t>לשומות היוצאות מכוחו של חוק מיסוי </a:t>
            </a:r>
            <a:r>
              <a:rPr lang="he-IL" sz="2400" u="sng" dirty="0" smtClean="0"/>
              <a:t>מקרקעין</a:t>
            </a:r>
            <a:r>
              <a:rPr lang="he-IL" sz="2400" dirty="0" smtClean="0"/>
              <a:t>:</a:t>
            </a:r>
            <a:r>
              <a:rPr lang="en-US" sz="2400" dirty="0" smtClean="0"/>
              <a:t> </a:t>
            </a:r>
            <a:r>
              <a:rPr lang="he-IL" sz="2400" dirty="0" err="1"/>
              <a:t>ו"ע</a:t>
            </a:r>
            <a:r>
              <a:rPr lang="he-IL" sz="2400" dirty="0"/>
              <a:t> 1354/08 </a:t>
            </a:r>
            <a:r>
              <a:rPr lang="he-IL" sz="2400" b="1" dirty="0"/>
              <a:t>יוסף אליהו נ' מנהל מיסוי מקרקעין </a:t>
            </a:r>
            <a:r>
              <a:rPr lang="he-IL" sz="2400" b="1" dirty="0" smtClean="0"/>
              <a:t>מרכז</a:t>
            </a:r>
            <a:r>
              <a:rPr lang="he-IL" sz="2400" dirty="0" smtClean="0"/>
              <a:t>; </a:t>
            </a:r>
            <a:r>
              <a:rPr lang="he-IL" sz="2400" dirty="0" err="1"/>
              <a:t>ו"ע</a:t>
            </a:r>
            <a:r>
              <a:rPr lang="he-IL" sz="2400" dirty="0"/>
              <a:t> 25331-02-13 </a:t>
            </a:r>
            <a:r>
              <a:rPr lang="he-IL" sz="2400" b="1" dirty="0"/>
              <a:t>עזבון אליהו מירון ז"ל ואח' נ' מנהל מיסוי מקרקעין תל </a:t>
            </a:r>
            <a:r>
              <a:rPr lang="he-IL" sz="2400" b="1" dirty="0" smtClean="0"/>
              <a:t>אביב</a:t>
            </a:r>
            <a:r>
              <a:rPr lang="he-IL" sz="2400" dirty="0" smtClean="0"/>
              <a:t>.</a:t>
            </a:r>
            <a:endParaRPr lang="en-US" sz="2400" dirty="0"/>
          </a:p>
          <a:p>
            <a:pPr marL="0" indent="0" algn="just">
              <a:lnSpc>
                <a:spcPct val="90000"/>
              </a:lnSpc>
              <a:buNone/>
              <a:defRPr/>
            </a:pPr>
            <a:endParaRPr lang="he-IL" sz="22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התיישנות שומות</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None/>
              <a:defRPr/>
            </a:pPr>
            <a:r>
              <a:rPr lang="he-IL" sz="2600" b="1" u="sng" dirty="0" smtClean="0"/>
              <a:t>פסק דין </a:t>
            </a:r>
            <a:r>
              <a:rPr lang="he-IL" sz="2600" b="1" u="sng" dirty="0" smtClean="0"/>
              <a:t>ינקו וייס </a:t>
            </a:r>
            <a:r>
              <a:rPr lang="he-IL" sz="2600" b="1" u="sng" dirty="0" smtClean="0"/>
              <a:t>(ע"א </a:t>
            </a:r>
            <a:r>
              <a:rPr lang="he-IL" sz="2600" b="1" u="sng" dirty="0" smtClean="0"/>
              <a:t>805/14):</a:t>
            </a:r>
            <a:endParaRPr lang="he-IL" sz="2600" b="1" u="sng" dirty="0" smtClean="0"/>
          </a:p>
          <a:p>
            <a:r>
              <a:rPr lang="he-IL" sz="2400" dirty="0"/>
              <a:t> </a:t>
            </a:r>
            <a:r>
              <a:rPr lang="he-IL" sz="2400" b="1" dirty="0"/>
              <a:t>אין לקבל את טענת המשיב </a:t>
            </a:r>
            <a:r>
              <a:rPr lang="he-IL" sz="2400" dirty="0"/>
              <a:t>לפיה יש לדחות את טענת ההתיישנות של המערערת מבלי לדון בה לגופה, וזאת משום שטענת ההתיישנות לא הועלתה בשלב ההשגה על השומה ואף לא במועד האפשרי הראשון בהליך השיפוטי. שכן, הגם שערעור על שומת מס אינו דומה להליך המתנהל בערכאה שיפוטית ראשונה אלא מהווה המשך של הליך ההשגה, ועל כן הנישום אינו יכול לנצל את הערעור ל"שיפור עמדות", הרי שבעניין </a:t>
            </a:r>
            <a:r>
              <a:rPr lang="he-IL" sz="2400" dirty="0" err="1"/>
              <a:t>רובומטיקס</a:t>
            </a:r>
            <a:r>
              <a:rPr lang="he-IL" sz="2400" dirty="0"/>
              <a:t> טכנולוגיות (</a:t>
            </a:r>
            <a:r>
              <a:rPr lang="he-IL" sz="2400" dirty="0">
                <a:hlinkClick r:id="rId2"/>
              </a:rPr>
              <a:t>ע"א 1830/14</a:t>
            </a:r>
            <a:r>
              <a:rPr lang="he-IL" sz="2400" dirty="0"/>
              <a:t>) </a:t>
            </a:r>
            <a:r>
              <a:rPr lang="he-IL" sz="2400" b="1" dirty="0"/>
              <a:t>צוין, כי בסמכותו של בית המשפט המחוזי לאפשר לנישום להעלות טענות חדשות בשלב הערעור, כחלק מחובתו לוודא שהשומה תהא שומת אמת, ובלבד שיובטח כי אפשרות זו לא תנוצל לרעה וכי השימוש בסמכות זו שמור למקרים חריגים בהם הפעלתה אינה גורמת נזק דיוני לצד האחר.</a:t>
            </a:r>
          </a:p>
          <a:p>
            <a:endParaRPr lang="he-IL" sz="2400" dirty="0" smtClean="0"/>
          </a:p>
          <a:p>
            <a:pPr marL="0" indent="0" algn="just">
              <a:lnSpc>
                <a:spcPct val="90000"/>
              </a:lnSpc>
              <a:buNone/>
              <a:defRPr/>
            </a:pPr>
            <a:r>
              <a:rPr lang="he-IL" sz="2600" b="1" u="sng" dirty="0" smtClean="0"/>
              <a:t> </a:t>
            </a:r>
            <a:endParaRPr lang="en-US" sz="2400" dirty="0"/>
          </a:p>
          <a:p>
            <a:pPr marL="0" indent="0" algn="just">
              <a:lnSpc>
                <a:spcPct val="90000"/>
              </a:lnSpc>
              <a:buNone/>
              <a:defRPr/>
            </a:pPr>
            <a:endParaRPr lang="he-IL" sz="2200" dirty="0" smtClean="0"/>
          </a:p>
        </p:txBody>
      </p:sp>
    </p:spTree>
    <p:extLst>
      <p:ext uri="{BB962C8B-B14F-4D97-AF65-F5344CB8AC3E}">
        <p14:creationId xmlns:p14="http://schemas.microsoft.com/office/powerpoint/2010/main" val="3699483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dirty="0" smtClean="0"/>
              <a:t> שלבי ההליך המנהלי</a:t>
            </a:r>
          </a:p>
        </p:txBody>
      </p:sp>
      <p:sp>
        <p:nvSpPr>
          <p:cNvPr id="37891" name="Content Placeholder 2"/>
          <p:cNvSpPr>
            <a:spLocks noGrp="1"/>
          </p:cNvSpPr>
          <p:nvPr>
            <p:ph idx="1"/>
          </p:nvPr>
        </p:nvSpPr>
        <p:spPr>
          <a:xfrm>
            <a:off x="468313" y="981075"/>
            <a:ext cx="8229600" cy="5000625"/>
          </a:xfrm>
        </p:spPr>
        <p:txBody>
          <a:bodyPr>
            <a:normAutofit/>
          </a:bodyPr>
          <a:lstStyle/>
          <a:p>
            <a:pPr marL="0" indent="0" algn="just">
              <a:buNone/>
              <a:defRPr/>
            </a:pPr>
            <a:r>
              <a:rPr lang="he-IL" sz="2400" b="1" dirty="0" smtClean="0"/>
              <a:t>שלב א': </a:t>
            </a:r>
            <a:r>
              <a:rPr lang="he-IL" sz="2400" dirty="0" smtClean="0"/>
              <a:t>שומה עצמית- סעיף </a:t>
            </a:r>
            <a:r>
              <a:rPr lang="he-IL" sz="2400" dirty="0" smtClean="0"/>
              <a:t>73 לחוק (לאחר תיקון 70):</a:t>
            </a:r>
            <a:endParaRPr lang="he-IL" sz="2400" dirty="0" smtClean="0"/>
          </a:p>
          <a:p>
            <a:pPr marL="0" indent="0">
              <a:buNone/>
            </a:pPr>
            <a:r>
              <a:rPr lang="he-IL" sz="2200" b="1" dirty="0" smtClean="0"/>
              <a:t>סעיף 73(א</a:t>
            </a:r>
            <a:r>
              <a:rPr lang="he-IL" sz="2200" b="1" dirty="0"/>
              <a:t>)</a:t>
            </a:r>
            <a:r>
              <a:rPr lang="he-IL" sz="2200" dirty="0"/>
              <a:t> </a:t>
            </a:r>
            <a:r>
              <a:rPr lang="he-IL" sz="2200" dirty="0" smtClean="0"/>
              <a:t>לחוק -</a:t>
            </a:r>
            <a:r>
              <a:rPr lang="he-IL" sz="2200" dirty="0"/>
              <a:t>  המוכר זכות במקרקעין ימסור למנהל, בתוך 40 ימים מיום המכירה, הצהרה שבה יפרט את כל אלה:</a:t>
            </a:r>
          </a:p>
          <a:p>
            <a:pPr marL="0" indent="0">
              <a:buNone/>
            </a:pPr>
            <a:r>
              <a:rPr lang="he-IL" sz="2200" b="1" dirty="0"/>
              <a:t>(1)</a:t>
            </a:r>
            <a:r>
              <a:rPr lang="he-IL" sz="2200" dirty="0"/>
              <a:t>   </a:t>
            </a:r>
            <a:r>
              <a:rPr lang="he-IL" sz="2200" dirty="0" smtClean="0"/>
              <a:t>פרטי </a:t>
            </a:r>
            <a:r>
              <a:rPr lang="he-IL" sz="2200" dirty="0"/>
              <a:t>הזכות;</a:t>
            </a:r>
          </a:p>
          <a:p>
            <a:pPr marL="0" indent="0">
              <a:buNone/>
            </a:pPr>
            <a:r>
              <a:rPr lang="he-IL" sz="2200" b="1" dirty="0"/>
              <a:t>(2)</a:t>
            </a:r>
            <a:r>
              <a:rPr lang="he-IL" sz="2200" dirty="0"/>
              <a:t>   </a:t>
            </a:r>
            <a:r>
              <a:rPr lang="he-IL" sz="2200" dirty="0" smtClean="0"/>
              <a:t>פרטי </a:t>
            </a:r>
            <a:r>
              <a:rPr lang="he-IL" sz="2200" dirty="0"/>
              <a:t>העסקה;</a:t>
            </a:r>
          </a:p>
          <a:p>
            <a:pPr marL="0" indent="0">
              <a:buNone/>
            </a:pPr>
            <a:r>
              <a:rPr lang="he-IL" sz="2200" b="1" dirty="0"/>
              <a:t>(3)</a:t>
            </a:r>
            <a:r>
              <a:rPr lang="he-IL" sz="2200" dirty="0"/>
              <a:t>   </a:t>
            </a:r>
            <a:r>
              <a:rPr lang="he-IL" sz="2200" u="sng" dirty="0" smtClean="0"/>
              <a:t>התמורה </a:t>
            </a:r>
            <a:r>
              <a:rPr lang="he-IL" sz="2200" u="sng" dirty="0"/>
              <a:t>בעד מכירת הזכות </a:t>
            </a:r>
            <a:r>
              <a:rPr lang="he-IL" sz="2200" dirty="0"/>
              <a:t>ותאריך מכירתה;</a:t>
            </a:r>
          </a:p>
          <a:p>
            <a:pPr marL="0" indent="0">
              <a:buNone/>
            </a:pPr>
            <a:r>
              <a:rPr lang="he-IL" sz="2200" b="1" dirty="0"/>
              <a:t>(4)</a:t>
            </a:r>
            <a:r>
              <a:rPr lang="he-IL" sz="2200" dirty="0"/>
              <a:t>   </a:t>
            </a:r>
            <a:r>
              <a:rPr lang="he-IL" sz="2200" u="sng" dirty="0" smtClean="0"/>
              <a:t>התמורה </a:t>
            </a:r>
            <a:r>
              <a:rPr lang="he-IL" sz="2200" u="sng" dirty="0"/>
              <a:t>בעד רכישת הזכות </a:t>
            </a:r>
            <a:r>
              <a:rPr lang="he-IL" sz="2200" dirty="0"/>
              <a:t>ותאריך רכישתה;</a:t>
            </a:r>
          </a:p>
          <a:p>
            <a:pPr marL="0" indent="0">
              <a:buNone/>
            </a:pPr>
            <a:r>
              <a:rPr lang="he-IL" sz="2200" b="1" dirty="0"/>
              <a:t>(5)</a:t>
            </a:r>
            <a:r>
              <a:rPr lang="he-IL" sz="2200" dirty="0"/>
              <a:t>   </a:t>
            </a:r>
            <a:r>
              <a:rPr lang="he-IL" sz="2200" dirty="0" smtClean="0"/>
              <a:t>הניכויים </a:t>
            </a:r>
            <a:r>
              <a:rPr lang="he-IL" sz="2200" dirty="0"/>
              <a:t>והתוספות שהוא תובע לעניין חישוב השבח;</a:t>
            </a:r>
          </a:p>
          <a:p>
            <a:pPr marL="0" indent="0">
              <a:buNone/>
            </a:pPr>
            <a:r>
              <a:rPr lang="he-IL" sz="2200" b="1" dirty="0"/>
              <a:t>(6)</a:t>
            </a:r>
            <a:r>
              <a:rPr lang="he-IL" sz="2200" dirty="0"/>
              <a:t>   </a:t>
            </a:r>
            <a:r>
              <a:rPr lang="he-IL" sz="2200" u="sng" dirty="0" smtClean="0"/>
              <a:t>סכום </a:t>
            </a:r>
            <a:r>
              <a:rPr lang="he-IL" sz="2200" u="sng" dirty="0"/>
              <a:t>המס </a:t>
            </a:r>
            <a:r>
              <a:rPr lang="he-IL" sz="2200" dirty="0"/>
              <a:t>המגיע ודרך חישובו;</a:t>
            </a:r>
          </a:p>
          <a:p>
            <a:pPr marL="0" indent="0">
              <a:buNone/>
            </a:pPr>
            <a:r>
              <a:rPr lang="he-IL" sz="2200" b="1" dirty="0"/>
              <a:t>(7)</a:t>
            </a:r>
            <a:r>
              <a:rPr lang="he-IL" sz="2200" dirty="0"/>
              <a:t>   </a:t>
            </a:r>
            <a:r>
              <a:rPr lang="he-IL" sz="2200" dirty="0" smtClean="0"/>
              <a:t>זכאות </a:t>
            </a:r>
            <a:r>
              <a:rPr lang="he-IL" sz="2200" dirty="0"/>
              <a:t>לפטור או להנחה מהמס החל.</a:t>
            </a:r>
          </a:p>
          <a:p>
            <a:pPr marL="0" indent="0" algn="just">
              <a:buNone/>
              <a:defRPr/>
            </a:pPr>
            <a:endParaRPr lang="he-IL" sz="2200" dirty="0" smtClean="0"/>
          </a:p>
        </p:txBody>
      </p:sp>
    </p:spTree>
    <p:extLst>
      <p:ext uri="{BB962C8B-B14F-4D97-AF65-F5344CB8AC3E}">
        <p14:creationId xmlns:p14="http://schemas.microsoft.com/office/powerpoint/2010/main" val="37463701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התיישנות שומות</a:t>
            </a:r>
          </a:p>
        </p:txBody>
      </p:sp>
      <p:sp>
        <p:nvSpPr>
          <p:cNvPr id="37891" name="Content Placeholder 2"/>
          <p:cNvSpPr>
            <a:spLocks noGrp="1"/>
          </p:cNvSpPr>
          <p:nvPr>
            <p:ph idx="1"/>
          </p:nvPr>
        </p:nvSpPr>
        <p:spPr>
          <a:xfrm>
            <a:off x="468313" y="981075"/>
            <a:ext cx="8229600" cy="5000625"/>
          </a:xfrm>
        </p:spPr>
        <p:txBody>
          <a:bodyPr>
            <a:normAutofit fontScale="32500" lnSpcReduction="20000"/>
          </a:bodyPr>
          <a:lstStyle/>
          <a:p>
            <a:pPr marL="0" indent="0" eaLnBrk="1" hangingPunct="1">
              <a:buNone/>
              <a:defRPr/>
            </a:pPr>
            <a:r>
              <a:rPr lang="he-IL" sz="6000" b="1" u="sng" dirty="0" smtClean="0"/>
              <a:t>פסק דין </a:t>
            </a:r>
            <a:r>
              <a:rPr lang="he-IL" sz="6000" b="1" u="sng" dirty="0" smtClean="0"/>
              <a:t>ינקו וייס </a:t>
            </a:r>
            <a:r>
              <a:rPr lang="he-IL" sz="6000" b="1" u="sng" dirty="0" smtClean="0"/>
              <a:t>(ע"א </a:t>
            </a:r>
            <a:r>
              <a:rPr lang="he-IL" sz="6000" b="1" u="sng" dirty="0" smtClean="0"/>
              <a:t>805/14):</a:t>
            </a:r>
            <a:endParaRPr lang="he-IL" sz="6000" b="1" u="sng" dirty="0" smtClean="0"/>
          </a:p>
          <a:p>
            <a:endParaRPr lang="he-IL" sz="3500" dirty="0" smtClean="0"/>
          </a:p>
          <a:p>
            <a:r>
              <a:rPr lang="he-IL" sz="6800" dirty="0" smtClean="0"/>
              <a:t>הדגש </a:t>
            </a:r>
            <a:r>
              <a:rPr lang="he-IL" sz="6800" dirty="0"/>
              <a:t>המרכזי אותו יש ללמוֹד מתוך הלכת סמי ופסקי-הדין המאוחרים לה, הוא כי </a:t>
            </a:r>
            <a:r>
              <a:rPr lang="he-IL" sz="6800" b="1" dirty="0"/>
              <a:t>יש להבטיח שפקיד השומה יקבל את החלטותיו במועד שנקבע לכך בדין, וישלח אותן אל הנישום בטרם חלף המועד הקובע</a:t>
            </a:r>
            <a:r>
              <a:rPr lang="he-IL" sz="6800" dirty="0"/>
              <a:t>; המשתנה המכריע הוא פעולתו של פקיד השומה, ללא קשר להתנהגותו של הנישום או לידיעתו האפשרית בדבר קיומה של החלטה בעניינו, אשר טרם ניתנה באופן סופי.</a:t>
            </a:r>
          </a:p>
          <a:p>
            <a:r>
              <a:rPr lang="he-IL" sz="6800" dirty="0"/>
              <a:t> </a:t>
            </a:r>
            <a:r>
              <a:rPr lang="he-IL" sz="6800" dirty="0" smtClean="0"/>
              <a:t>על </a:t>
            </a:r>
            <a:r>
              <a:rPr lang="he-IL" sz="6800" dirty="0"/>
              <a:t>יסוד </a:t>
            </a:r>
            <a:r>
              <a:rPr lang="he-IL" sz="6800" dirty="0" err="1" smtClean="0"/>
              <a:t>האמור,פרשנותם</a:t>
            </a:r>
            <a:r>
              <a:rPr lang="he-IL" sz="6800" dirty="0" smtClean="0"/>
              <a:t> </a:t>
            </a:r>
            <a:r>
              <a:rPr lang="he-IL" sz="6800" dirty="0"/>
              <a:t>הראויה של סעיפי ההתיישנות בפקודה היא, כי </a:t>
            </a:r>
            <a:r>
              <a:rPr lang="he-IL" sz="6800" b="1" dirty="0" err="1"/>
              <a:t>מירוץ</a:t>
            </a:r>
            <a:r>
              <a:rPr lang="he-IL" sz="6800" b="1" dirty="0"/>
              <a:t> הזמנים להתיישנות סמכותו של פקיד השומה אינו נקטע כל עוד לא ניתנה החלטה סופית וחתומה של פקיד השומה שנשלחה אל הנישום, וכי אין מקום להכיר בחריגים לקביעה זו המבוססים על ידיעתו של הנישום. </a:t>
            </a:r>
            <a:r>
              <a:rPr lang="he-IL" sz="6800" dirty="0"/>
              <a:t>זאת, אפילו במקרה שבו הנישום יודע בפועל ובאופן ודאי על קיומה של שומה בעניינו.</a:t>
            </a:r>
          </a:p>
          <a:p>
            <a:r>
              <a:rPr lang="he-IL" sz="6800" dirty="0" smtClean="0"/>
              <a:t>לגופו </a:t>
            </a:r>
            <a:r>
              <a:rPr lang="he-IL" sz="6800" dirty="0"/>
              <a:t>של עניין, השומה אשר הוּצאה למערערת נשלחה לאחר המועד הקובע ומשכך, </a:t>
            </a:r>
            <a:r>
              <a:rPr lang="he-IL" sz="6800" b="1" dirty="0"/>
              <a:t>ולמרות שהשומה שודרה </a:t>
            </a:r>
            <a:r>
              <a:rPr lang="he-IL" sz="6800" b="1" dirty="0" err="1"/>
              <a:t>לשע"מ</a:t>
            </a:r>
            <a:r>
              <a:rPr lang="he-IL" sz="6800" b="1" dirty="0"/>
              <a:t> בטרם חלוף המועד הקובע  דינה </a:t>
            </a:r>
            <a:r>
              <a:rPr lang="he-IL" sz="6800" b="1" dirty="0" smtClean="0"/>
              <a:t>להתבטל.</a:t>
            </a:r>
            <a:endParaRPr lang="he-IL" sz="6800" b="1" dirty="0"/>
          </a:p>
          <a:p>
            <a:endParaRPr lang="he-IL" sz="2400" dirty="0" smtClean="0"/>
          </a:p>
          <a:p>
            <a:pPr marL="0" indent="0" algn="just">
              <a:lnSpc>
                <a:spcPct val="90000"/>
              </a:lnSpc>
              <a:buNone/>
              <a:defRPr/>
            </a:pPr>
            <a:r>
              <a:rPr lang="he-IL" sz="2600" b="1" u="sng" dirty="0" smtClean="0"/>
              <a:t> </a:t>
            </a:r>
            <a:endParaRPr lang="en-US" sz="2400" dirty="0"/>
          </a:p>
          <a:p>
            <a:pPr marL="0" indent="0" algn="just">
              <a:lnSpc>
                <a:spcPct val="90000"/>
              </a:lnSpc>
              <a:buNone/>
              <a:defRPr/>
            </a:pPr>
            <a:endParaRPr lang="he-IL" sz="2200" dirty="0" smtClean="0"/>
          </a:p>
        </p:txBody>
      </p:sp>
    </p:spTree>
    <p:extLst>
      <p:ext uri="{BB962C8B-B14F-4D97-AF65-F5344CB8AC3E}">
        <p14:creationId xmlns:p14="http://schemas.microsoft.com/office/powerpoint/2010/main" val="4892358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התיישנות שומות</a:t>
            </a:r>
          </a:p>
        </p:txBody>
      </p:sp>
      <p:sp>
        <p:nvSpPr>
          <p:cNvPr id="37891" name="Content Placeholder 2"/>
          <p:cNvSpPr>
            <a:spLocks noGrp="1"/>
          </p:cNvSpPr>
          <p:nvPr>
            <p:ph idx="1"/>
          </p:nvPr>
        </p:nvSpPr>
        <p:spPr>
          <a:xfrm>
            <a:off x="468313" y="981075"/>
            <a:ext cx="8229600" cy="5000625"/>
          </a:xfrm>
        </p:spPr>
        <p:txBody>
          <a:bodyPr>
            <a:normAutofit fontScale="92500" lnSpcReduction="20000"/>
          </a:bodyPr>
          <a:lstStyle/>
          <a:p>
            <a:pPr marL="0" indent="0" eaLnBrk="1" hangingPunct="1">
              <a:buFont typeface="Arial" pitchFamily="34" charset="0"/>
              <a:buNone/>
              <a:defRPr/>
            </a:pPr>
            <a:r>
              <a:rPr lang="he-IL" sz="2400" b="1" u="sng" dirty="0" smtClean="0"/>
              <a:t>הצעת חוק </a:t>
            </a:r>
            <a:r>
              <a:rPr lang="he-IL" sz="2600" b="1" u="sng" dirty="0" smtClean="0"/>
              <a:t>ההסדרים</a:t>
            </a:r>
            <a:r>
              <a:rPr lang="he-IL" sz="2400" b="1" u="sng" dirty="0" smtClean="0"/>
              <a:t> – משלוח הודעות באמצעים אלקטרוניים:</a:t>
            </a:r>
          </a:p>
          <a:p>
            <a:pPr marL="0" indent="0" eaLnBrk="1" hangingPunct="1">
              <a:buFont typeface="Arial" pitchFamily="34" charset="0"/>
              <a:buNone/>
              <a:defRPr/>
            </a:pPr>
            <a:r>
              <a:rPr lang="he-IL" sz="2400" dirty="0" smtClean="0"/>
              <a:t>בהצעת חוק ההסדרים, מוצע לתקן את חוק מיסוי מקרקעין ולאפשר לרשות המיסים לשלוח דואר באמצעים מקוונים, לרבות דואר אלקטרוני, בכפוף להסכמת הנמענים. כמו כן מוצע לקבוע חזקה, לפיה דבר דואר שנשלח באמצעי אלקטרוני, יראוהו כאילו התקבל במועדים שלהלן, לפי המוקדם:</a:t>
            </a:r>
          </a:p>
          <a:p>
            <a:pPr marL="457200" indent="-457200" eaLnBrk="1" hangingPunct="1">
              <a:buFont typeface="Arial" pitchFamily="34" charset="0"/>
              <a:buAutoNum type="arabicPeriod"/>
              <a:defRPr/>
            </a:pPr>
            <a:r>
              <a:rPr lang="he-IL" sz="2400" dirty="0" smtClean="0"/>
              <a:t>לגבי הודעה שאינה הודעת שומה – במועד שצוין באישור שהופק על ידי מערכת ממוכנת של רשות המיסים בדבר יום ושעת ההגעה של ההודעה לכתובת הנמען.</a:t>
            </a:r>
          </a:p>
          <a:p>
            <a:pPr marL="457200" indent="-457200" eaLnBrk="1" hangingPunct="1">
              <a:buFont typeface="Arial" pitchFamily="34" charset="0"/>
              <a:buAutoNum type="arabicPeriod"/>
              <a:defRPr/>
            </a:pPr>
            <a:r>
              <a:rPr lang="he-IL" sz="2400" b="1" dirty="0" smtClean="0"/>
              <a:t>המועד המצוין באישור צפייה מהדואר האלקטרוני של הנמען </a:t>
            </a:r>
            <a:r>
              <a:rPr lang="he-IL" sz="2400" dirty="0" smtClean="0"/>
              <a:t>(אם התקבל אישור כזה).</a:t>
            </a:r>
          </a:p>
          <a:p>
            <a:pPr marL="457200" indent="-457200" eaLnBrk="1" hangingPunct="1">
              <a:buFont typeface="Arial" pitchFamily="34" charset="0"/>
              <a:buAutoNum type="arabicPeriod"/>
              <a:defRPr/>
            </a:pPr>
            <a:r>
              <a:rPr lang="he-IL" sz="2400" dirty="0" smtClean="0"/>
              <a:t>אם המסמך התקבל במערכת ממוחשבת של הרשות, שהכניסה אליה היא באמצעות מנגנון הזדהות, יישלח דואר אלקטרוני לנמען, המודיע לנמען כי המסמך התקבל במערכת, ויראו את מועד ההמצאה כמועד הראשון שבו נכנס הנמען למערכת לאחר קבלת הדוא"ל. ואם הנמען הוא מייצג או עוסק החייב בדיווח מע"מ מקוון, אז יום ההמצאה יהיה המועד הנ"ל או היום השלישי שלאחר המועד שצוין בדוא"ל, לפי המוקדם.</a:t>
            </a:r>
          </a:p>
          <a:p>
            <a:pPr marL="457200" indent="-457200" eaLnBrk="1" hangingPunct="1">
              <a:buFont typeface="Arial" pitchFamily="34" charset="0"/>
              <a:buAutoNum type="arabicPeriod"/>
              <a:defRPr/>
            </a:pPr>
            <a:endParaRPr lang="he-IL" sz="2400" dirty="0" smtClean="0"/>
          </a:p>
          <a:p>
            <a:pPr marL="0" indent="0" eaLnBrk="1" hangingPunct="1">
              <a:buFont typeface="Arial" pitchFamily="34" charset="0"/>
              <a:buNone/>
              <a:defRPr/>
            </a:pPr>
            <a:endParaRPr lang="he-IL" sz="2400" dirty="0" smtClean="0"/>
          </a:p>
          <a:p>
            <a:pPr algn="just">
              <a:lnSpc>
                <a:spcPct val="90000"/>
              </a:lnSpc>
              <a:defRPr/>
            </a:pPr>
            <a:endParaRPr lang="he-IL" sz="2200" dirty="0" smtClean="0"/>
          </a:p>
        </p:txBody>
      </p:sp>
    </p:spTree>
    <p:extLst>
      <p:ext uri="{BB962C8B-B14F-4D97-AF65-F5344CB8AC3E}">
        <p14:creationId xmlns:p14="http://schemas.microsoft.com/office/powerpoint/2010/main" val="23556614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סעיף 85 – תיקון שומה</a:t>
            </a:r>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סעיף 85(א):</a:t>
            </a:r>
          </a:p>
          <a:p>
            <a:pPr marL="0" indent="0" algn="just">
              <a:buNone/>
            </a:pPr>
            <a:r>
              <a:rPr lang="he-IL" sz="2200" b="1" dirty="0"/>
              <a:t>(א)     </a:t>
            </a:r>
            <a:r>
              <a:rPr lang="he-IL" sz="2200" dirty="0"/>
              <a:t>המנהל רשאי, בין ביזמתו ובין לפי דרישת מי ששילם מס, לתקן שומה שנעשתה לפי סעיף 78(ב) או (ג) או לפי סעיף 82, </a:t>
            </a:r>
            <a:r>
              <a:rPr lang="he-IL" sz="2200" b="1" dirty="0"/>
              <a:t>תוך ארבע שנים </a:t>
            </a:r>
            <a:r>
              <a:rPr lang="he-IL" sz="2200" dirty="0"/>
              <a:t>מיום שאושרה כשומה עצמית או מיום שנקבעה שומה לפי מיטב השפיטה, לפי העניין, בכל אחד מהמקרים האלה:</a:t>
            </a:r>
          </a:p>
          <a:p>
            <a:r>
              <a:rPr lang="he-IL" sz="2200" b="1" dirty="0"/>
              <a:t>(1)     נתגלו עובדות חדשות</a:t>
            </a:r>
            <a:r>
              <a:rPr lang="he-IL" sz="2200" dirty="0"/>
              <a:t> העשויות, לבדן או ביחד עם החומר שהיה בידי המנהל, בעת עשיית השומה, לחייב במס או לשנות את סכום המס;</a:t>
            </a:r>
          </a:p>
          <a:p>
            <a:r>
              <a:rPr lang="he-IL" sz="2200" b="1" dirty="0"/>
              <a:t>(2)     </a:t>
            </a:r>
            <a:r>
              <a:rPr lang="he-IL" sz="2200" dirty="0"/>
              <a:t>המוכר מסר </a:t>
            </a:r>
            <a:r>
              <a:rPr lang="he-IL" sz="2200" b="1" dirty="0"/>
              <a:t>הצהרה בלתי נכונה </a:t>
            </a:r>
            <a:r>
              <a:rPr lang="he-IL" sz="2200" dirty="0"/>
              <a:t>שהיה בה כדי לשנות את סכום המס או למנוע תשלום מס;</a:t>
            </a:r>
          </a:p>
          <a:p>
            <a:r>
              <a:rPr lang="he-IL" sz="2200" b="1" dirty="0"/>
              <a:t>(3)     נתגלתה טעות בשומה</a:t>
            </a:r>
            <a:r>
              <a:rPr lang="he-IL" sz="2200" dirty="0"/>
              <a:t>. </a:t>
            </a:r>
          </a:p>
          <a:p>
            <a:pPr algn="just">
              <a:lnSpc>
                <a:spcPct val="90000"/>
              </a:lnSpc>
              <a:defRPr/>
            </a:pPr>
            <a:endParaRPr lang="he-IL" sz="2200" dirty="0" smtClean="0"/>
          </a:p>
        </p:txBody>
      </p:sp>
    </p:spTree>
    <p:extLst>
      <p:ext uri="{BB962C8B-B14F-4D97-AF65-F5344CB8AC3E}">
        <p14:creationId xmlns:p14="http://schemas.microsoft.com/office/powerpoint/2010/main" val="30654051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סעיף 85 – תיקון שומה</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Font typeface="Arial" pitchFamily="34" charset="0"/>
              <a:buNone/>
              <a:defRPr/>
            </a:pPr>
            <a:r>
              <a:rPr lang="he-IL" sz="2400" b="1" u="sng" dirty="0" smtClean="0"/>
              <a:t>סעיף 85(א) לחוק – דוגמאות מן הפרקטיקה</a:t>
            </a:r>
          </a:p>
          <a:p>
            <a:pPr marL="0" indent="0" eaLnBrk="1" hangingPunct="1">
              <a:buNone/>
              <a:defRPr/>
            </a:pPr>
            <a:r>
              <a:rPr lang="he-IL" sz="2200" u="sng" dirty="0" smtClean="0"/>
              <a:t>עובדות חדשות </a:t>
            </a:r>
            <a:r>
              <a:rPr lang="he-IL" sz="2200" dirty="0" smtClean="0"/>
              <a:t>– ניכוי הוצאות שהוצאו לאחר עריכת השומה, החזר מס רכישה בדיעבד לרוכש דירה יחידה שבתוך שנתיים חזר לישראל בתור עולה חדש/תושב חוזר ותיק, גילוי עובדות חדשות במסגרת פסק דין מאוחר (עניין </a:t>
            </a:r>
            <a:r>
              <a:rPr lang="he-IL" sz="2200" b="1" dirty="0" err="1" smtClean="0"/>
              <a:t>חמאוי</a:t>
            </a:r>
            <a:r>
              <a:rPr lang="he-IL" sz="2200" dirty="0" smtClean="0"/>
              <a:t>, </a:t>
            </a:r>
            <a:r>
              <a:rPr lang="he-IL" sz="2200" dirty="0" err="1" smtClean="0"/>
              <a:t>עמ"ש</a:t>
            </a:r>
            <a:r>
              <a:rPr lang="he-IL" sz="2200" dirty="0" smtClean="0"/>
              <a:t> 430/93), גילוי מסמך המעיד על המועד הנכון של ביצוע המכירה (עניין </a:t>
            </a:r>
            <a:r>
              <a:rPr lang="he-IL" sz="2200" b="1" dirty="0" smtClean="0"/>
              <a:t>שקולניק</a:t>
            </a:r>
            <a:r>
              <a:rPr lang="he-IL" sz="2200" dirty="0" smtClean="0"/>
              <a:t>, </a:t>
            </a:r>
            <a:r>
              <a:rPr lang="he-IL" sz="2200" dirty="0" err="1" smtClean="0"/>
              <a:t>עמ"ש</a:t>
            </a:r>
            <a:r>
              <a:rPr lang="he-IL" sz="2200" dirty="0" smtClean="0"/>
              <a:t> 203/93).</a:t>
            </a:r>
          </a:p>
          <a:p>
            <a:pPr marL="0" indent="0" eaLnBrk="1" hangingPunct="1">
              <a:buNone/>
              <a:defRPr/>
            </a:pPr>
            <a:r>
              <a:rPr lang="he-IL" sz="2200" u="sng" dirty="0" smtClean="0"/>
              <a:t>הצהרה לא נכונה </a:t>
            </a:r>
            <a:r>
              <a:rPr lang="he-IL" sz="2200" dirty="0" smtClean="0"/>
              <a:t>– כאשר </a:t>
            </a:r>
            <a:r>
              <a:rPr lang="he-IL" sz="2200" dirty="0"/>
              <a:t>תיאור המקרקעין ואחוזי הבנייה אינם מפורטים בטופס </a:t>
            </a:r>
            <a:r>
              <a:rPr lang="he-IL" sz="2200" dirty="0" err="1"/>
              <a:t>המש"ח</a:t>
            </a:r>
            <a:r>
              <a:rPr lang="he-IL" sz="2200" dirty="0"/>
              <a:t>, אין זיהוי של הצדדים החתומים וסכום העסקה נמוך בצורה ניכרת משווי השוק, </a:t>
            </a:r>
            <a:r>
              <a:rPr lang="he-IL" sz="2200" dirty="0" smtClean="0"/>
              <a:t>אזי ההצהרה </a:t>
            </a:r>
            <a:r>
              <a:rPr lang="he-IL" sz="2200" dirty="0"/>
              <a:t>איננה נכונה </a:t>
            </a:r>
            <a:r>
              <a:rPr lang="he-IL" sz="2200" dirty="0" smtClean="0"/>
              <a:t>(עניין </a:t>
            </a:r>
            <a:r>
              <a:rPr lang="he-IL" sz="2200" b="1" dirty="0" smtClean="0"/>
              <a:t>זינגר</a:t>
            </a:r>
            <a:r>
              <a:rPr lang="he-IL" sz="2200" dirty="0" smtClean="0"/>
              <a:t>, </a:t>
            </a:r>
            <a:r>
              <a:rPr lang="he-IL" sz="2200" dirty="0" err="1" smtClean="0"/>
              <a:t>עמ"ש</a:t>
            </a:r>
            <a:r>
              <a:rPr lang="he-IL" sz="2200" dirty="0" smtClean="0"/>
              <a:t> 121/86). </a:t>
            </a:r>
          </a:p>
          <a:p>
            <a:pPr algn="just">
              <a:lnSpc>
                <a:spcPct val="90000"/>
              </a:lnSpc>
              <a:defRPr/>
            </a:pPr>
            <a:endParaRPr lang="he-IL" sz="2200" dirty="0" smtClean="0"/>
          </a:p>
        </p:txBody>
      </p:sp>
    </p:spTree>
    <p:extLst>
      <p:ext uri="{BB962C8B-B14F-4D97-AF65-F5344CB8AC3E}">
        <p14:creationId xmlns:p14="http://schemas.microsoft.com/office/powerpoint/2010/main" val="18165281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סעיף 85 – תיקון שומה</a:t>
            </a:r>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Font typeface="Arial" pitchFamily="34" charset="0"/>
              <a:buNone/>
              <a:defRPr/>
            </a:pPr>
            <a:r>
              <a:rPr lang="he-IL" sz="2400" b="1" u="sng" dirty="0" smtClean="0"/>
              <a:t>סעיף 85(א) לחוק – דוגמאות מן הפרקטיקה</a:t>
            </a:r>
          </a:p>
          <a:p>
            <a:pPr marL="0" indent="0" eaLnBrk="1" hangingPunct="1">
              <a:buNone/>
              <a:defRPr/>
            </a:pPr>
            <a:r>
              <a:rPr lang="he-IL" sz="2200" u="sng" dirty="0" smtClean="0"/>
              <a:t>תיקון טעות </a:t>
            </a:r>
            <a:r>
              <a:rPr lang="he-IL" sz="2200" dirty="0" smtClean="0"/>
              <a:t>– לרבות טעות </a:t>
            </a:r>
            <a:r>
              <a:rPr lang="he-IL" sz="2200" dirty="0" err="1" smtClean="0"/>
              <a:t>מתימטית</a:t>
            </a:r>
            <a:r>
              <a:rPr lang="he-IL" sz="2200" dirty="0" smtClean="0"/>
              <a:t> בחישוב שווי המכירה, כגון תרגום לא נכון של התמורה ממט"ח לשקלים (עניין </a:t>
            </a:r>
            <a:r>
              <a:rPr lang="he-IL" sz="2200" b="1" dirty="0" smtClean="0"/>
              <a:t>יעקובוביץ</a:t>
            </a:r>
            <a:r>
              <a:rPr lang="he-IL" sz="2200" dirty="0" smtClean="0"/>
              <a:t>, </a:t>
            </a:r>
            <a:r>
              <a:rPr lang="he-IL" sz="2200" dirty="0" err="1" smtClean="0"/>
              <a:t>עמ"ש</a:t>
            </a:r>
            <a:r>
              <a:rPr lang="he-IL" sz="2200" dirty="0" smtClean="0"/>
              <a:t> 3/87)</a:t>
            </a:r>
            <a:r>
              <a:rPr lang="en-US" sz="2200" dirty="0" smtClean="0"/>
              <a:t>;</a:t>
            </a:r>
            <a:r>
              <a:rPr lang="he-IL" sz="2200" dirty="0" smtClean="0"/>
              <a:t> וכן טעות משפטית. כך, מטעמי תיקון טעות משפטית, ניתן </a:t>
            </a:r>
            <a:r>
              <a:rPr lang="he-IL" sz="2200" dirty="0"/>
              <a:t>לבקש בדיעבד ששומה בה התבקש בטעות פטור ממס שבח לדירת מגורים, תהפוך לשומה חייבת, כדי לשמר את הפטור לעסקה </a:t>
            </a:r>
            <a:r>
              <a:rPr lang="he-IL" sz="2200" dirty="0" smtClean="0"/>
              <a:t>עתידית (עניין </a:t>
            </a:r>
            <a:r>
              <a:rPr lang="he-IL" sz="2200" b="1" dirty="0" smtClean="0"/>
              <a:t>עזר </a:t>
            </a:r>
            <a:r>
              <a:rPr lang="he-IL" sz="2200" dirty="0" err="1" smtClean="0"/>
              <a:t>ו"ע</a:t>
            </a:r>
            <a:r>
              <a:rPr lang="he-IL" sz="2200" dirty="0" smtClean="0"/>
              <a:t> 9094/08). </a:t>
            </a:r>
          </a:p>
          <a:p>
            <a:pPr marL="0" indent="0" eaLnBrk="1" hangingPunct="1">
              <a:buNone/>
              <a:defRPr/>
            </a:pPr>
            <a:r>
              <a:rPr lang="he-IL" sz="2200" dirty="0" smtClean="0"/>
              <a:t>מכל מקום, טעות </a:t>
            </a:r>
            <a:r>
              <a:rPr lang="he-IL" sz="2200" dirty="0"/>
              <a:t>משפטית לעניין סעיף 85(3) לחוק הינה טעות בהבנת </a:t>
            </a:r>
            <a:r>
              <a:rPr lang="he-IL" sz="2200" dirty="0" smtClean="0"/>
              <a:t>החוק. שינוי של הלכה עקב </a:t>
            </a:r>
            <a:r>
              <a:rPr lang="he-IL" sz="2200" dirty="0"/>
              <a:t>החלטה מאוחרת של בית </a:t>
            </a:r>
            <a:r>
              <a:rPr lang="he-IL" sz="2200" dirty="0" smtClean="0"/>
              <a:t>המשפט אינו בגדר "טעות משפטית".</a:t>
            </a:r>
          </a:p>
        </p:txBody>
      </p:sp>
    </p:spTree>
    <p:extLst>
      <p:ext uri="{BB962C8B-B14F-4D97-AF65-F5344CB8AC3E}">
        <p14:creationId xmlns:p14="http://schemas.microsoft.com/office/powerpoint/2010/main" val="3766496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a:bodyPr>
          <a:lstStyle/>
          <a:p>
            <a:pPr marL="457200" indent="-457200" eaLnBrk="1" hangingPunct="1">
              <a:defRPr/>
            </a:pPr>
            <a:r>
              <a:rPr lang="he-IL" dirty="0" smtClean="0"/>
              <a:t>סעיף 85 – תיקון שומה</a:t>
            </a:r>
          </a:p>
        </p:txBody>
      </p:sp>
      <p:sp>
        <p:nvSpPr>
          <p:cNvPr id="37891" name="Content Placeholder 2"/>
          <p:cNvSpPr>
            <a:spLocks noGrp="1"/>
          </p:cNvSpPr>
          <p:nvPr>
            <p:ph idx="1"/>
          </p:nvPr>
        </p:nvSpPr>
        <p:spPr>
          <a:xfrm>
            <a:off x="468313" y="981075"/>
            <a:ext cx="8229600" cy="5000625"/>
          </a:xfrm>
        </p:spPr>
        <p:txBody>
          <a:bodyPr>
            <a:normAutofit lnSpcReduction="10000"/>
          </a:bodyPr>
          <a:lstStyle/>
          <a:p>
            <a:pPr marL="0" indent="0" eaLnBrk="1" hangingPunct="1">
              <a:buFont typeface="Arial" pitchFamily="34" charset="0"/>
              <a:buNone/>
              <a:defRPr/>
            </a:pPr>
            <a:r>
              <a:rPr lang="he-IL" sz="2200" b="1" u="sng" dirty="0" smtClean="0"/>
              <a:t>סעיף 107(א) לחוק</a:t>
            </a:r>
          </a:p>
          <a:p>
            <a:r>
              <a:rPr lang="he-IL" sz="2200" b="1" dirty="0" smtClean="0"/>
              <a:t>(</a:t>
            </a:r>
            <a:r>
              <a:rPr lang="he-IL" sz="2200" b="1" dirty="0"/>
              <a:t>א)     </a:t>
            </a:r>
            <a:r>
              <a:rPr lang="he-IL" sz="2200" dirty="0"/>
              <a:t>המנהל רשאי להאריך כל מועד שנקבע בחוק זה, אם נתבקש לכך ואם ראה סיבה מספקת להיעתר לבקשה</a:t>
            </a:r>
            <a:r>
              <a:rPr lang="he-IL" sz="2200" dirty="0" smtClean="0"/>
              <a:t>.</a:t>
            </a:r>
            <a:r>
              <a:rPr lang="he-IL" sz="2200" dirty="0"/>
              <a:t> </a:t>
            </a:r>
          </a:p>
          <a:p>
            <a:r>
              <a:rPr lang="he-IL" sz="2200" b="1" dirty="0"/>
              <a:t>(ב)     </a:t>
            </a:r>
            <a:r>
              <a:rPr lang="he-IL" sz="2200" dirty="0"/>
              <a:t>המנהל רשאי לדרוש מאדם שעליו מוטלת חובת תשלום מס ואשר ניתנה לו ארכה לפי סעיף קטן (א) לדרוש ערובה לתשלום המס שהוא עלול להתחייב בו.</a:t>
            </a:r>
          </a:p>
          <a:p>
            <a:pPr marL="0" indent="0" algn="just">
              <a:lnSpc>
                <a:spcPct val="90000"/>
              </a:lnSpc>
              <a:buNone/>
              <a:defRPr/>
            </a:pPr>
            <a:r>
              <a:rPr lang="he-IL" sz="2200" dirty="0" smtClean="0"/>
              <a:t>עניין </a:t>
            </a:r>
            <a:r>
              <a:rPr lang="he-IL" sz="2200" b="1" dirty="0" smtClean="0"/>
              <a:t>רות כספי </a:t>
            </a:r>
            <a:r>
              <a:rPr lang="he-IL" sz="2200" dirty="0" smtClean="0"/>
              <a:t>(ע"א 7759/07) – האם מכוח סעיף 107 ניתן להאריך את תקופת 4 השנים לתיקון שומה בסעיף 85? השופט רובינשטיין סבור שכן, אך הנושא הושאר </a:t>
            </a:r>
            <a:r>
              <a:rPr lang="he-IL" sz="2200" dirty="0" err="1" smtClean="0"/>
              <a:t>בצריך</a:t>
            </a:r>
            <a:r>
              <a:rPr lang="he-IL" sz="2200" dirty="0" smtClean="0"/>
              <a:t> עיון.</a:t>
            </a:r>
          </a:p>
          <a:p>
            <a:pPr marL="0" indent="0" algn="just">
              <a:lnSpc>
                <a:spcPct val="90000"/>
              </a:lnSpc>
              <a:buNone/>
              <a:defRPr/>
            </a:pPr>
            <a:r>
              <a:rPr lang="he-IL" sz="2200" dirty="0" smtClean="0"/>
              <a:t>עניין </a:t>
            </a:r>
            <a:r>
              <a:rPr lang="he-IL" sz="2200" b="1" dirty="0" smtClean="0"/>
              <a:t>בר גיורא</a:t>
            </a:r>
            <a:r>
              <a:rPr lang="he-IL" sz="2200" dirty="0" smtClean="0"/>
              <a:t> (</a:t>
            </a:r>
            <a:r>
              <a:rPr lang="he-IL" sz="2200" dirty="0" err="1" smtClean="0"/>
              <a:t>ו"ע</a:t>
            </a:r>
            <a:r>
              <a:rPr lang="he-IL" sz="2200" dirty="0" smtClean="0"/>
              <a:t> 53452-09-12) - </a:t>
            </a:r>
            <a:r>
              <a:rPr lang="he-IL" sz="2200" dirty="0"/>
              <a:t>סעיף 107 לחוק אינו מקנה למנהל מיסוי מקרקעין סמכות </a:t>
            </a:r>
            <a:r>
              <a:rPr lang="he-IL" sz="2200" dirty="0" err="1"/>
              <a:t>ליתן</a:t>
            </a:r>
            <a:r>
              <a:rPr lang="he-IL" sz="2200" dirty="0"/>
              <a:t> אורכה מעבר לתקופה הקצובה בסעיף 85 לחוק</a:t>
            </a:r>
            <a:r>
              <a:rPr lang="he-IL" sz="2200" dirty="0" smtClean="0"/>
              <a:t>.</a:t>
            </a:r>
          </a:p>
          <a:p>
            <a:pPr marL="0" indent="0" algn="just">
              <a:lnSpc>
                <a:spcPct val="90000"/>
              </a:lnSpc>
              <a:buNone/>
              <a:defRPr/>
            </a:pPr>
            <a:r>
              <a:rPr lang="he-IL" sz="2200" dirty="0" smtClean="0"/>
              <a:t>עניין </a:t>
            </a:r>
            <a:r>
              <a:rPr lang="he-IL" sz="2200" b="1" dirty="0" smtClean="0"/>
              <a:t>גפן</a:t>
            </a:r>
            <a:r>
              <a:rPr lang="he-IL" sz="2200" dirty="0" smtClean="0"/>
              <a:t> (</a:t>
            </a:r>
            <a:r>
              <a:rPr lang="he-IL" sz="2200" dirty="0" err="1"/>
              <a:t>ו"ע</a:t>
            </a:r>
            <a:r>
              <a:rPr lang="he-IL" sz="2200" dirty="0"/>
              <a:t> </a:t>
            </a:r>
            <a:r>
              <a:rPr lang="he-IL" sz="2200" dirty="0" smtClean="0"/>
              <a:t>43263-02-13) – סעיף 85 כפוף לכללי השיהוי. נישום הממתין לרגע האחרון ומגיש </a:t>
            </a:r>
            <a:r>
              <a:rPr lang="he-IL" sz="2200" dirty="0"/>
              <a:t>בקשה לתיקון </a:t>
            </a:r>
            <a:r>
              <a:rPr lang="he-IL" sz="2200" dirty="0" smtClean="0"/>
              <a:t>בסמוך לחלוף תקופת ארבע השנים צריך </a:t>
            </a:r>
            <a:r>
              <a:rPr lang="he-IL" sz="2200" dirty="0"/>
              <a:t>להסביר את מהות השיהוי והאם נקט באמצעים סבירים כדי לתקן המעוות ברגע גילויו. </a:t>
            </a:r>
            <a:endParaRPr lang="he-IL" sz="2200" dirty="0" smtClean="0"/>
          </a:p>
        </p:txBody>
      </p:sp>
    </p:spTree>
    <p:extLst>
      <p:ext uri="{BB962C8B-B14F-4D97-AF65-F5344CB8AC3E}">
        <p14:creationId xmlns:p14="http://schemas.microsoft.com/office/powerpoint/2010/main" val="35177460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חובת הגילוי והעיון של הנישום ושל רשות המסים:</a:t>
            </a:r>
          </a:p>
          <a:p>
            <a:pPr marL="0" indent="0" eaLnBrk="1" hangingPunct="1">
              <a:buFont typeface="Arial" pitchFamily="34" charset="0"/>
              <a:buNone/>
              <a:defRPr/>
            </a:pPr>
            <a:r>
              <a:rPr lang="he-IL" sz="2200" b="1" u="sng" dirty="0" smtClean="0"/>
              <a:t>במסגרת ההליך המנהלי</a:t>
            </a:r>
          </a:p>
          <a:p>
            <a:pPr algn="just">
              <a:lnSpc>
                <a:spcPct val="90000"/>
              </a:lnSpc>
              <a:defRPr/>
            </a:pPr>
            <a:r>
              <a:rPr lang="he-IL" sz="2200" dirty="0" smtClean="0"/>
              <a:t>זכות מנהל מיסוי מקרקעין/חובת הנישום (סעיף 96 לחוק מיסוי מקרקעין).</a:t>
            </a:r>
            <a:endParaRPr lang="en-US" sz="2200" dirty="0" smtClean="0"/>
          </a:p>
          <a:p>
            <a:pPr algn="just">
              <a:lnSpc>
                <a:spcPct val="90000"/>
              </a:lnSpc>
              <a:defRPr/>
            </a:pPr>
            <a:r>
              <a:rPr lang="he-IL" sz="2200" dirty="0" smtClean="0"/>
              <a:t>חובת מנהל מיסוי מקרקעין/זכות הנישום - כלל הגילוי (הלכת </a:t>
            </a:r>
            <a:r>
              <a:rPr lang="he-IL" sz="2200" b="1" dirty="0" err="1" smtClean="0"/>
              <a:t>ד.נ.ד</a:t>
            </a:r>
            <a:r>
              <a:rPr lang="he-IL" sz="2200" b="1" dirty="0" smtClean="0"/>
              <a:t> – רע"א 291/99): </a:t>
            </a:r>
            <a:r>
              <a:rPr lang="he-IL" sz="2200" dirty="0"/>
              <a:t>הנחת המוצא, היא כי כלל הגילוי החל על רשות מנהלית מכוח מושכלות היסוד של המשטר הדמוקרטי חל גם על רשות המסים. לפיכך, על מנהל רשות המסים מוטלת החובה לגלות לנישום את החומר ששימש להחלטה בעניינו כבר בשלב ההשגה (השלב הטרום משפטי), היינו, עוד טרם התקבלה ההחלטה בהשגה שהגיש </a:t>
            </a:r>
            <a:r>
              <a:rPr lang="he-IL" sz="2200" dirty="0" smtClean="0"/>
              <a:t>הנישום (וזאת </a:t>
            </a:r>
            <a:r>
              <a:rPr lang="he-IL" sz="2200" dirty="0"/>
              <a:t>למעט תרשומות והתכתבויות פנימיות של רשות המסים ובכפוף לחובת סודיות, אשר אמורה לחול במקרים חריגים בלבד</a:t>
            </a:r>
            <a:r>
              <a:rPr lang="he-IL" sz="2200" dirty="0" smtClean="0"/>
              <a:t>).</a:t>
            </a:r>
            <a:endParaRPr lang="en-US" sz="2200" dirty="0" smtClean="0"/>
          </a:p>
          <a:p>
            <a:pPr algn="just">
              <a:lnSpc>
                <a:spcPct val="90000"/>
              </a:lnSpc>
              <a:defRPr/>
            </a:pPr>
            <a:endParaRPr lang="he-IL" sz="2200" dirty="0" smtClean="0"/>
          </a:p>
        </p:txBody>
      </p:sp>
    </p:spTree>
    <p:extLst>
      <p:ext uri="{BB962C8B-B14F-4D97-AF65-F5344CB8AC3E}">
        <p14:creationId xmlns:p14="http://schemas.microsoft.com/office/powerpoint/2010/main" val="13637946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חובת הגילוי והעיון של הנישום ושל רשות המסים:</a:t>
            </a:r>
          </a:p>
          <a:p>
            <a:pPr marL="0" indent="0" eaLnBrk="1" hangingPunct="1">
              <a:buFont typeface="Arial" pitchFamily="34" charset="0"/>
              <a:buNone/>
              <a:defRPr/>
            </a:pPr>
            <a:r>
              <a:rPr lang="he-IL" sz="2200" b="1" u="sng" dirty="0" smtClean="0"/>
              <a:t>במסגרת ההליך המשפטי</a:t>
            </a:r>
          </a:p>
          <a:p>
            <a:pPr algn="just">
              <a:lnSpc>
                <a:spcPct val="90000"/>
              </a:lnSpc>
              <a:defRPr/>
            </a:pPr>
            <a:r>
              <a:rPr lang="he-IL" sz="2200" dirty="0" smtClean="0"/>
              <a:t>חובת המנהל/זכות הנישום - כלל הגילוי (הלכת </a:t>
            </a:r>
            <a:r>
              <a:rPr lang="he-IL" sz="2200" b="1" dirty="0" err="1" smtClean="0"/>
              <a:t>ד.נ.ד</a:t>
            </a:r>
            <a:r>
              <a:rPr lang="he-IL" sz="2200" b="1" dirty="0" smtClean="0"/>
              <a:t> – רע"א 291/99): </a:t>
            </a:r>
            <a:r>
              <a:rPr lang="he-IL" sz="2200" dirty="0" smtClean="0"/>
              <a:t>חלה ביתר שאת.  </a:t>
            </a:r>
          </a:p>
          <a:p>
            <a:pPr algn="just">
              <a:lnSpc>
                <a:spcPct val="90000"/>
              </a:lnSpc>
              <a:defRPr/>
            </a:pPr>
            <a:r>
              <a:rPr lang="he-IL" sz="2200" dirty="0" smtClean="0"/>
              <a:t>זכות המנהל/חובת הנישום(מוגבלת):</a:t>
            </a:r>
          </a:p>
          <a:p>
            <a:pPr marL="0" indent="0" algn="just">
              <a:lnSpc>
                <a:spcPct val="90000"/>
              </a:lnSpc>
              <a:buFont typeface="Arial" pitchFamily="34" charset="0"/>
              <a:buNone/>
              <a:defRPr/>
            </a:pPr>
            <a:r>
              <a:rPr lang="he-IL" sz="2200" b="1" dirty="0" smtClean="0"/>
              <a:t>    עניין </a:t>
            </a:r>
            <a:r>
              <a:rPr lang="he-IL" sz="2200" b="1" dirty="0" err="1" smtClean="0"/>
              <a:t>טמרס</a:t>
            </a:r>
            <a:r>
              <a:rPr lang="he-IL" sz="2200" dirty="0" smtClean="0"/>
              <a:t> </a:t>
            </a:r>
            <a:r>
              <a:rPr lang="he-IL" sz="2200" dirty="0"/>
              <a:t>(</a:t>
            </a:r>
            <a:r>
              <a:rPr lang="en-US" sz="2200" dirty="0" err="1"/>
              <a:t>Tamares</a:t>
            </a:r>
            <a:r>
              <a:rPr lang="he-IL" sz="2200" dirty="0"/>
              <a:t>) (</a:t>
            </a:r>
            <a:r>
              <a:rPr lang="he-IL" sz="2200" dirty="0" err="1"/>
              <a:t>ו"ע</a:t>
            </a:r>
            <a:r>
              <a:rPr lang="he-IL" sz="2200" dirty="0"/>
              <a:t> 46256-08-11</a:t>
            </a:r>
            <a:r>
              <a:rPr lang="he-IL" sz="2200" dirty="0" smtClean="0"/>
              <a:t>) – (2013):</a:t>
            </a:r>
          </a:p>
          <a:p>
            <a:pPr marL="0" indent="0" algn="just">
              <a:lnSpc>
                <a:spcPct val="90000"/>
              </a:lnSpc>
              <a:buFont typeface="Arial" pitchFamily="34" charset="0"/>
              <a:buNone/>
              <a:defRPr/>
            </a:pPr>
            <a:r>
              <a:rPr lang="he-IL" sz="2200" dirty="0"/>
              <a:t>"</a:t>
            </a:r>
            <a:r>
              <a:rPr lang="he-IL" sz="2200" b="1" dirty="0"/>
              <a:t>כל המסמכים והמידע צפוי שיהיו בידי הרשות בטרם מתן החלטתה וביסוסה בדיעבד על מידע ומסמכים שלא עמדו בפניה, חותרת תחת חובתה </a:t>
            </a:r>
            <a:r>
              <a:rPr lang="he-IL" sz="2200" b="1" dirty="0" err="1"/>
              <a:t>ליתן</a:t>
            </a:r>
            <a:r>
              <a:rPr lang="he-IL" sz="2200" b="1" dirty="0"/>
              <a:t> החלטה על בסיס חומר ומידע שבפניה. קשה להניח מצב שבו הרשות תיתן החלטה בלא שעמדה בפניה תשתית ראייתית מספקת ורק לאחר הגשת הליך הערעור היא תבקש לבסס את החלטתה על ראיות ומסמכים חדשים אותם הינה דורשת מהנישום". </a:t>
            </a:r>
            <a:endParaRPr lang="en-US" sz="22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600" b="1" u="sng" dirty="0" smtClean="0"/>
              <a:t>חובת הגילוי והעיון של הנישום ושל רשות המסים:</a:t>
            </a:r>
          </a:p>
          <a:p>
            <a:pPr marL="0" indent="0" eaLnBrk="1" hangingPunct="1">
              <a:buFont typeface="Arial" pitchFamily="34" charset="0"/>
              <a:buNone/>
              <a:defRPr/>
            </a:pPr>
            <a:r>
              <a:rPr lang="he-IL" sz="2400" b="1" u="sng" dirty="0" smtClean="0"/>
              <a:t>במסגרת ההליך המשפטי</a:t>
            </a:r>
          </a:p>
          <a:p>
            <a:pPr algn="just">
              <a:lnSpc>
                <a:spcPct val="90000"/>
              </a:lnSpc>
              <a:defRPr/>
            </a:pPr>
            <a:r>
              <a:rPr lang="he-IL" sz="2400" dirty="0" smtClean="0"/>
              <a:t>זכות המנהל/חובת הנישום(מוגבלת):</a:t>
            </a:r>
          </a:p>
          <a:p>
            <a:pPr marL="0" indent="0" algn="just">
              <a:lnSpc>
                <a:spcPct val="90000"/>
              </a:lnSpc>
              <a:buFont typeface="Arial" pitchFamily="34" charset="0"/>
              <a:buNone/>
              <a:defRPr/>
            </a:pPr>
            <a:r>
              <a:rPr lang="he-IL" sz="2400" b="1" dirty="0" smtClean="0"/>
              <a:t>    עניין </a:t>
            </a:r>
            <a:r>
              <a:rPr lang="he-IL" sz="2400" b="1" dirty="0" err="1" smtClean="0"/>
              <a:t>טמרס</a:t>
            </a:r>
            <a:r>
              <a:rPr lang="he-IL" sz="2400" dirty="0" smtClean="0"/>
              <a:t> </a:t>
            </a:r>
            <a:r>
              <a:rPr lang="he-IL" sz="2400" dirty="0"/>
              <a:t>(</a:t>
            </a:r>
            <a:r>
              <a:rPr lang="en-US" sz="2400" dirty="0" err="1"/>
              <a:t>Tamares</a:t>
            </a:r>
            <a:r>
              <a:rPr lang="he-IL" sz="2400" dirty="0"/>
              <a:t>) (</a:t>
            </a:r>
            <a:r>
              <a:rPr lang="he-IL" sz="2400" dirty="0" err="1"/>
              <a:t>ו"ע</a:t>
            </a:r>
            <a:r>
              <a:rPr lang="he-IL" sz="2400" dirty="0"/>
              <a:t> 46256-08-11</a:t>
            </a:r>
            <a:r>
              <a:rPr lang="he-IL" sz="2400" dirty="0" smtClean="0"/>
              <a:t>) – 1.10.2013: </a:t>
            </a:r>
          </a:p>
          <a:p>
            <a:pPr algn="just">
              <a:lnSpc>
                <a:spcPct val="90000"/>
              </a:lnSpc>
              <a:buFont typeface="Wingdings" pitchFamily="2" charset="2"/>
              <a:buChar char="§"/>
              <a:defRPr/>
            </a:pPr>
            <a:r>
              <a:rPr lang="he-IL" sz="2400" dirty="0" smtClean="0"/>
              <a:t>החריג: "</a:t>
            </a:r>
            <a:r>
              <a:rPr lang="he-IL" sz="2400" b="1" dirty="0" smtClean="0"/>
              <a:t>רשאית </a:t>
            </a:r>
            <a:r>
              <a:rPr lang="he-IL" sz="2400" b="1" dirty="0"/>
              <a:t>רשות המס לבקש גילוי ועיון במסמכים אשר לא גולו לה למרות דרישותיה בשלב ההשגה. כן ניתן </a:t>
            </a:r>
            <a:r>
              <a:rPr lang="he-IL" sz="2400" b="1" dirty="0" err="1"/>
              <a:t>ליתן</a:t>
            </a:r>
            <a:r>
              <a:rPr lang="he-IL" sz="2400" b="1" dirty="0"/>
              <a:t> צו לגילוי ועיון מקום שבו הנישום הוסיף בערעורו טענות שלא נטענו בפני רשות המס בשלבים המוקדמים, לרבות בשלב ההשגה. ניתן לאפשר הליכי גילוי ועיון מקום שבו הרשות נסמכה על ראיות מנהליות שאינן קבילות בבית המשפט והיא מבקשת למצוא להן חיזוקים קבילים... כמובן שניתן להתיר הליכי גילוי ועיון מקום שהצדדים הסכימו לכך</a:t>
            </a:r>
            <a:r>
              <a:rPr lang="he-IL" sz="2400" b="1" dirty="0" smtClean="0"/>
              <a:t>".</a:t>
            </a:r>
          </a:p>
          <a:p>
            <a:pPr algn="just">
              <a:lnSpc>
                <a:spcPct val="90000"/>
              </a:lnSpc>
              <a:buFont typeface="Wingdings" pitchFamily="2" charset="2"/>
              <a:buChar char="§"/>
              <a:defRPr/>
            </a:pPr>
            <a:r>
              <a:rPr lang="he-IL" sz="2400" b="1" dirty="0" smtClean="0"/>
              <a:t>היקף הגילוי: </a:t>
            </a:r>
          </a:p>
          <a:p>
            <a:pPr marL="0" indent="0" algn="just">
              <a:lnSpc>
                <a:spcPct val="90000"/>
              </a:lnSpc>
              <a:buFont typeface="Arial" pitchFamily="34" charset="0"/>
              <a:buNone/>
              <a:defRPr/>
            </a:pPr>
            <a:r>
              <a:rPr lang="he-IL" sz="2400" dirty="0" smtClean="0"/>
              <a:t>גבולות </a:t>
            </a:r>
            <a:r>
              <a:rPr lang="he-IL" sz="2400" dirty="0"/>
              <a:t>הליך גילוי המסמכים שניתן לרשות המסים במסגרת ההליך השיפוטי תחומים בשלושה: 1) עקרון הרלוונטיות; 2) בזמינות ובהחזקת המסמכים בידי הנישום; 3) באיסור על רשות המסים לבצע "מסע דיג" (</a:t>
            </a:r>
            <a:r>
              <a:rPr lang="en-US" sz="2400" dirty="0"/>
              <a:t>fishing</a:t>
            </a:r>
            <a:r>
              <a:rPr lang="he-IL" sz="2400" dirty="0"/>
              <a:t>) בניסיון לשפר את עמדתה מול הנישום לאחר תום ההליך </a:t>
            </a:r>
            <a:r>
              <a:rPr lang="he-IL" sz="2400" dirty="0" err="1"/>
              <a:t>השומתי</a:t>
            </a:r>
            <a:r>
              <a:rPr lang="he-IL" sz="2400" dirty="0"/>
              <a:t>.</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Font typeface="Arial" pitchFamily="34" charset="0"/>
              <a:buNone/>
              <a:defRPr/>
            </a:pPr>
            <a:r>
              <a:rPr lang="he-IL" sz="2600" b="1" u="sng" dirty="0" smtClean="0"/>
              <a:t>חובת הגילוי והעיון של הנישום ושל רשות המסים:</a:t>
            </a:r>
          </a:p>
          <a:p>
            <a:pPr marL="0" indent="0" eaLnBrk="1" hangingPunct="1">
              <a:buFont typeface="Arial" pitchFamily="34" charset="0"/>
              <a:buNone/>
              <a:defRPr/>
            </a:pPr>
            <a:r>
              <a:rPr lang="he-IL" sz="2400" b="1" u="sng" dirty="0" smtClean="0"/>
              <a:t>במסגרת ההליך המשפטי – </a:t>
            </a:r>
            <a:r>
              <a:rPr lang="he-IL" sz="2400" b="1" dirty="0" smtClean="0"/>
              <a:t>בקשות הדדיות </a:t>
            </a:r>
            <a:r>
              <a:rPr lang="he-IL" sz="2400" b="1" dirty="0"/>
              <a:t>לצו גילוי ועיון במסמכים </a:t>
            </a:r>
            <a:r>
              <a:rPr lang="he-IL" sz="2400" dirty="0" smtClean="0"/>
              <a:t>- עניין </a:t>
            </a:r>
            <a:r>
              <a:rPr lang="he-IL" sz="2400" b="1" dirty="0" smtClean="0"/>
              <a:t>בנימין </a:t>
            </a:r>
            <a:r>
              <a:rPr lang="he-IL" sz="2400" b="1" dirty="0" err="1" smtClean="0"/>
              <a:t>שטינמץ</a:t>
            </a:r>
            <a:r>
              <a:rPr lang="he-IL" sz="2400" b="1" dirty="0" smtClean="0"/>
              <a:t> </a:t>
            </a:r>
            <a:r>
              <a:rPr lang="he-IL" sz="2400" dirty="0" smtClean="0"/>
              <a:t>(</a:t>
            </a:r>
            <a:r>
              <a:rPr lang="he-IL" sz="2400" dirty="0" err="1" smtClean="0"/>
              <a:t>עמ"ה</a:t>
            </a:r>
            <a:r>
              <a:rPr lang="he-IL" sz="2400" dirty="0" smtClean="0"/>
              <a:t> 55419-01-12) – (2013) </a:t>
            </a:r>
          </a:p>
          <a:p>
            <a:pPr marL="0" indent="0" algn="just">
              <a:lnSpc>
                <a:spcPct val="90000"/>
              </a:lnSpc>
              <a:buFont typeface="Arial" pitchFamily="34" charset="0"/>
              <a:buNone/>
              <a:defRPr/>
            </a:pPr>
            <a:r>
              <a:rPr lang="he-IL" sz="2400" b="1" u="sng" dirty="0" smtClean="0"/>
              <a:t>רקע עובדתי</a:t>
            </a:r>
            <a:r>
              <a:rPr lang="he-IL" sz="2400" dirty="0"/>
              <a:t>:</a:t>
            </a:r>
            <a:endParaRPr lang="he-IL" sz="2400" dirty="0" smtClean="0"/>
          </a:p>
          <a:p>
            <a:pPr algn="just">
              <a:lnSpc>
                <a:spcPct val="90000"/>
              </a:lnSpc>
              <a:defRPr/>
            </a:pPr>
            <a:r>
              <a:rPr lang="he-IL" sz="2200" dirty="0" smtClean="0"/>
              <a:t>המבקש פנה למשיב (פקיד שומה גוש דן) במספר בקשות לגילוי כל המסמכים הרלוונטיים למחלוקות המס בין המבקש למשיב בסוגיית הנאמנויות הקשורות למבקש. הבקשה כללה גם פרטים על צווים והסכמי שומה שנערכו בנסיבות דומות, לרבות בקשר </a:t>
            </a:r>
            <a:r>
              <a:rPr lang="he-IL" sz="2200" dirty="0"/>
              <a:t>עם </a:t>
            </a:r>
            <a:r>
              <a:rPr lang="he-IL" sz="2200" dirty="0" smtClean="0"/>
              <a:t>מיסוי נאמנויות </a:t>
            </a:r>
            <a:r>
              <a:rPr lang="he-IL" sz="2200" dirty="0"/>
              <a:t>זרות וייחוס הכנסות נאמנויות זרות לנהנים תושבי ישראל.  </a:t>
            </a:r>
            <a:endParaRPr lang="he-IL" sz="2200" dirty="0" smtClean="0"/>
          </a:p>
          <a:p>
            <a:pPr algn="just">
              <a:lnSpc>
                <a:spcPct val="90000"/>
              </a:lnSpc>
              <a:defRPr/>
            </a:pPr>
            <a:r>
              <a:rPr lang="he-IL" sz="2200" dirty="0" smtClean="0"/>
              <a:t>המשיב סרב וטען, כי לאורך השנים פנה אל המערער בדרישות להמצאת מסמכים הנוגעים לתאגידים ונאמנויות הקשורים למבקש, אולם נענה באופן חלקי בלבד. נוכח העדר שיתוף הפעולה קיים חשש, כי גילוי המסמכים יסייע למבקש להתאים את גרסתו למסמכי המשיב.  </a:t>
            </a:r>
          </a:p>
          <a:p>
            <a:pPr marL="0" indent="0" algn="just">
              <a:lnSpc>
                <a:spcPct val="90000"/>
              </a:lnSpc>
              <a:buFont typeface="Arial" pitchFamily="34" charset="0"/>
              <a:buNone/>
              <a:defRPr/>
            </a:pPr>
            <a:r>
              <a:rPr lang="he-IL" sz="2400" dirty="0" smtClean="0"/>
              <a:t> </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dirty="0" smtClean="0"/>
              <a:t> שלבי ההליך המנהלי</a:t>
            </a:r>
          </a:p>
        </p:txBody>
      </p:sp>
      <p:sp>
        <p:nvSpPr>
          <p:cNvPr id="37891" name="Content Placeholder 2"/>
          <p:cNvSpPr>
            <a:spLocks noGrp="1"/>
          </p:cNvSpPr>
          <p:nvPr>
            <p:ph idx="1"/>
          </p:nvPr>
        </p:nvSpPr>
        <p:spPr>
          <a:xfrm>
            <a:off x="468313" y="981075"/>
            <a:ext cx="8229600" cy="5000625"/>
          </a:xfrm>
        </p:spPr>
        <p:txBody>
          <a:bodyPr>
            <a:normAutofit/>
          </a:bodyPr>
          <a:lstStyle/>
          <a:p>
            <a:pPr marL="0" indent="0">
              <a:buNone/>
            </a:pPr>
            <a:r>
              <a:rPr lang="he-IL" sz="2400" b="1" dirty="0"/>
              <a:t>שלב א': </a:t>
            </a:r>
            <a:r>
              <a:rPr lang="he-IL" sz="2400" dirty="0"/>
              <a:t>שומה עצמית- סעיף 73 לחוק (לאחר תיקון 70</a:t>
            </a:r>
            <a:r>
              <a:rPr lang="he-IL" sz="2400" dirty="0" smtClean="0"/>
              <a:t>) - המשך:</a:t>
            </a:r>
            <a:endParaRPr lang="he-IL" sz="2400" dirty="0"/>
          </a:p>
          <a:p>
            <a:pPr marL="0" indent="0">
              <a:buNone/>
            </a:pPr>
            <a:r>
              <a:rPr lang="he-IL" sz="2200" b="1" dirty="0" smtClean="0"/>
              <a:t>סעיף 73(ב)</a:t>
            </a:r>
            <a:r>
              <a:rPr lang="he-IL" sz="2200" dirty="0"/>
              <a:t> </a:t>
            </a:r>
            <a:r>
              <a:rPr lang="he-IL" sz="2200" dirty="0" smtClean="0"/>
              <a:t>לחוק - </a:t>
            </a:r>
            <a:r>
              <a:rPr lang="he-IL" sz="2200" dirty="0" smtClean="0"/>
              <a:t>העושה </a:t>
            </a:r>
            <a:r>
              <a:rPr lang="he-IL" sz="2200" dirty="0"/>
              <a:t>פעולה באיגוד מקרקעין ימסור למנהל, בתוך 40 ימים מיום עשיית הפעולה, הצהרה שבה יפרט את כל אלה:</a:t>
            </a:r>
          </a:p>
          <a:p>
            <a:pPr marL="0" indent="0">
              <a:buNone/>
            </a:pPr>
            <a:r>
              <a:rPr lang="he-IL" sz="2200" b="1" dirty="0"/>
              <a:t>(1)</a:t>
            </a:r>
            <a:r>
              <a:rPr lang="he-IL" sz="2200" dirty="0"/>
              <a:t>     הפעולה שנעשתה;</a:t>
            </a:r>
          </a:p>
          <a:p>
            <a:pPr marL="0" indent="0">
              <a:buNone/>
            </a:pPr>
            <a:r>
              <a:rPr lang="he-IL" sz="2200" b="1" dirty="0"/>
              <a:t>(2)</a:t>
            </a:r>
            <a:r>
              <a:rPr lang="he-IL" sz="2200" dirty="0"/>
              <a:t>     תאריך עשיית הפעולה;</a:t>
            </a:r>
          </a:p>
          <a:p>
            <a:pPr marL="0" indent="0">
              <a:buNone/>
            </a:pPr>
            <a:r>
              <a:rPr lang="he-IL" sz="2200" b="1" dirty="0"/>
              <a:t>(3)</a:t>
            </a:r>
            <a:r>
              <a:rPr lang="he-IL" sz="2200" dirty="0"/>
              <a:t>     </a:t>
            </a:r>
            <a:r>
              <a:rPr lang="he-IL" sz="2200" u="sng" dirty="0"/>
              <a:t>התמורה</a:t>
            </a:r>
            <a:r>
              <a:rPr lang="he-IL" sz="2200" dirty="0"/>
              <a:t> בעד הפעולה;</a:t>
            </a:r>
          </a:p>
          <a:p>
            <a:pPr marL="0" indent="0">
              <a:buNone/>
            </a:pPr>
            <a:r>
              <a:rPr lang="he-IL" sz="2200" b="1" dirty="0"/>
              <a:t>(4)</a:t>
            </a:r>
            <a:r>
              <a:rPr lang="he-IL" sz="2200" dirty="0"/>
              <a:t>     </a:t>
            </a:r>
            <a:r>
              <a:rPr lang="he-IL" sz="2200" u="sng" dirty="0"/>
              <a:t>התמורה בעד רכישת הזכות </a:t>
            </a:r>
            <a:r>
              <a:rPr lang="he-IL" sz="2200" dirty="0"/>
              <a:t>באיגוד ותאריך רכישתה;</a:t>
            </a:r>
          </a:p>
          <a:p>
            <a:pPr marL="0" indent="0">
              <a:buNone/>
            </a:pPr>
            <a:r>
              <a:rPr lang="he-IL" sz="2200" b="1" dirty="0"/>
              <a:t>(5)</a:t>
            </a:r>
            <a:r>
              <a:rPr lang="he-IL" sz="2200" dirty="0"/>
              <a:t>     הניכויים והתוספות שהוא תובע לעניין חישוב השבח;</a:t>
            </a:r>
          </a:p>
          <a:p>
            <a:pPr marL="0" indent="0">
              <a:buNone/>
            </a:pPr>
            <a:r>
              <a:rPr lang="he-IL" sz="2200" b="1" dirty="0"/>
              <a:t>(6)</a:t>
            </a:r>
            <a:r>
              <a:rPr lang="he-IL" sz="2200" dirty="0"/>
              <a:t>     </a:t>
            </a:r>
            <a:r>
              <a:rPr lang="he-IL" sz="2200" u="sng" dirty="0"/>
              <a:t>סכום המס המגיע ודרך חישובו</a:t>
            </a:r>
            <a:r>
              <a:rPr lang="he-IL" sz="2200" dirty="0"/>
              <a:t>;</a:t>
            </a:r>
          </a:p>
          <a:p>
            <a:pPr marL="0" indent="0">
              <a:buNone/>
            </a:pPr>
            <a:r>
              <a:rPr lang="he-IL" sz="2200" b="1" dirty="0"/>
              <a:t>(7)</a:t>
            </a:r>
            <a:r>
              <a:rPr lang="he-IL" sz="2200" dirty="0"/>
              <a:t>     זכאות לפטור מהמס החל;</a:t>
            </a:r>
          </a:p>
          <a:p>
            <a:r>
              <a:rPr lang="he-IL" sz="2200" dirty="0"/>
              <a:t>להצהרה יצורף מאזן של איגוד המקרקעין לסוף השנה שלפני יום עשיית הפעולה, ככל שהאיגוד חייב בעריכתו.</a:t>
            </a:r>
          </a:p>
          <a:p>
            <a:pPr marL="0" indent="0" algn="just">
              <a:buNone/>
              <a:defRPr/>
            </a:pPr>
            <a:endParaRPr lang="he-IL" sz="22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a:bodyPr>
          <a:lstStyle/>
          <a:p>
            <a:pPr marL="0" indent="0" eaLnBrk="1" hangingPunct="1">
              <a:buFont typeface="Arial" pitchFamily="34" charset="0"/>
              <a:buNone/>
              <a:defRPr/>
            </a:pPr>
            <a:r>
              <a:rPr lang="he-IL" sz="2400" b="1" u="sng" dirty="0" smtClean="0"/>
              <a:t>חובת הגילוי והעיון של הנישום ושל רשות המסים</a:t>
            </a:r>
            <a:r>
              <a:rPr lang="he-IL" sz="2600" b="1" u="sng" dirty="0" smtClean="0"/>
              <a:t>:</a:t>
            </a:r>
          </a:p>
          <a:p>
            <a:pPr marL="0" indent="0" eaLnBrk="1" hangingPunct="1">
              <a:buFont typeface="Arial" pitchFamily="34" charset="0"/>
              <a:buNone/>
              <a:defRPr/>
            </a:pPr>
            <a:r>
              <a:rPr lang="he-IL" sz="2200" dirty="0" smtClean="0"/>
              <a:t>עניין </a:t>
            </a:r>
            <a:r>
              <a:rPr lang="he-IL" sz="2200" b="1" dirty="0" smtClean="0"/>
              <a:t>בנימין שטינמץ </a:t>
            </a:r>
            <a:r>
              <a:rPr lang="he-IL" sz="2200" dirty="0" smtClean="0"/>
              <a:t>(עמ"ה 55419-01-12)( 31.10.2013) </a:t>
            </a:r>
          </a:p>
          <a:p>
            <a:pPr marL="0" indent="0" algn="just">
              <a:lnSpc>
                <a:spcPct val="90000"/>
              </a:lnSpc>
              <a:buFont typeface="Arial" pitchFamily="34" charset="0"/>
              <a:buNone/>
              <a:defRPr/>
            </a:pPr>
            <a:r>
              <a:rPr lang="he-IL" sz="2200" b="1" u="sng" dirty="0" smtClean="0"/>
              <a:t>רקע עובדתי</a:t>
            </a:r>
            <a:r>
              <a:rPr lang="he-IL" sz="2200" dirty="0"/>
              <a:t>:</a:t>
            </a:r>
            <a:endParaRPr lang="he-IL" sz="2200" dirty="0" smtClean="0"/>
          </a:p>
          <a:p>
            <a:pPr algn="just">
              <a:lnSpc>
                <a:spcPct val="90000"/>
              </a:lnSpc>
              <a:defRPr/>
            </a:pPr>
            <a:r>
              <a:rPr lang="he-IL" sz="2200" dirty="0" smtClean="0"/>
              <a:t>המשיב טוען, כי גם אם אין בידי המבקש מסמכים ומידע מעבר למסמכים שנמסרו לו עד כה למשיב, המבקש או מי מטעמו נדרש להגיש תצהיר ולפרט את הסיבות המונעות המצאת כל אחד מן המסמכים המבוקשים.</a:t>
            </a:r>
          </a:p>
          <a:p>
            <a:pPr algn="just">
              <a:lnSpc>
                <a:spcPct val="90000"/>
              </a:lnSpc>
              <a:defRPr/>
            </a:pPr>
            <a:r>
              <a:rPr lang="he-IL" sz="2200" dirty="0" smtClean="0"/>
              <a:t>המבקש טוען, כי חלק מן המסמכים המבוקשים נוגעים </a:t>
            </a:r>
            <a:r>
              <a:rPr lang="he-IL" sz="2200" dirty="0" err="1" smtClean="0"/>
              <a:t>ליישויות</a:t>
            </a:r>
            <a:r>
              <a:rPr lang="he-IL" sz="2200" dirty="0" smtClean="0"/>
              <a:t> משפטיות זרות הפועלות על פי דיני ליכטנשטיין (</a:t>
            </a:r>
            <a:r>
              <a:rPr lang="en-US" sz="2200" dirty="0" smtClean="0"/>
              <a:t>Foundations</a:t>
            </a:r>
            <a:r>
              <a:rPr lang="he-IL" sz="2200" dirty="0" smtClean="0"/>
              <a:t>) ועל כן כפופות לחובת סודיות מוגברת, אשר איננה מאפשרת את חשיפת המסמכים על ידי מנהלי </a:t>
            </a:r>
            <a:r>
              <a:rPr lang="he-IL" sz="2200" dirty="0" err="1" smtClean="0"/>
              <a:t>היישויות</a:t>
            </a:r>
            <a:r>
              <a:rPr lang="he-IL" sz="2200" dirty="0" smtClean="0"/>
              <a:t>. </a:t>
            </a:r>
          </a:p>
          <a:p>
            <a:pPr marL="0" indent="0" algn="just">
              <a:lnSpc>
                <a:spcPct val="90000"/>
              </a:lnSpc>
              <a:buFont typeface="Arial" pitchFamily="34" charset="0"/>
              <a:buNone/>
              <a:defRPr/>
            </a:pPr>
            <a:r>
              <a:rPr lang="he-IL" sz="2400" dirty="0" smtClean="0"/>
              <a:t> </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extLst>
      <p:ext uri="{BB962C8B-B14F-4D97-AF65-F5344CB8AC3E}">
        <p14:creationId xmlns:p14="http://schemas.microsoft.com/office/powerpoint/2010/main" val="41806563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55000" lnSpcReduction="20000"/>
          </a:bodyPr>
          <a:lstStyle/>
          <a:p>
            <a:pPr marL="0" indent="0" eaLnBrk="1" hangingPunct="1">
              <a:buFont typeface="Arial" pitchFamily="34" charset="0"/>
              <a:buNone/>
              <a:defRPr/>
            </a:pPr>
            <a:r>
              <a:rPr lang="he-IL" sz="4400" b="1" u="sng" dirty="0" smtClean="0"/>
              <a:t>חובת הגילוי והעיון של הנישום ושל רשות המסים (עניין </a:t>
            </a:r>
            <a:r>
              <a:rPr lang="he-IL" sz="4400" b="1" u="sng" dirty="0" err="1" smtClean="0"/>
              <a:t>שטינמץ</a:t>
            </a:r>
            <a:r>
              <a:rPr lang="he-IL" sz="4400" b="1" u="sng" dirty="0" smtClean="0"/>
              <a:t>):</a:t>
            </a:r>
          </a:p>
          <a:p>
            <a:pPr marL="0" indent="0" algn="just">
              <a:lnSpc>
                <a:spcPct val="90000"/>
              </a:lnSpc>
              <a:buFont typeface="Arial" pitchFamily="34" charset="0"/>
              <a:buNone/>
              <a:defRPr/>
            </a:pPr>
            <a:endParaRPr lang="he-IL" sz="2800" b="1" u="sng" dirty="0" smtClean="0"/>
          </a:p>
          <a:p>
            <a:pPr marL="0" indent="0" algn="just">
              <a:lnSpc>
                <a:spcPct val="90000"/>
              </a:lnSpc>
              <a:buFont typeface="Arial" pitchFamily="34" charset="0"/>
              <a:buNone/>
              <a:defRPr/>
            </a:pPr>
            <a:r>
              <a:rPr lang="he-IL" sz="4000" b="1" u="sng" dirty="0" smtClean="0"/>
              <a:t>הכרעת בית המשפט (ניתוח תיאורטי)</a:t>
            </a:r>
            <a:r>
              <a:rPr lang="he-IL" sz="4000" dirty="0" smtClean="0"/>
              <a:t>:</a:t>
            </a:r>
          </a:p>
          <a:p>
            <a:pPr algn="just">
              <a:lnSpc>
                <a:spcPct val="90000"/>
              </a:lnSpc>
              <a:defRPr/>
            </a:pPr>
            <a:r>
              <a:rPr lang="he-IL" sz="4000" dirty="0" smtClean="0"/>
              <a:t>"</a:t>
            </a:r>
            <a:r>
              <a:rPr lang="he-IL" sz="4000" b="1" dirty="0" smtClean="0"/>
              <a:t>הדין </a:t>
            </a:r>
            <a:r>
              <a:rPr lang="he-IL" sz="4000" b="1" dirty="0"/>
              <a:t>מחייב את האזרחים לפעול בעצמם, ולספק לשלטון מידע מלא על היקף הכנסותיהם ופעילויותיהם העסקיות לשם הבטחת שומת אמת...הליך המס מיוסד על שיתוף פעולה בין המדינה </a:t>
            </a:r>
            <a:r>
              <a:rPr lang="he-IL" sz="4000" b="1" dirty="0" smtClean="0"/>
              <a:t>לפרט... </a:t>
            </a:r>
            <a:r>
              <a:rPr lang="he-IL" sz="4000" b="1" u="sng" dirty="0" smtClean="0"/>
              <a:t>מטרת </a:t>
            </a:r>
            <a:r>
              <a:rPr lang="he-IL" sz="4000" b="1" u="sng" dirty="0"/>
              <a:t>שיתוף הפעולה הינה השגת שומת אמת, שתחייב את הנישום בדיוק בשיעור אותו עליו לשלם בדין. </a:t>
            </a:r>
            <a:r>
              <a:rPr lang="he-IL" sz="4000" b="1" dirty="0"/>
              <a:t>שיתוף הפעולה מניח, מן הצד האחד, שהנישום מחויב לדווח דיווח מלא ומדויק על הכנסותיו ועסקאותיו. מן הצד השני שיתוף הפעולה מניח, שרשויות המס חייבות לשום את האזרחים באופן נכון, יעיל, הוגן ושוויוני</a:t>
            </a:r>
            <a:r>
              <a:rPr lang="he-IL" sz="4000" dirty="0" smtClean="0"/>
              <a:t>..." (פסקה 13 לעניין </a:t>
            </a:r>
            <a:r>
              <a:rPr lang="he-IL" sz="4000" dirty="0" err="1" smtClean="0"/>
              <a:t>ד.נ.ד</a:t>
            </a:r>
            <a:r>
              <a:rPr lang="he-IL" sz="4000" dirty="0" smtClean="0"/>
              <a:t>).</a:t>
            </a:r>
          </a:p>
          <a:p>
            <a:pPr algn="just">
              <a:lnSpc>
                <a:spcPct val="90000"/>
              </a:lnSpc>
              <a:defRPr/>
            </a:pPr>
            <a:r>
              <a:rPr lang="he-IL" sz="4000" dirty="0" smtClean="0"/>
              <a:t>"</a:t>
            </a:r>
            <a:r>
              <a:rPr lang="he-IL" sz="4000" b="1" dirty="0" smtClean="0"/>
              <a:t>הרשות </a:t>
            </a:r>
            <a:r>
              <a:rPr lang="he-IL" sz="4000" b="1" dirty="0"/>
              <a:t>רשאית לסרב למסור חומר מסוים, אך זאת רק אם ביססה סירובה בנימוקים סבירים </a:t>
            </a:r>
            <a:r>
              <a:rPr lang="he-IL" sz="4000" b="1" dirty="0" smtClean="0"/>
              <a:t>ומשכנעים</a:t>
            </a:r>
            <a:r>
              <a:rPr lang="he-IL" sz="4000" dirty="0" smtClean="0"/>
              <a:t>... </a:t>
            </a:r>
            <a:r>
              <a:rPr lang="he-IL" sz="4000" b="1" u="sng" dirty="0" smtClean="0"/>
              <a:t>ככלל</a:t>
            </a:r>
            <a:r>
              <a:rPr lang="he-IL" sz="4000" b="1" u="sng" dirty="0"/>
              <a:t>, המדובר במצבים, בהם חובת מסירת החומר מקימה חשש לשיבוש קשה בעבודת הרשות...או פוגעת בזכויות גוברות של פרט אחר.</a:t>
            </a:r>
            <a:r>
              <a:rPr lang="he-IL" sz="4000" b="1" dirty="0"/>
              <a:t> גם קודם </a:t>
            </a:r>
            <a:r>
              <a:rPr lang="he-IL" sz="4000" b="1" dirty="0" err="1"/>
              <a:t>שנתקבעו</a:t>
            </a:r>
            <a:r>
              <a:rPr lang="he-IL" sz="4000" b="1" dirty="0"/>
              <a:t> הדברים בחוק חופש המידע, הכירה הפסיקה בכך ש"שיקולים של יעילות, תקנת הציבור, מילוי תפקיד הרשות באופן תקין וכיוצא באלה שיקולים, ראויים להישקל על-ידי בית המשפט הדן בבקשה לעיון במסמכי הרשות" </a:t>
            </a:r>
            <a:r>
              <a:rPr lang="he-IL" sz="4000" b="1" dirty="0" smtClean="0"/>
              <a:t>.</a:t>
            </a:r>
          </a:p>
          <a:p>
            <a:pPr marL="0" indent="0" algn="just">
              <a:lnSpc>
                <a:spcPct val="90000"/>
              </a:lnSpc>
              <a:buFont typeface="Arial" pitchFamily="34" charset="0"/>
              <a:buNone/>
              <a:defRPr/>
            </a:pPr>
            <a:r>
              <a:rPr lang="he-IL" sz="2400" dirty="0" smtClean="0"/>
              <a:t> </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77500" lnSpcReduction="20000"/>
          </a:bodyPr>
          <a:lstStyle/>
          <a:p>
            <a:pPr marL="0" indent="0" eaLnBrk="1" hangingPunct="1">
              <a:buFont typeface="Arial" pitchFamily="34" charset="0"/>
              <a:buNone/>
              <a:defRPr/>
            </a:pPr>
            <a:r>
              <a:rPr lang="he-IL" sz="3100" b="1" u="sng" dirty="0" smtClean="0"/>
              <a:t>חובת הגילוי והעיון של הנישום ושל רשות המסים (עניין </a:t>
            </a:r>
            <a:r>
              <a:rPr lang="he-IL" sz="3100" b="1" u="sng" dirty="0" err="1" smtClean="0"/>
              <a:t>שטינמץ</a:t>
            </a:r>
            <a:r>
              <a:rPr lang="he-IL" sz="3100" b="1" u="sng" dirty="0" smtClean="0"/>
              <a:t>):</a:t>
            </a:r>
          </a:p>
          <a:p>
            <a:pPr marL="0" indent="0" algn="just">
              <a:lnSpc>
                <a:spcPct val="90000"/>
              </a:lnSpc>
              <a:buFont typeface="Arial" pitchFamily="34" charset="0"/>
              <a:buNone/>
              <a:defRPr/>
            </a:pPr>
            <a:r>
              <a:rPr lang="he-IL" sz="2800" b="1" u="sng" dirty="0" smtClean="0"/>
              <a:t>הכרעת בית המשפט – לגופם של דברים</a:t>
            </a:r>
            <a:r>
              <a:rPr lang="he-IL" sz="2800" dirty="0" smtClean="0"/>
              <a:t>:</a:t>
            </a:r>
          </a:p>
          <a:p>
            <a:pPr algn="just">
              <a:lnSpc>
                <a:spcPct val="90000"/>
              </a:lnSpc>
              <a:defRPr/>
            </a:pPr>
            <a:r>
              <a:rPr lang="he-IL" sz="2800" dirty="0" smtClean="0"/>
              <a:t>דרישת המשיב להמצאת מסמכים קדמה לדרישת הגילוי של המבקש.</a:t>
            </a:r>
          </a:p>
          <a:p>
            <a:pPr algn="just">
              <a:lnSpc>
                <a:spcPct val="90000"/>
              </a:lnSpc>
              <a:defRPr/>
            </a:pPr>
            <a:r>
              <a:rPr lang="he-IL" sz="2800" dirty="0" smtClean="0"/>
              <a:t>נציגי הנאמנויות הגיעו לדיון אצל המשיב והמציאו </a:t>
            </a:r>
            <a:r>
              <a:rPr lang="he-IL" sz="2800" dirty="0"/>
              <a:t>מסמכים והסברים חלקיים ועל כן </a:t>
            </a:r>
            <a:r>
              <a:rPr lang="he-IL" sz="2800" dirty="0" smtClean="0"/>
              <a:t>"</a:t>
            </a:r>
            <a:r>
              <a:rPr lang="he-IL" sz="2800" b="1" dirty="0" smtClean="0"/>
              <a:t>איני רואה </a:t>
            </a:r>
            <a:r>
              <a:rPr lang="he-IL" sz="2800" b="1" dirty="0"/>
              <a:t>לייחס משקל לטענת המבקש כאילו הוא או מנהלי הנאמנויות הזרות מנועים מלמסור למשיב מסמכים ונתונים </a:t>
            </a:r>
            <a:r>
              <a:rPr lang="he-IL" sz="2800" b="1" dirty="0" smtClean="0"/>
              <a:t>שדרש</a:t>
            </a:r>
            <a:r>
              <a:rPr lang="he-IL" sz="2800" dirty="0" smtClean="0"/>
              <a:t>".</a:t>
            </a:r>
          </a:p>
          <a:p>
            <a:pPr algn="just">
              <a:lnSpc>
                <a:spcPct val="90000"/>
              </a:lnSpc>
              <a:defRPr/>
            </a:pPr>
            <a:r>
              <a:rPr lang="he-IL" sz="2800" dirty="0" smtClean="0"/>
              <a:t>לאחר עיון בדרישות הגילוי של המשיב כמפורט בנימוקי המשיב (פירוט מבנה העסקים של המבקש, מסמכי הנאמנויות, פירוט נאמנויות של קרובי המבקש, פירוט השקעות והלוואות בחברות זרות ובחברות ישראליות, המצאת דוחות מס זרים, תצהיר לגבי תהליך הקמת הנאמנויות, מעורבות המבקש ובני משפחתו בנאמנויות, קשרי המבקש עם יוצר הנאמנויות וכיו"ב) קובע בית המשפט , </a:t>
            </a:r>
            <a:r>
              <a:rPr lang="he-IL" sz="2800" dirty="0"/>
              <a:t>כי </a:t>
            </a:r>
            <a:r>
              <a:rPr lang="he-IL" sz="2800" dirty="0" smtClean="0"/>
              <a:t>"</a:t>
            </a:r>
            <a:r>
              <a:rPr lang="he-IL" sz="2800" b="1" dirty="0" smtClean="0"/>
              <a:t>כל </a:t>
            </a:r>
            <a:r>
              <a:rPr lang="he-IL" sz="2800" b="1" dirty="0"/>
              <a:t>הנתונים והמסמכים שדרש המשיב מהמבקש דרושים לבירור העניינים הקשורים בשומות שהוציא המשיב, ועל כן, הימנעות המבקש מלהמציא נתונים ו/או מסמכים שנדרשו על ידי המשיב הינה בגדר הפרת חובת הגילוי של המבקש ופגיעה בתכלית הליך השומה שנועד לקביעת מס אמת, כאמור בעניין </a:t>
            </a:r>
            <a:r>
              <a:rPr lang="he-IL" sz="2800" b="1" dirty="0" err="1"/>
              <a:t>ד.נ.ד</a:t>
            </a:r>
            <a:r>
              <a:rPr lang="he-IL" sz="2800" dirty="0" smtClean="0"/>
              <a:t>."</a:t>
            </a:r>
            <a:r>
              <a:rPr lang="he-IL" sz="2800" b="1" dirty="0" smtClean="0"/>
              <a:t> </a:t>
            </a:r>
          </a:p>
          <a:p>
            <a:pPr marL="0" indent="0" algn="just">
              <a:lnSpc>
                <a:spcPct val="90000"/>
              </a:lnSpc>
              <a:buFont typeface="Arial" pitchFamily="34" charset="0"/>
              <a:buNone/>
              <a:defRPr/>
            </a:pPr>
            <a:r>
              <a:rPr lang="he-IL" sz="2400" dirty="0" smtClean="0"/>
              <a:t> </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600" b="1" u="sng" dirty="0" smtClean="0"/>
              <a:t>חובת הגילוי והעיון של הנישום ושל רשות המסים (עניין </a:t>
            </a:r>
            <a:r>
              <a:rPr lang="he-IL" sz="2600" b="1" u="sng" dirty="0" err="1" smtClean="0"/>
              <a:t>שטינמץ</a:t>
            </a:r>
            <a:r>
              <a:rPr lang="he-IL" sz="2600" b="1" u="sng" dirty="0" smtClean="0"/>
              <a:t>):</a:t>
            </a:r>
          </a:p>
          <a:p>
            <a:pPr marL="0" indent="0" algn="just">
              <a:lnSpc>
                <a:spcPct val="90000"/>
              </a:lnSpc>
              <a:buFont typeface="Arial" pitchFamily="34" charset="0"/>
              <a:buNone/>
              <a:defRPr/>
            </a:pPr>
            <a:r>
              <a:rPr lang="he-IL" sz="2400" b="1" u="sng" dirty="0" smtClean="0"/>
              <a:t>הכרעת בית המשפט – לגופם של דברים (המשך)</a:t>
            </a:r>
            <a:r>
              <a:rPr lang="he-IL" sz="2400" dirty="0" smtClean="0"/>
              <a:t>:</a:t>
            </a:r>
          </a:p>
          <a:p>
            <a:pPr algn="just">
              <a:lnSpc>
                <a:spcPct val="90000"/>
              </a:lnSpc>
              <a:defRPr/>
            </a:pPr>
            <a:r>
              <a:rPr lang="he-IL" sz="2400" dirty="0" smtClean="0"/>
              <a:t>"</a:t>
            </a:r>
            <a:r>
              <a:rPr lang="he-IL" sz="2400" b="1" dirty="0" smtClean="0"/>
              <a:t>אי קיום </a:t>
            </a:r>
            <a:r>
              <a:rPr lang="he-IL" sz="2400" b="1" dirty="0"/>
              <a:t>דרישת הגילוי של המשיב במלואה, תוך היתלות במניעה חוקית לכאורה במסירת נתונים ומסמכים של הנאמנויות כאשר בפועל המציאו המבקש ומנהלי הנאמנויות נתונים ומסמכים של הנאמנויות כמפורט לעיל, מאששת את חששו של המשיב שהמבקש יתאים את גרסתו לחומר המצוי בידי המשיב אם יגולו לו המסמכים שבידי המשיב קודם להמצאת המסמכים, הנתונים וההסברים שדרש ממנו המשיב, באופן העלול לשבש באופן קשה את עבודת </a:t>
            </a:r>
            <a:r>
              <a:rPr lang="he-IL" sz="2400" b="1" dirty="0" smtClean="0"/>
              <a:t>המשיב"</a:t>
            </a:r>
            <a:r>
              <a:rPr lang="he-IL" sz="2400" dirty="0" smtClean="0"/>
              <a:t>. </a:t>
            </a:r>
          </a:p>
          <a:p>
            <a:pPr algn="just">
              <a:lnSpc>
                <a:spcPct val="90000"/>
              </a:lnSpc>
              <a:defRPr/>
            </a:pPr>
            <a:r>
              <a:rPr lang="he-IL" sz="2400" b="1" dirty="0" smtClean="0"/>
              <a:t>"כאשר </a:t>
            </a:r>
            <a:r>
              <a:rPr lang="he-IL" sz="2400" b="1" dirty="0"/>
              <a:t>נישום </a:t>
            </a:r>
            <a:r>
              <a:rPr lang="he-IL" sz="2400" b="1" u="sng" dirty="0"/>
              <a:t>אינו ממציא מידע מלא ויהיו טעמיו אשר יהיו</a:t>
            </a:r>
            <a:r>
              <a:rPr lang="he-IL" sz="2400" b="1" dirty="0"/>
              <a:t>, ואינו מאפשר בכך למשיב להפעיל סמכותו לקבלת מידע מכוח הדין, נסוגה חובתו של המשיב לגלות שבידיו בפני החשש ל"תפירת" גרסאות</a:t>
            </a:r>
            <a:r>
              <a:rPr lang="he-IL" sz="2400" b="1" dirty="0" smtClean="0"/>
              <a:t>."</a:t>
            </a:r>
          </a:p>
          <a:p>
            <a:pPr algn="just">
              <a:lnSpc>
                <a:spcPct val="90000"/>
              </a:lnSpc>
              <a:defRPr/>
            </a:pPr>
            <a:r>
              <a:rPr lang="he-IL" sz="2400" b="1" dirty="0" smtClean="0"/>
              <a:t>בית המשפט: </a:t>
            </a:r>
            <a:r>
              <a:rPr lang="he-IL" sz="2400" dirty="0" smtClean="0"/>
              <a:t>בנסיבות אלו נכון לעכב את גילוי המסמכים שבידי המשיב עד להשלמת גילוי המסמכים והנתונים שדרש המשיב (ניתן צו תוך 60 יום).</a:t>
            </a:r>
          </a:p>
          <a:p>
            <a:pPr marL="0" indent="0" algn="just">
              <a:lnSpc>
                <a:spcPct val="90000"/>
              </a:lnSpc>
              <a:buFont typeface="Arial" pitchFamily="34" charset="0"/>
              <a:buNone/>
              <a:defRPr/>
            </a:pPr>
            <a:r>
              <a:rPr lang="he-IL" sz="2400" dirty="0" smtClean="0"/>
              <a:t> </a:t>
            </a: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a:p>
          <a:p>
            <a:pPr marL="0" indent="0" algn="just">
              <a:lnSpc>
                <a:spcPct val="90000"/>
              </a:lnSpc>
              <a:buFont typeface="Arial" pitchFamily="34" charset="0"/>
              <a:buNone/>
              <a:defRPr/>
            </a:pPr>
            <a:endParaRPr lang="en-US" sz="2400" dirty="0" smtClean="0"/>
          </a:p>
          <a:p>
            <a:pPr algn="just">
              <a:lnSpc>
                <a:spcPct val="90000"/>
              </a:lnSpc>
              <a:defRPr/>
            </a:pPr>
            <a:endParaRPr lang="en-US" sz="2400" dirty="0" smtClean="0"/>
          </a:p>
          <a:p>
            <a:pPr algn="just">
              <a:lnSpc>
                <a:spcPct val="90000"/>
              </a:lnSpc>
              <a:defRPr/>
            </a:pPr>
            <a:endParaRPr lang="he-IL" sz="22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57250"/>
          </a:xfrm>
        </p:spPr>
        <p:txBody>
          <a:bodyPr>
            <a:normAutofit fontScale="90000"/>
          </a:bodyPr>
          <a:lstStyle/>
          <a:p>
            <a:pPr marL="457200" indent="-457200" eaLnBrk="1" hangingPunct="1">
              <a:defRPr/>
            </a:pPr>
            <a:r>
              <a:rPr lang="he-IL" dirty="0"/>
              <a:t>חשיבותו של השלב המנהלי לצרכי ההליך המשפטי</a:t>
            </a:r>
            <a:endParaRPr lang="he-IL" dirty="0" smtClean="0"/>
          </a:p>
        </p:txBody>
      </p:sp>
      <p:sp>
        <p:nvSpPr>
          <p:cNvPr id="37891" name="Content Placeholder 2"/>
          <p:cNvSpPr>
            <a:spLocks noGrp="1"/>
          </p:cNvSpPr>
          <p:nvPr>
            <p:ph idx="1"/>
          </p:nvPr>
        </p:nvSpPr>
        <p:spPr>
          <a:xfrm>
            <a:off x="468313" y="981075"/>
            <a:ext cx="8229600" cy="5000625"/>
          </a:xfrm>
        </p:spPr>
        <p:txBody>
          <a:bodyPr/>
          <a:lstStyle/>
          <a:p>
            <a:pPr marL="0" indent="0" eaLnBrk="1" hangingPunct="1">
              <a:buFont typeface="Arial" pitchFamily="34" charset="0"/>
              <a:buNone/>
              <a:defRPr/>
            </a:pPr>
            <a:r>
              <a:rPr lang="he-IL" sz="2400" b="1" u="sng" dirty="0" smtClean="0"/>
              <a:t>נקודות למחשבה (חשיבות ההליך המנהלי):</a:t>
            </a:r>
          </a:p>
          <a:p>
            <a:pPr algn="just">
              <a:lnSpc>
                <a:spcPct val="90000"/>
              </a:lnSpc>
              <a:defRPr/>
            </a:pPr>
            <a:r>
              <a:rPr lang="he-IL" sz="2200" dirty="0"/>
              <a:t>טרם הגשת ההשגה יש לעשות בחינה מדוקדקת של כל עובדות </a:t>
            </a:r>
            <a:r>
              <a:rPr lang="he-IL" sz="2200" dirty="0" smtClean="0"/>
              <a:t>המקרה</a:t>
            </a:r>
            <a:r>
              <a:rPr lang="en-US" sz="2200" dirty="0" smtClean="0"/>
              <a:t>;</a:t>
            </a:r>
          </a:p>
          <a:p>
            <a:pPr algn="just">
              <a:lnSpc>
                <a:spcPct val="90000"/>
              </a:lnSpc>
              <a:defRPr/>
            </a:pPr>
            <a:r>
              <a:rPr lang="he-IL" sz="2200" dirty="0"/>
              <a:t>אין להסתפק ברשימת המסמכים המבוקשת על ידי פקיד </a:t>
            </a:r>
            <a:r>
              <a:rPr lang="he-IL" sz="2200" dirty="0" smtClean="0"/>
              <a:t>המס</a:t>
            </a:r>
            <a:r>
              <a:rPr lang="en-US" sz="2200" dirty="0" smtClean="0"/>
              <a:t>;</a:t>
            </a:r>
            <a:endParaRPr lang="he-IL" sz="2200" dirty="0" smtClean="0"/>
          </a:p>
          <a:p>
            <a:pPr algn="just">
              <a:lnSpc>
                <a:spcPct val="90000"/>
              </a:lnSpc>
              <a:defRPr/>
            </a:pPr>
            <a:r>
              <a:rPr lang="he-IL" sz="2200" dirty="0" smtClean="0"/>
              <a:t>ביסוס התשתית העובדתית – מסמכים, עדים פוטנציאלים, תכתובות עם רשות המסים.</a:t>
            </a:r>
          </a:p>
          <a:p>
            <a:pPr algn="just">
              <a:lnSpc>
                <a:spcPct val="90000"/>
              </a:lnSpc>
              <a:defRPr/>
            </a:pPr>
            <a:r>
              <a:rPr lang="he-IL" sz="2200" dirty="0" smtClean="0"/>
              <a:t>בניית </a:t>
            </a:r>
            <a:r>
              <a:rPr lang="he-IL" sz="2200" dirty="0"/>
              <a:t>שלד משפטי ראוי לנימוקי ההשגה, אשר יהווה את </a:t>
            </a:r>
            <a:r>
              <a:rPr lang="he-IL" sz="2200" dirty="0" smtClean="0"/>
              <a:t>התשתית של הערר (התייעצות בעו"ד מיסים)</a:t>
            </a:r>
            <a:r>
              <a:rPr lang="en-US" sz="2200" dirty="0" smtClean="0"/>
              <a:t>;</a:t>
            </a:r>
            <a:r>
              <a:rPr lang="he-IL" sz="2200" dirty="0" smtClean="0"/>
              <a:t>, לרבות קבלת חוות דעת שמאי. מקרקעין.</a:t>
            </a:r>
            <a:endParaRPr lang="he-IL" sz="2200" dirty="0" smtClean="0"/>
          </a:p>
          <a:p>
            <a:pPr algn="just">
              <a:lnSpc>
                <a:spcPct val="90000"/>
              </a:lnSpc>
              <a:defRPr/>
            </a:pPr>
            <a:r>
              <a:rPr lang="he-IL" sz="2200" dirty="0" smtClean="0"/>
              <a:t>העלאת טענות מקדמיות (התיישנות).</a:t>
            </a:r>
            <a:endParaRPr lang="en-US" sz="2200" dirty="0" smtClean="0"/>
          </a:p>
          <a:p>
            <a:pPr algn="just">
              <a:lnSpc>
                <a:spcPct val="90000"/>
              </a:lnSpc>
              <a:defRPr/>
            </a:pPr>
            <a:r>
              <a:rPr lang="he-IL" sz="2200" dirty="0" smtClean="0"/>
              <a:t>ביצוע הליך יזום של גילוי </a:t>
            </a:r>
            <a:r>
              <a:rPr lang="he-IL" sz="2200" dirty="0"/>
              <a:t>מסמכים </a:t>
            </a:r>
            <a:r>
              <a:rPr lang="he-IL" sz="2200" dirty="0" smtClean="0"/>
              <a:t>כבר בשלב ההשגה (בהתאם </a:t>
            </a:r>
            <a:r>
              <a:rPr lang="he-IL" sz="2200" dirty="0"/>
              <a:t>להלכת בית המשפט העליון בעניין</a:t>
            </a:r>
            <a:r>
              <a:rPr lang="he-IL" sz="2200" b="1" dirty="0"/>
              <a:t> </a:t>
            </a:r>
            <a:r>
              <a:rPr lang="he-IL" sz="2200" b="1" dirty="0" err="1"/>
              <a:t>ד.נ.ד</a:t>
            </a:r>
            <a:r>
              <a:rPr lang="he-IL" sz="2200" dirty="0"/>
              <a:t> (רע"א 291/99</a:t>
            </a:r>
            <a:r>
              <a:rPr lang="he-IL" sz="2200" dirty="0" smtClean="0"/>
              <a:t>)).</a:t>
            </a:r>
          </a:p>
          <a:p>
            <a:pPr algn="just">
              <a:lnSpc>
                <a:spcPct val="90000"/>
              </a:lnSpc>
              <a:defRPr/>
            </a:pPr>
            <a:r>
              <a:rPr lang="he-IL" sz="2200" dirty="0" smtClean="0"/>
              <a:t>הכנה והגשה של השגות מנומקות הן במישור העובדתי והן במישור המשפטי.</a:t>
            </a:r>
          </a:p>
          <a:p>
            <a:pPr algn="just">
              <a:lnSpc>
                <a:spcPct val="90000"/>
              </a:lnSpc>
              <a:defRPr/>
            </a:pPr>
            <a:r>
              <a:rPr lang="he-IL" sz="2200" dirty="0" smtClean="0"/>
              <a:t>בחינת כל רוחב החזית לפני הגשת הערר.</a:t>
            </a:r>
          </a:p>
        </p:txBody>
      </p:sp>
    </p:spTree>
    <p:extLst>
      <p:ext uri="{BB962C8B-B14F-4D97-AF65-F5344CB8AC3E}">
        <p14:creationId xmlns:p14="http://schemas.microsoft.com/office/powerpoint/2010/main" val="23660242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0"/>
            <a:ext cx="8229600" cy="857250"/>
          </a:xfrm>
        </p:spPr>
        <p:txBody>
          <a:bodyPr/>
          <a:lstStyle/>
          <a:p>
            <a:pPr marL="457200" indent="-457200" eaLnBrk="1" hangingPunct="1"/>
            <a:r>
              <a:rPr lang="he-IL" altLang="he-IL" smtClean="0"/>
              <a:t>שלבים בהליך המשפטי</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eaLnBrk="1" hangingPunct="1">
              <a:defRPr/>
            </a:pPr>
            <a:r>
              <a:rPr lang="he-IL" sz="2400" b="1" dirty="0" smtClean="0"/>
              <a:t>סעיף 88 לחוק מיסוי מקרקעין – </a:t>
            </a:r>
            <a:r>
              <a:rPr lang="he-IL" sz="2400" dirty="0" smtClean="0"/>
              <a:t>"</a:t>
            </a:r>
            <a:r>
              <a:rPr lang="he-IL" sz="2400" dirty="0"/>
              <a:t>הרואה עצמו מקופח בהחלטת המנהל רשאי, תוך שלושים יום מיום שנמסרה לו ההחלטה לערור עליה לפני ועדת ערר, ובין היתר לערור על כל החלטה של המנהל בהשתמשו בשיקול הדעת הניתן לו בחוק זה</a:t>
            </a:r>
            <a:r>
              <a:rPr lang="he-IL" sz="2400" dirty="0" smtClean="0"/>
              <a:t>".</a:t>
            </a:r>
          </a:p>
          <a:p>
            <a:pPr eaLnBrk="1" hangingPunct="1">
              <a:defRPr/>
            </a:pPr>
            <a:r>
              <a:rPr lang="he-IL" sz="2400" b="1" dirty="0" smtClean="0"/>
              <a:t>סעיף 89(א)</a:t>
            </a:r>
            <a:r>
              <a:rPr lang="en-US" sz="2400" b="1" dirty="0" smtClean="0"/>
              <a:t> </a:t>
            </a:r>
            <a:r>
              <a:rPr lang="he-IL" sz="2400" b="1" dirty="0" smtClean="0"/>
              <a:t>לחוק מיסוי מקרקעין </a:t>
            </a:r>
            <a:r>
              <a:rPr lang="he-IL" sz="2400" dirty="0" smtClean="0"/>
              <a:t>– "שר </a:t>
            </a:r>
            <a:r>
              <a:rPr lang="he-IL" sz="2400" dirty="0"/>
              <a:t>המשפטים ימנה </a:t>
            </a:r>
            <a:r>
              <a:rPr lang="he-IL" sz="2400" dirty="0" err="1"/>
              <a:t>לענין</a:t>
            </a:r>
            <a:r>
              <a:rPr lang="he-IL" sz="2400" dirty="0"/>
              <a:t> סעיף 88 ועדות ערר של שלושה כל אחת והם: שופט שיהא יושב ראש הועדה, ושני חברים שלפחות אחד מהם הוא נציג הציבור</a:t>
            </a:r>
            <a:r>
              <a:rPr lang="he-IL" sz="2400" dirty="0" smtClean="0"/>
              <a:t>."</a:t>
            </a:r>
            <a:endParaRPr lang="he-IL" sz="2400" dirty="0"/>
          </a:p>
          <a:p>
            <a:pPr eaLnBrk="1" hangingPunct="1">
              <a:defRPr/>
            </a:pPr>
            <a:r>
              <a:rPr lang="he-IL" sz="2400" b="1" dirty="0" smtClean="0"/>
              <a:t>תקנות מס שבח מקרקעין (סדרי הדין בפני ועדות ערר) – </a:t>
            </a:r>
            <a:r>
              <a:rPr lang="he-IL" sz="2400" b="1" dirty="0" err="1" smtClean="0"/>
              <a:t>התשכ"ה</a:t>
            </a:r>
            <a:r>
              <a:rPr lang="he-IL" sz="2400" b="1" dirty="0" smtClean="0"/>
              <a:t>- 1965</a:t>
            </a:r>
          </a:p>
          <a:p>
            <a:pPr algn="just">
              <a:lnSpc>
                <a:spcPct val="90000"/>
              </a:lnSpc>
              <a:buFont typeface="Wingdings" panose="05000000000000000000" pitchFamily="2" charset="2"/>
              <a:buChar char="Ø"/>
              <a:defRPr/>
            </a:pPr>
            <a:r>
              <a:rPr lang="he-IL" sz="2400" dirty="0" smtClean="0"/>
              <a:t>תקנות 2,3 – הגשת ערר, הכולל את העובדות והנימוקים הרלוונטיים.</a:t>
            </a:r>
          </a:p>
          <a:p>
            <a:pPr algn="just">
              <a:lnSpc>
                <a:spcPct val="90000"/>
              </a:lnSpc>
              <a:defRPr/>
            </a:pPr>
            <a:r>
              <a:rPr lang="he-IL" sz="2400" b="1" dirty="0" smtClean="0"/>
              <a:t>קדם משפט - העלאת טענות מקדמיות: התיישנות, הרחבת חזית, גילוי מסמכים </a:t>
            </a:r>
            <a:r>
              <a:rPr lang="he-IL" sz="2400" b="1" dirty="0" err="1" smtClean="0"/>
              <a:t>וכו</a:t>
            </a:r>
            <a:r>
              <a:rPr lang="he-IL" sz="2400" b="1" dirty="0" smtClean="0"/>
              <a:t>'.</a:t>
            </a:r>
          </a:p>
          <a:p>
            <a:pPr algn="just">
              <a:lnSpc>
                <a:spcPct val="90000"/>
              </a:lnSpc>
              <a:defRPr/>
            </a:pPr>
            <a:r>
              <a:rPr lang="he-IL" sz="2400" b="1" dirty="0" smtClean="0"/>
              <a:t>הכנת תצהירים + הוכחות</a:t>
            </a:r>
          </a:p>
          <a:p>
            <a:pPr algn="just">
              <a:lnSpc>
                <a:spcPct val="90000"/>
              </a:lnSpc>
              <a:defRPr/>
            </a:pPr>
            <a:r>
              <a:rPr lang="he-IL" sz="2400" b="1" dirty="0" smtClean="0"/>
              <a:t>סיכומים.</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0"/>
            <a:ext cx="8229600" cy="857250"/>
          </a:xfrm>
        </p:spPr>
        <p:txBody>
          <a:bodyPr/>
          <a:lstStyle/>
          <a:p>
            <a:pPr marL="457200" indent="-457200" eaLnBrk="1" hangingPunct="1"/>
            <a:r>
              <a:rPr lang="he-IL" altLang="he-IL" smtClean="0"/>
              <a:t>שלבים בהליך המשפטי</a:t>
            </a:r>
          </a:p>
        </p:txBody>
      </p:sp>
      <p:sp>
        <p:nvSpPr>
          <p:cNvPr id="37891" name="Content Placeholder 2"/>
          <p:cNvSpPr>
            <a:spLocks noGrp="1"/>
          </p:cNvSpPr>
          <p:nvPr>
            <p:ph idx="1"/>
          </p:nvPr>
        </p:nvSpPr>
        <p:spPr>
          <a:xfrm>
            <a:off x="468313" y="981075"/>
            <a:ext cx="8229600" cy="5000625"/>
          </a:xfrm>
        </p:spPr>
        <p:txBody>
          <a:bodyPr>
            <a:normAutofit/>
          </a:bodyPr>
          <a:lstStyle/>
          <a:p>
            <a:pPr eaLnBrk="1" hangingPunct="1">
              <a:defRPr/>
            </a:pPr>
            <a:r>
              <a:rPr lang="he-IL" sz="2400" b="1" u="sng" dirty="0" smtClean="0"/>
              <a:t>סוגי </a:t>
            </a:r>
            <a:r>
              <a:rPr lang="he-IL" sz="2400" b="1" u="sng" dirty="0" err="1" smtClean="0"/>
              <a:t>עררים</a:t>
            </a:r>
            <a:endParaRPr lang="he-IL" sz="2400" b="1" u="sng" dirty="0" smtClean="0"/>
          </a:p>
          <a:p>
            <a:pPr eaLnBrk="1" hangingPunct="1">
              <a:buFont typeface="Wingdings" panose="05000000000000000000" pitchFamily="2" charset="2"/>
              <a:buChar char="Ø"/>
              <a:defRPr/>
            </a:pPr>
            <a:r>
              <a:rPr lang="he-IL" sz="2400" dirty="0" smtClean="0"/>
              <a:t>ערר עובדתי (למשל, מחלוקת על שווי מכירה). </a:t>
            </a:r>
          </a:p>
          <a:p>
            <a:pPr eaLnBrk="1" hangingPunct="1">
              <a:buFont typeface="Wingdings" panose="05000000000000000000" pitchFamily="2" charset="2"/>
              <a:buChar char="Ø"/>
              <a:defRPr/>
            </a:pPr>
            <a:r>
              <a:rPr lang="he-IL" sz="2400" dirty="0" smtClean="0"/>
              <a:t>ערר משפטי.  </a:t>
            </a:r>
          </a:p>
          <a:p>
            <a:pPr eaLnBrk="1" hangingPunct="1">
              <a:buFont typeface="Wingdings" panose="05000000000000000000" pitchFamily="2" charset="2"/>
              <a:buChar char="Ø"/>
              <a:defRPr/>
            </a:pPr>
            <a:endParaRPr lang="he-IL" sz="2400" dirty="0"/>
          </a:p>
          <a:p>
            <a:pPr eaLnBrk="1" hangingPunct="1">
              <a:defRPr/>
            </a:pPr>
            <a:r>
              <a:rPr lang="he-IL" sz="2400" b="1" u="sng" dirty="0" smtClean="0"/>
              <a:t>כתב הערר</a:t>
            </a:r>
          </a:p>
          <a:p>
            <a:pPr eaLnBrk="1" hangingPunct="1">
              <a:buFont typeface="Wingdings" panose="05000000000000000000" pitchFamily="2" charset="2"/>
              <a:buChar char="Ø"/>
              <a:defRPr/>
            </a:pPr>
            <a:r>
              <a:rPr lang="he-IL" sz="2400" dirty="0" smtClean="0"/>
              <a:t>רקע עובדתי – מתכתב עם התצהירים.</a:t>
            </a:r>
          </a:p>
          <a:p>
            <a:pPr eaLnBrk="1" hangingPunct="1">
              <a:buFont typeface="Wingdings" panose="05000000000000000000" pitchFamily="2" charset="2"/>
              <a:buChar char="Ø"/>
              <a:defRPr/>
            </a:pPr>
            <a:r>
              <a:rPr lang="he-IL" sz="2400" dirty="0" smtClean="0"/>
              <a:t>מסגרת נורמטיבית – חקיקה, פסיקה, מלומדים.</a:t>
            </a:r>
          </a:p>
          <a:p>
            <a:pPr eaLnBrk="1" hangingPunct="1">
              <a:buFont typeface="Wingdings" panose="05000000000000000000" pitchFamily="2" charset="2"/>
              <a:buChar char="Ø"/>
              <a:defRPr/>
            </a:pPr>
            <a:r>
              <a:rPr lang="he-IL" sz="2400" dirty="0" smtClean="0"/>
              <a:t>כלים פרשניים – לשון החקיקה, פרשנות תכליתית, מס אמת, פרשנות לטובת הנישום (ע"א 9559/11 שעלים).</a:t>
            </a:r>
          </a:p>
          <a:p>
            <a:pPr eaLnBrk="1" hangingPunct="1">
              <a:buFont typeface="Wingdings" panose="05000000000000000000" pitchFamily="2" charset="2"/>
              <a:buChar char="Ø"/>
              <a:defRPr/>
            </a:pPr>
            <a:r>
              <a:rPr lang="he-IL" sz="2400" dirty="0" smtClean="0"/>
              <a:t>אורך רצוי.</a:t>
            </a:r>
          </a:p>
          <a:p>
            <a:pPr eaLnBrk="1" hangingPunct="1">
              <a:defRPr/>
            </a:pPr>
            <a:endParaRPr lang="he-IL" sz="2400" b="1" u="sng" dirty="0" smtClean="0"/>
          </a:p>
          <a:p>
            <a:pPr eaLnBrk="1" hangingPunct="1">
              <a:defRPr/>
            </a:pPr>
            <a:endParaRPr lang="he-IL" sz="2400" b="1" u="sng" dirty="0" smtClean="0"/>
          </a:p>
          <a:p>
            <a:pPr eaLnBrk="1" hangingPunct="1">
              <a:buFont typeface="Wingdings" panose="05000000000000000000" pitchFamily="2" charset="2"/>
              <a:buChar char="Ø"/>
              <a:defRPr/>
            </a:pPr>
            <a:endParaRPr lang="he-IL" sz="2200" b="1" u="sng"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57200" y="0"/>
            <a:ext cx="8229600" cy="857250"/>
          </a:xfrm>
        </p:spPr>
        <p:txBody>
          <a:bodyPr/>
          <a:lstStyle/>
          <a:p>
            <a:pPr marL="457200" indent="-457200" eaLnBrk="1" hangingPunct="1"/>
            <a:r>
              <a:rPr lang="he-IL" altLang="he-IL" smtClean="0"/>
              <a:t>שלבים בהליך המשפטי</a:t>
            </a:r>
          </a:p>
        </p:txBody>
      </p:sp>
      <p:sp>
        <p:nvSpPr>
          <p:cNvPr id="40963" name="Content Placeholder 2"/>
          <p:cNvSpPr>
            <a:spLocks noGrp="1"/>
          </p:cNvSpPr>
          <p:nvPr>
            <p:ph idx="1"/>
          </p:nvPr>
        </p:nvSpPr>
        <p:spPr>
          <a:xfrm>
            <a:off x="468313" y="981075"/>
            <a:ext cx="8229600" cy="5000625"/>
          </a:xfrm>
        </p:spPr>
        <p:txBody>
          <a:bodyPr>
            <a:normAutofit fontScale="92500" lnSpcReduction="10000"/>
          </a:bodyPr>
          <a:lstStyle/>
          <a:p>
            <a:pPr eaLnBrk="1" hangingPunct="1"/>
            <a:r>
              <a:rPr lang="he-IL" altLang="he-IL" sz="2400" b="1" u="sng" dirty="0" smtClean="0"/>
              <a:t>תצהירים + הוכחות</a:t>
            </a:r>
          </a:p>
          <a:p>
            <a:pPr eaLnBrk="1" hangingPunct="1">
              <a:buFont typeface="Wingdings" pitchFamily="2" charset="2"/>
              <a:buChar char="Ø"/>
            </a:pPr>
            <a:r>
              <a:rPr lang="he-IL" altLang="he-IL" sz="2400" u="sng" dirty="0" smtClean="0"/>
              <a:t>לב המשפט</a:t>
            </a:r>
            <a:r>
              <a:rPr lang="he-IL" altLang="he-IL" sz="2400" dirty="0" smtClean="0"/>
              <a:t>. </a:t>
            </a:r>
          </a:p>
          <a:p>
            <a:pPr eaLnBrk="1" hangingPunct="1">
              <a:buFont typeface="Wingdings" pitchFamily="2" charset="2"/>
              <a:buChar char="Ø"/>
            </a:pPr>
            <a:r>
              <a:rPr lang="he-IL" altLang="he-IL" sz="2400" dirty="0" smtClean="0"/>
              <a:t>הכנת העדים לחקירה נגדית על תצהירי העדות הראשית.</a:t>
            </a:r>
          </a:p>
          <a:p>
            <a:pPr eaLnBrk="1" hangingPunct="1">
              <a:buFont typeface="Wingdings" pitchFamily="2" charset="2"/>
              <a:buChar char="Ø"/>
            </a:pPr>
            <a:r>
              <a:rPr lang="he-IL" altLang="he-IL" sz="2400" dirty="0" smtClean="0"/>
              <a:t>חקירת עדי המשיב (מנהל מיסוי מקרקעין, שמאים).  </a:t>
            </a:r>
          </a:p>
          <a:p>
            <a:pPr eaLnBrk="1" hangingPunct="1">
              <a:buFont typeface="Wingdings" pitchFamily="2" charset="2"/>
              <a:buChar char="Ø"/>
            </a:pPr>
            <a:endParaRPr lang="he-IL" altLang="he-IL" sz="2400" dirty="0" smtClean="0"/>
          </a:p>
          <a:p>
            <a:pPr eaLnBrk="1" hangingPunct="1"/>
            <a:r>
              <a:rPr lang="he-IL" altLang="he-IL" sz="2400" b="1" u="sng" dirty="0" smtClean="0"/>
              <a:t>סיכומים</a:t>
            </a:r>
          </a:p>
          <a:p>
            <a:pPr eaLnBrk="1" hangingPunct="1">
              <a:buFont typeface="Wingdings" pitchFamily="2" charset="2"/>
              <a:buChar char="Ø"/>
            </a:pPr>
            <a:r>
              <a:rPr lang="he-IL" altLang="he-IL" sz="2400" dirty="0" smtClean="0"/>
              <a:t>שלב </a:t>
            </a:r>
            <a:r>
              <a:rPr lang="he-IL" altLang="he-IL" sz="2400" dirty="0" err="1" smtClean="0"/>
              <a:t>הסינכרון</a:t>
            </a:r>
            <a:r>
              <a:rPr lang="he-IL" altLang="he-IL" sz="2400" dirty="0" smtClean="0"/>
              <a:t>.</a:t>
            </a:r>
          </a:p>
          <a:p>
            <a:pPr eaLnBrk="1" hangingPunct="1">
              <a:buFont typeface="Wingdings" pitchFamily="2" charset="2"/>
              <a:buChar char="Ø"/>
            </a:pPr>
            <a:r>
              <a:rPr lang="he-IL" altLang="he-IL" sz="2400" dirty="0" smtClean="0"/>
              <a:t>הגבלת מקום.</a:t>
            </a:r>
          </a:p>
          <a:p>
            <a:pPr eaLnBrk="1" hangingPunct="1">
              <a:buFont typeface="Wingdings" pitchFamily="2" charset="2"/>
              <a:buChar char="Ø"/>
            </a:pPr>
            <a:endParaRPr lang="he-IL" altLang="he-IL" sz="2400" dirty="0"/>
          </a:p>
          <a:p>
            <a:pPr eaLnBrk="1" hangingPunct="1"/>
            <a:r>
              <a:rPr lang="he-IL" altLang="he-IL" sz="2400" b="1" u="sng" dirty="0"/>
              <a:t>פסק </a:t>
            </a:r>
            <a:r>
              <a:rPr lang="he-IL" altLang="he-IL" sz="2400" b="1" u="sng" dirty="0" smtClean="0"/>
              <a:t>הדין</a:t>
            </a:r>
            <a:endParaRPr lang="he-IL" altLang="he-IL" sz="2400" b="1" u="sng" dirty="0"/>
          </a:p>
          <a:p>
            <a:pPr eaLnBrk="1" hangingPunct="1">
              <a:buFont typeface="Wingdings" pitchFamily="2" charset="2"/>
              <a:buChar char="Ø"/>
            </a:pPr>
            <a:r>
              <a:rPr lang="he-IL" altLang="he-IL" sz="2400" b="1" dirty="0" smtClean="0"/>
              <a:t>סעיף 89(ב) לחוק מיסוי מקרקעין </a:t>
            </a:r>
            <a:r>
              <a:rPr lang="he-IL" altLang="he-IL" sz="2400" dirty="0" smtClean="0"/>
              <a:t>- "</a:t>
            </a:r>
            <a:r>
              <a:rPr lang="he-IL" sz="2400" dirty="0"/>
              <a:t>הוועדה רשאית לאשר את השומה, להפחיתה, להגדילה, לבטלה או להחליט בדרך אחרת כפי שתראה לנכון, ולצורך זה רשאית הועדה לדון לפי שיקול דעתה בכל דבר שהמנהל רשאי להחליט בו לפי חוק זה, לפי שיקול דעתו</a:t>
            </a:r>
            <a:r>
              <a:rPr lang="he-IL" sz="2400" dirty="0" smtClean="0"/>
              <a:t>.</a:t>
            </a:r>
            <a:r>
              <a:rPr lang="he-IL" altLang="he-IL" sz="2400" dirty="0" smtClean="0"/>
              <a:t>"</a:t>
            </a:r>
          </a:p>
          <a:p>
            <a:pPr eaLnBrk="1" hangingPunct="1">
              <a:buFont typeface="Wingdings" pitchFamily="2" charset="2"/>
              <a:buChar char="Ø"/>
            </a:pPr>
            <a:endParaRPr lang="he-IL" altLang="he-IL" sz="2400" dirty="0" smtClean="0"/>
          </a:p>
          <a:p>
            <a:pPr eaLnBrk="1" hangingPunct="1"/>
            <a:endParaRPr lang="he-IL" altLang="he-IL" sz="2400" b="1" u="sng" dirty="0" smtClean="0"/>
          </a:p>
          <a:p>
            <a:pPr eaLnBrk="1" hangingPunct="1"/>
            <a:endParaRPr lang="he-IL" altLang="he-IL" sz="2400" b="1" u="sng" dirty="0" smtClean="0"/>
          </a:p>
          <a:p>
            <a:pPr eaLnBrk="1" hangingPunct="1">
              <a:buFont typeface="Wingdings" pitchFamily="2" charset="2"/>
              <a:buChar char="Ø"/>
            </a:pPr>
            <a:endParaRPr lang="he-IL" altLang="he-IL" sz="2200" b="1" u="sng"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0"/>
            <a:ext cx="8229600" cy="857250"/>
          </a:xfrm>
        </p:spPr>
        <p:txBody>
          <a:bodyPr/>
          <a:lstStyle/>
          <a:p>
            <a:pPr marL="457200" indent="-457200" eaLnBrk="1" hangingPunct="1"/>
            <a:r>
              <a:rPr lang="he-IL" altLang="he-IL" dirty="0" smtClean="0"/>
              <a:t>תחולת פגרות בתי המשפט</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eaLnBrk="1" hangingPunct="1">
              <a:defRPr/>
            </a:pPr>
            <a:r>
              <a:rPr lang="he-IL" sz="2400" b="1" dirty="0" smtClean="0"/>
              <a:t>סעיף 88 לחוק מיסוי מקרקעין – </a:t>
            </a:r>
            <a:r>
              <a:rPr lang="he-IL" sz="2400" dirty="0" smtClean="0"/>
              <a:t>כאמור, קובע כי יש להגיש ערר תוך 30 יום מיום קבלת החלטת המנהל.</a:t>
            </a:r>
            <a:endParaRPr lang="he-IL" sz="2400" b="1" dirty="0" smtClean="0"/>
          </a:p>
          <a:p>
            <a:pPr eaLnBrk="1" hangingPunct="1">
              <a:defRPr/>
            </a:pPr>
            <a:r>
              <a:rPr lang="he-IL" sz="2400" b="1" dirty="0" smtClean="0"/>
              <a:t>תקנה 12 לתקנות סדרי הדין </a:t>
            </a:r>
            <a:r>
              <a:rPr lang="he-IL" sz="2400" dirty="0" smtClean="0"/>
              <a:t>– "על ערר יחולו הוראות תקנות סדר הדין האזרחי, </a:t>
            </a:r>
            <a:r>
              <a:rPr lang="he-IL" sz="2400" dirty="0" err="1" smtClean="0"/>
              <a:t>התשמ"ד</a:t>
            </a:r>
            <a:r>
              <a:rPr lang="he-IL" sz="2400" dirty="0" smtClean="0"/>
              <a:t> – 1984... למעט </a:t>
            </a:r>
            <a:r>
              <a:rPr lang="he-IL" sz="2400" dirty="0"/>
              <a:t>תקנות 3 עד 6, 8 </a:t>
            </a:r>
            <a:r>
              <a:rPr lang="he-IL" sz="2400" dirty="0" smtClean="0"/>
              <a:t>ו-9, </a:t>
            </a:r>
            <a:r>
              <a:rPr lang="he-IL" sz="2400" dirty="0"/>
              <a:t>19, 49 עד 51, 61, 83 עד 86, 88, 90, 97 עד 99, 105 עד 122, 125 עד 137, 197, 202 עד 239, 248 עד 396, 500 עד </a:t>
            </a:r>
            <a:r>
              <a:rPr lang="he-IL" sz="2400" dirty="0" smtClean="0"/>
              <a:t>510."</a:t>
            </a:r>
            <a:endParaRPr lang="he-IL" sz="2400" dirty="0"/>
          </a:p>
          <a:p>
            <a:pPr eaLnBrk="1" hangingPunct="1">
              <a:defRPr/>
            </a:pPr>
            <a:r>
              <a:rPr lang="he-IL" sz="2400" b="1" dirty="0" smtClean="0"/>
              <a:t>תקנה 529 לתקנות סדר הדין האזרחי, </a:t>
            </a:r>
            <a:r>
              <a:rPr lang="he-IL" sz="2400" b="1" dirty="0" err="1" smtClean="0"/>
              <a:t>התשמ"ד</a:t>
            </a:r>
            <a:r>
              <a:rPr lang="he-IL" sz="2400" b="1" dirty="0" smtClean="0"/>
              <a:t> – 1984 </a:t>
            </a:r>
            <a:r>
              <a:rPr lang="he-IL" sz="2400" dirty="0" smtClean="0"/>
              <a:t>– "תקופת </a:t>
            </a:r>
            <a:r>
              <a:rPr lang="he-IL" sz="2400" dirty="0"/>
              <a:t>פגרה של בית המשפט לא תובא </a:t>
            </a:r>
            <a:r>
              <a:rPr lang="he-IL" sz="2400" dirty="0" err="1"/>
              <a:t>במנין</a:t>
            </a:r>
            <a:r>
              <a:rPr lang="he-IL" sz="2400" dirty="0"/>
              <a:t> הימים שנקבעו בתקנות אלה או שנקבעו בידי בית המשפט או הרשם, אלא אם כן הורה בית המשפט או הרשם, לפי </a:t>
            </a:r>
            <a:r>
              <a:rPr lang="he-IL" sz="2400" dirty="0" err="1"/>
              <a:t>הענין</a:t>
            </a:r>
            <a:r>
              <a:rPr lang="he-IL" sz="2400" dirty="0"/>
              <a:t>, הוראה אחרת</a:t>
            </a:r>
            <a:r>
              <a:rPr lang="he-IL" sz="2400" dirty="0" smtClean="0"/>
              <a:t>."</a:t>
            </a:r>
          </a:p>
          <a:p>
            <a:pPr eaLnBrk="1" hangingPunct="1">
              <a:defRPr/>
            </a:pPr>
            <a:r>
              <a:rPr lang="he-IL" sz="2400" dirty="0" smtClean="0"/>
              <a:t>מועד הגשת הערר קבוע בחקיקה ראשית, הגוברת על התקנות, </a:t>
            </a:r>
            <a:r>
              <a:rPr lang="he-IL" sz="2400" b="1" dirty="0" smtClean="0"/>
              <a:t>ולכן הדעה הרווחת היא שהפגרה אינה דוחה את מועד הגשת הערר</a:t>
            </a:r>
            <a:r>
              <a:rPr lang="he-IL" sz="2400" dirty="0" smtClean="0"/>
              <a:t>. יחד עם זאת, תקנה </a:t>
            </a:r>
            <a:r>
              <a:rPr lang="he-IL" sz="2400" dirty="0"/>
              <a:t>529 </a:t>
            </a:r>
            <a:r>
              <a:rPr lang="he-IL" sz="2400" dirty="0" err="1"/>
              <a:t>לתקסד"א</a:t>
            </a:r>
            <a:r>
              <a:rPr lang="he-IL" sz="2400" dirty="0"/>
              <a:t> דוחה מועדים </a:t>
            </a:r>
            <a:r>
              <a:rPr lang="he-IL" sz="2400" dirty="0" smtClean="0"/>
              <a:t>אחרים </a:t>
            </a:r>
            <a:r>
              <a:rPr lang="he-IL" sz="2400" dirty="0"/>
              <a:t>בעררי </a:t>
            </a:r>
            <a:r>
              <a:rPr lang="he-IL" sz="2400" dirty="0" smtClean="0"/>
              <a:t>מיסוי מקרקעין, כגון </a:t>
            </a:r>
            <a:r>
              <a:rPr lang="he-IL" sz="2400" dirty="0"/>
              <a:t>מועדי תגובה לבקשות בכתב, מועדי הגשת כתבי בי-דין </a:t>
            </a:r>
            <a:r>
              <a:rPr lang="he-IL" sz="2400" dirty="0" smtClean="0"/>
              <a:t>ועוד.</a:t>
            </a:r>
          </a:p>
        </p:txBody>
      </p:sp>
    </p:spTree>
    <p:extLst>
      <p:ext uri="{BB962C8B-B14F-4D97-AF65-F5344CB8AC3E}">
        <p14:creationId xmlns:p14="http://schemas.microsoft.com/office/powerpoint/2010/main" val="4211604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כותרת 1"/>
          <p:cNvSpPr>
            <a:spLocks noGrp="1"/>
          </p:cNvSpPr>
          <p:nvPr>
            <p:ph type="ctrTitle" idx="4294967295"/>
          </p:nvPr>
        </p:nvSpPr>
        <p:spPr>
          <a:xfrm>
            <a:off x="685800" y="2130425"/>
            <a:ext cx="7772400" cy="1470025"/>
          </a:xfrm>
        </p:spPr>
        <p:txBody>
          <a:bodyPr/>
          <a:lstStyle/>
          <a:p>
            <a:pPr eaLnBrk="1" hangingPunct="1"/>
            <a:r>
              <a:rPr lang="he-IL" altLang="he-IL" dirty="0" smtClean="0"/>
              <a:t>שאלות ?</a:t>
            </a:r>
            <a:br>
              <a:rPr lang="he-IL" altLang="he-IL" dirty="0" smtClean="0"/>
            </a:br>
            <a:r>
              <a:rPr lang="he-IL" altLang="he-IL" dirty="0" smtClean="0"/>
              <a:t>תודה !</a:t>
            </a:r>
          </a:p>
        </p:txBody>
      </p:sp>
      <p:sp>
        <p:nvSpPr>
          <p:cNvPr id="43011" name="כותרת משנה 2"/>
          <p:cNvSpPr>
            <a:spLocks noGrp="1"/>
          </p:cNvSpPr>
          <p:nvPr>
            <p:ph type="subTitle" idx="4294967295"/>
          </p:nvPr>
        </p:nvSpPr>
        <p:spPr>
          <a:xfrm>
            <a:off x="1371600" y="3886200"/>
            <a:ext cx="6400800" cy="1752600"/>
          </a:xfrm>
        </p:spPr>
        <p:txBody>
          <a:bodyPr/>
          <a:lstStyle/>
          <a:p>
            <a:pPr algn="ctr" eaLnBrk="1" hangingPunct="1">
              <a:buFont typeface="Arial" pitchFamily="34" charset="0"/>
              <a:buNone/>
            </a:pPr>
            <a:r>
              <a:rPr lang="en-US" altLang="he-IL" dirty="0" smtClean="0">
                <a:hlinkClick r:id="rId3"/>
              </a:rPr>
              <a:t>0722-405100</a:t>
            </a:r>
          </a:p>
          <a:p>
            <a:pPr algn="ctr" eaLnBrk="1" hangingPunct="1">
              <a:buFont typeface="Arial" pitchFamily="34" charset="0"/>
              <a:buNone/>
            </a:pPr>
            <a:r>
              <a:rPr lang="en-US" altLang="he-IL" dirty="0" smtClean="0">
                <a:hlinkClick r:id="rId3"/>
              </a:rPr>
              <a:t>054-2651516</a:t>
            </a:r>
          </a:p>
          <a:p>
            <a:pPr algn="ctr" eaLnBrk="1" hangingPunct="1">
              <a:buFont typeface="Arial" pitchFamily="34" charset="0"/>
              <a:buNone/>
            </a:pPr>
            <a:r>
              <a:rPr lang="en-US" altLang="he-IL" dirty="0" smtClean="0">
                <a:hlinkClick r:id="rId3"/>
              </a:rPr>
              <a:t>meori@ampeli-tax.co.il</a:t>
            </a:r>
            <a:endParaRPr lang="en-US" altLang="he-IL" dirty="0" smtClean="0"/>
          </a:p>
          <a:p>
            <a:pPr algn="ctr" eaLnBrk="1" hangingPunct="1">
              <a:buFont typeface="Arial" pitchFamily="34" charset="0"/>
              <a:buNone/>
            </a:pPr>
            <a:r>
              <a:rPr lang="en-US" altLang="he-IL" dirty="0" smtClean="0">
                <a:hlinkClick r:id="rId4"/>
              </a:rPr>
              <a:t>http://www.ampeli-tax.co.il/</a:t>
            </a:r>
            <a:endParaRPr lang="en-US" altLang="he-IL" dirty="0" smtClean="0"/>
          </a:p>
          <a:p>
            <a:pPr algn="ctr" eaLnBrk="1" hangingPunct="1">
              <a:buFont typeface="Arial" pitchFamily="34" charset="0"/>
              <a:buNone/>
            </a:pPr>
            <a:endParaRPr lang="he-IL" altLang="he-IL" dirty="0" smtClean="0"/>
          </a:p>
          <a:p>
            <a:pPr algn="ctr" eaLnBrk="1" hangingPunct="1">
              <a:buFont typeface="Arial" pitchFamily="34" charset="0"/>
              <a:buNone/>
            </a:pPr>
            <a:endParaRPr lang="he-IL" altLang="he-IL"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dirty="0" smtClean="0"/>
              <a:t> שלבי ההליך המנהלי</a:t>
            </a:r>
          </a:p>
        </p:txBody>
      </p:sp>
      <p:sp>
        <p:nvSpPr>
          <p:cNvPr id="37891" name="Content Placeholder 2"/>
          <p:cNvSpPr>
            <a:spLocks noGrp="1"/>
          </p:cNvSpPr>
          <p:nvPr>
            <p:ph idx="1"/>
          </p:nvPr>
        </p:nvSpPr>
        <p:spPr>
          <a:xfrm>
            <a:off x="468313" y="981075"/>
            <a:ext cx="8229600" cy="5000625"/>
          </a:xfrm>
        </p:spPr>
        <p:txBody>
          <a:bodyPr>
            <a:normAutofit/>
          </a:bodyPr>
          <a:lstStyle/>
          <a:p>
            <a:pPr marL="0" indent="0">
              <a:buNone/>
            </a:pPr>
            <a:r>
              <a:rPr lang="he-IL" sz="2400" b="1" dirty="0"/>
              <a:t>שלב א': </a:t>
            </a:r>
            <a:r>
              <a:rPr lang="he-IL" sz="2400" dirty="0"/>
              <a:t>שומה עצמית- סעיף 73 לחוק (לאחר תיקון 70) - המשך:</a:t>
            </a:r>
          </a:p>
          <a:p>
            <a:pPr marL="0" indent="0">
              <a:buNone/>
            </a:pPr>
            <a:r>
              <a:rPr lang="he-IL" sz="2200" b="1" dirty="0"/>
              <a:t>סעיף </a:t>
            </a:r>
            <a:r>
              <a:rPr lang="he-IL" sz="2200" b="1" dirty="0" smtClean="0"/>
              <a:t>73(ג)</a:t>
            </a:r>
            <a:r>
              <a:rPr lang="he-IL" sz="2200" dirty="0"/>
              <a:t> </a:t>
            </a:r>
            <a:r>
              <a:rPr lang="he-IL" sz="2200" dirty="0" smtClean="0"/>
              <a:t>לחוק - </a:t>
            </a:r>
            <a:r>
              <a:rPr lang="he-IL" sz="2400" u="sng" dirty="0" smtClean="0"/>
              <a:t>הרוכש</a:t>
            </a:r>
            <a:r>
              <a:rPr lang="he-IL" sz="2400" dirty="0" smtClean="0"/>
              <a:t> </a:t>
            </a:r>
            <a:r>
              <a:rPr lang="he-IL" sz="2400" dirty="0"/>
              <a:t>זכות במקרקעין או זכות באיגוד מקרקעין ימסור למנהל, בתוך 40 ימים מיום הרכישה, הצהרה שבה יפרט את כל אלה:</a:t>
            </a:r>
          </a:p>
          <a:p>
            <a:pPr marL="0" indent="0">
              <a:buNone/>
            </a:pPr>
            <a:r>
              <a:rPr lang="he-IL" sz="2200" b="1" dirty="0"/>
              <a:t>(1)</a:t>
            </a:r>
            <a:r>
              <a:rPr lang="he-IL" sz="2200" dirty="0"/>
              <a:t>      פרטי הזכות;</a:t>
            </a:r>
          </a:p>
          <a:p>
            <a:pPr marL="0" indent="0">
              <a:buNone/>
            </a:pPr>
            <a:r>
              <a:rPr lang="he-IL" sz="2200" b="1" dirty="0"/>
              <a:t>(2)</a:t>
            </a:r>
            <a:r>
              <a:rPr lang="he-IL" sz="2200" dirty="0"/>
              <a:t>      פרטי העסקה;</a:t>
            </a:r>
          </a:p>
          <a:p>
            <a:pPr marL="0" indent="0">
              <a:buNone/>
            </a:pPr>
            <a:r>
              <a:rPr lang="he-IL" sz="2200" b="1" dirty="0"/>
              <a:t>(3)</a:t>
            </a:r>
            <a:r>
              <a:rPr lang="he-IL" sz="2200" dirty="0"/>
              <a:t>      </a:t>
            </a:r>
            <a:r>
              <a:rPr lang="he-IL" sz="2200" u="sng" dirty="0"/>
              <a:t>התמורה בעד הזכות</a:t>
            </a:r>
            <a:r>
              <a:rPr lang="he-IL" sz="2200" dirty="0"/>
              <a:t>;</a:t>
            </a:r>
          </a:p>
          <a:p>
            <a:pPr marL="0" indent="0">
              <a:buNone/>
            </a:pPr>
            <a:r>
              <a:rPr lang="he-IL" sz="2200" b="1" dirty="0"/>
              <a:t>(4)</a:t>
            </a:r>
            <a:r>
              <a:rPr lang="he-IL" sz="2200" dirty="0"/>
              <a:t>      </a:t>
            </a:r>
            <a:r>
              <a:rPr lang="he-IL" sz="2200" u="sng" dirty="0"/>
              <a:t>סכום המס המגיע, אם מגיע, ודרך חישובו</a:t>
            </a:r>
            <a:r>
              <a:rPr lang="he-IL" sz="2200" dirty="0"/>
              <a:t>;</a:t>
            </a:r>
          </a:p>
          <a:p>
            <a:pPr marL="0" indent="0">
              <a:buNone/>
            </a:pPr>
            <a:r>
              <a:rPr lang="he-IL" sz="2200" b="1" dirty="0"/>
              <a:t>(5)</a:t>
            </a:r>
            <a:r>
              <a:rPr lang="he-IL" sz="2200" dirty="0"/>
              <a:t>      זכאות לפטור מהמס החל;</a:t>
            </a:r>
          </a:p>
          <a:p>
            <a:pPr marL="0" indent="0">
              <a:buNone/>
            </a:pPr>
            <a:r>
              <a:rPr lang="he-IL" sz="2200" b="1" dirty="0"/>
              <a:t>(6)</a:t>
            </a:r>
            <a:r>
              <a:rPr lang="he-IL" sz="2200" dirty="0"/>
              <a:t>      פרטי כלל הזכויות במקרקעין וכלל הזכויות באיגודי מקרקעין שבידי האיגוד </a:t>
            </a:r>
            <a:r>
              <a:rPr lang="he-IL" sz="2200" dirty="0" err="1"/>
              <a:t>ושוויים</a:t>
            </a:r>
            <a:r>
              <a:rPr lang="he-IL" sz="2200" dirty="0"/>
              <a:t>.</a:t>
            </a:r>
          </a:p>
          <a:p>
            <a:pPr marL="0" indent="0" algn="just">
              <a:buNone/>
              <a:defRPr/>
            </a:pPr>
            <a:endParaRPr lang="he-IL" sz="2200" dirty="0" smtClean="0"/>
          </a:p>
        </p:txBody>
      </p:sp>
    </p:spTree>
    <p:extLst>
      <p:ext uri="{BB962C8B-B14F-4D97-AF65-F5344CB8AC3E}">
        <p14:creationId xmlns:p14="http://schemas.microsoft.com/office/powerpoint/2010/main" val="1437197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dirty="0" smtClean="0"/>
              <a:t> שלבי ההליך המנהלי</a:t>
            </a:r>
          </a:p>
        </p:txBody>
      </p:sp>
      <p:sp>
        <p:nvSpPr>
          <p:cNvPr id="37891" name="Content Placeholder 2"/>
          <p:cNvSpPr>
            <a:spLocks noGrp="1"/>
          </p:cNvSpPr>
          <p:nvPr>
            <p:ph idx="1"/>
          </p:nvPr>
        </p:nvSpPr>
        <p:spPr>
          <a:xfrm>
            <a:off x="468313" y="981075"/>
            <a:ext cx="8229600" cy="5000625"/>
          </a:xfrm>
        </p:spPr>
        <p:txBody>
          <a:bodyPr>
            <a:normAutofit/>
          </a:bodyPr>
          <a:lstStyle/>
          <a:p>
            <a:pPr marL="0" indent="0">
              <a:buNone/>
            </a:pPr>
            <a:r>
              <a:rPr lang="he-IL" sz="2400" b="1" dirty="0"/>
              <a:t>שלב א': </a:t>
            </a:r>
            <a:r>
              <a:rPr lang="he-IL" sz="2400" dirty="0"/>
              <a:t>שומה עצמית- סעיף 73 לחוק (לאחר תיקון 70) - המשך:</a:t>
            </a:r>
          </a:p>
          <a:p>
            <a:pPr marL="0" indent="0">
              <a:buNone/>
            </a:pPr>
            <a:r>
              <a:rPr lang="he-IL" sz="2200" b="1" dirty="0"/>
              <a:t>סעיף </a:t>
            </a:r>
            <a:r>
              <a:rPr lang="he-IL" sz="2200" b="1" dirty="0" smtClean="0"/>
              <a:t>73(ד)</a:t>
            </a:r>
            <a:r>
              <a:rPr lang="he-IL" sz="2200" dirty="0"/>
              <a:t> </a:t>
            </a:r>
            <a:r>
              <a:rPr lang="he-IL" sz="2200" dirty="0" smtClean="0"/>
              <a:t>לחוק - </a:t>
            </a:r>
            <a:r>
              <a:rPr lang="he-IL" sz="2400" dirty="0" smtClean="0"/>
              <a:t>מוכר</a:t>
            </a:r>
            <a:r>
              <a:rPr lang="he-IL" sz="2400" dirty="0"/>
              <a:t>, עושה פעולה או רוכש כאמור, לפי העניין, שלא פירט בהצהרתו את כל הפרטים הנדרשים לפי סעיפים קטנים (א) עד (ג), לפי העניין, יראוהו, לעניין סעיף 82, </a:t>
            </a:r>
            <a:r>
              <a:rPr lang="he-IL" sz="2400" u="sng" dirty="0"/>
              <a:t>כאילו לא הגיש הצהרה</a:t>
            </a:r>
            <a:r>
              <a:rPr lang="he-IL" sz="2400" dirty="0"/>
              <a:t>; הוראה זו לא תחול אם שוכנע המנהל כי הפרטים האמורים אינם מצויים בידיעת המצהיר; עושה פעולה שלא צירף להצהרתו מאזן של איגוד המקרקעין כאמור בסעיף קטן (ב), יראוהו, לעניין סעיף 82, כאילו לא הגיש הצהרה, זולת אם יגיש מאזן כאמור במועד אחר שהתיר לו המנהל או אם האיגוד הגיש מאזן כאמור לפי הוראות סעיף 75(א).</a:t>
            </a:r>
          </a:p>
          <a:p>
            <a:pPr marL="0" indent="0" algn="just">
              <a:buNone/>
              <a:defRPr/>
            </a:pPr>
            <a:endParaRPr lang="he-IL" sz="2200" dirty="0" smtClean="0"/>
          </a:p>
        </p:txBody>
      </p:sp>
    </p:spTree>
    <p:extLst>
      <p:ext uri="{BB962C8B-B14F-4D97-AF65-F5344CB8AC3E}">
        <p14:creationId xmlns:p14="http://schemas.microsoft.com/office/powerpoint/2010/main" val="2333721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dirty="0" smtClean="0"/>
              <a:t> שלבי ההליך המנהלי</a:t>
            </a:r>
          </a:p>
        </p:txBody>
      </p:sp>
      <p:sp>
        <p:nvSpPr>
          <p:cNvPr id="37891" name="Content Placeholder 2"/>
          <p:cNvSpPr>
            <a:spLocks noGrp="1"/>
          </p:cNvSpPr>
          <p:nvPr>
            <p:ph idx="1"/>
          </p:nvPr>
        </p:nvSpPr>
        <p:spPr>
          <a:xfrm>
            <a:off x="468313" y="908721"/>
            <a:ext cx="8229600" cy="5688631"/>
          </a:xfrm>
        </p:spPr>
        <p:txBody>
          <a:bodyPr>
            <a:normAutofit fontScale="40000" lnSpcReduction="20000"/>
          </a:bodyPr>
          <a:lstStyle/>
          <a:p>
            <a:pPr marL="0" indent="0" algn="just">
              <a:buNone/>
              <a:defRPr/>
            </a:pPr>
            <a:r>
              <a:rPr lang="he-IL" sz="6000" b="1" dirty="0" smtClean="0"/>
              <a:t>שלב א': </a:t>
            </a:r>
            <a:r>
              <a:rPr lang="he-IL" sz="6000" dirty="0" smtClean="0"/>
              <a:t>ביקורת על השומה העצמית – סעיף 78 </a:t>
            </a:r>
            <a:r>
              <a:rPr lang="he-IL" sz="6000" dirty="0" smtClean="0"/>
              <a:t>לחוק - </a:t>
            </a:r>
            <a:endParaRPr lang="he-IL" sz="6000" dirty="0" smtClean="0"/>
          </a:p>
          <a:p>
            <a:pPr marL="0" indent="0" algn="just">
              <a:buNone/>
            </a:pPr>
            <a:r>
              <a:rPr lang="he-IL" sz="5500" b="1" dirty="0"/>
              <a:t>(א)</a:t>
            </a:r>
            <a:r>
              <a:rPr lang="he-IL" sz="5500" dirty="0"/>
              <a:t> </a:t>
            </a:r>
            <a:r>
              <a:rPr lang="he-IL" sz="5500" dirty="0" smtClean="0"/>
              <a:t>נמסרה </a:t>
            </a:r>
            <a:r>
              <a:rPr lang="he-IL" sz="5500" dirty="0"/>
              <a:t>למנהל הצהרת מוכר או עושה פעולה לפי סעיף 73(א) או (ב), יראו את ההצהרה כקביעת שבח בידי אותו אדם (להלן - </a:t>
            </a:r>
            <a:r>
              <a:rPr lang="he-IL" sz="5500" b="1" dirty="0"/>
              <a:t>שומה עצמית</a:t>
            </a:r>
            <a:r>
              <a:rPr lang="he-IL" sz="5500" dirty="0"/>
              <a:t>), והמנהל ישלח למוסר ההצהרה, בתוך 20 ימים מיום שנמסרה לו ההצהרה, הודעה בדבר סכום המס שמוסר ההצהרה חייב בו לפי ההצהרה; דין הודעה כאמור כדין שומה שנמסרה לגביה הודעת שומה לפי סעיף 86</a:t>
            </a:r>
            <a:r>
              <a:rPr lang="he-IL" sz="5500" dirty="0" smtClean="0"/>
              <a:t>.</a:t>
            </a:r>
            <a:endParaRPr lang="he-IL" sz="5500" dirty="0"/>
          </a:p>
          <a:p>
            <a:pPr marL="0" indent="0">
              <a:buNone/>
            </a:pPr>
            <a:r>
              <a:rPr lang="he-IL" sz="5500" b="1" dirty="0"/>
              <a:t>(ב)</a:t>
            </a:r>
            <a:r>
              <a:rPr lang="he-IL" sz="5500" dirty="0"/>
              <a:t>     המנהל רשאי, בתוך </a:t>
            </a:r>
            <a:r>
              <a:rPr lang="he-IL" sz="5500" b="1" dirty="0"/>
              <a:t>שמונה חודשים </a:t>
            </a:r>
            <a:r>
              <a:rPr lang="he-IL" sz="5500" dirty="0"/>
              <a:t>מיום שנמסרה לו ההצהרה, לבדוק אותה ולעשות אחת מאלה:</a:t>
            </a:r>
          </a:p>
          <a:p>
            <a:r>
              <a:rPr lang="he-IL" sz="5500" b="1" dirty="0"/>
              <a:t>(1)</a:t>
            </a:r>
            <a:r>
              <a:rPr lang="he-IL" sz="5500" dirty="0"/>
              <a:t>      </a:t>
            </a:r>
            <a:r>
              <a:rPr lang="he-IL" sz="5500" b="1" dirty="0"/>
              <a:t>לאשר את השומה העצמית</a:t>
            </a:r>
            <a:r>
              <a:rPr lang="he-IL" sz="5500" dirty="0"/>
              <a:t>;</a:t>
            </a:r>
          </a:p>
          <a:p>
            <a:r>
              <a:rPr lang="he-IL" sz="5500" b="1" dirty="0"/>
              <a:t>(2)</a:t>
            </a:r>
            <a:r>
              <a:rPr lang="he-IL" sz="5500" dirty="0"/>
              <a:t>      אם יש לו טעמים סבירים להניח שההצהרה אינה נכונה - </a:t>
            </a:r>
            <a:r>
              <a:rPr lang="he-IL" sz="5500" b="1" dirty="0"/>
              <a:t>לקבוע לפי מיטב שפיטתו כאמור בסעיף 79א</a:t>
            </a:r>
            <a:r>
              <a:rPr lang="he-IL" sz="5500" dirty="0"/>
              <a:t>, את יום המכירה, שווי המכירה, יום הרכישה, שווי הרכישה, סכום השבח, התוספות, הפטורים המותרים מהשבח על פי כל דין והמס החל; </a:t>
            </a:r>
            <a:r>
              <a:rPr lang="he-IL" sz="5500" b="1" dirty="0"/>
              <a:t>שומה לפי פסקה זו יכול שתיעשה בהתאם להסכם שנערך עם המוכר או עושה הפעולה, לפי העניין;</a:t>
            </a:r>
          </a:p>
          <a:p>
            <a:r>
              <a:rPr lang="he-IL" sz="5500" b="1" dirty="0"/>
              <a:t>(3)</a:t>
            </a:r>
            <a:r>
              <a:rPr lang="he-IL" sz="5500" dirty="0"/>
              <a:t>      אם שוכנע שנפלה בשומה כאמור בפסקה (1) או (2) </a:t>
            </a:r>
            <a:r>
              <a:rPr lang="he-IL" sz="5500" b="1" dirty="0"/>
              <a:t>טעות חשבון </a:t>
            </a:r>
            <a:r>
              <a:rPr lang="he-IL" sz="5500" dirty="0"/>
              <a:t>- לתקנה, ביוזמתו או לבקשת המוכר או עושה הפעולה; תיקן המנהל כאמור שומה שאושרה לפי פסקה (1), יוסיפו לראות בה שומה עצמית.</a:t>
            </a:r>
          </a:p>
          <a:p>
            <a:pPr marL="0" indent="0" algn="just">
              <a:buNone/>
              <a:defRPr/>
            </a:pPr>
            <a:endParaRPr lang="he-IL" sz="2200" dirty="0" smtClean="0"/>
          </a:p>
          <a:p>
            <a:pPr marL="0" indent="0" algn="just">
              <a:buNone/>
              <a:defRPr/>
            </a:pPr>
            <a:r>
              <a:rPr lang="he-IL" sz="2200" dirty="0" smtClean="0"/>
              <a:t> </a:t>
            </a:r>
          </a:p>
        </p:txBody>
      </p:sp>
    </p:spTree>
    <p:extLst>
      <p:ext uri="{BB962C8B-B14F-4D97-AF65-F5344CB8AC3E}">
        <p14:creationId xmlns:p14="http://schemas.microsoft.com/office/powerpoint/2010/main" val="1899350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dirty="0" smtClean="0"/>
              <a:t> שלבי ההליך המנהלי</a:t>
            </a:r>
          </a:p>
        </p:txBody>
      </p:sp>
      <p:sp>
        <p:nvSpPr>
          <p:cNvPr id="37891" name="Content Placeholder 2"/>
          <p:cNvSpPr>
            <a:spLocks noGrp="1"/>
          </p:cNvSpPr>
          <p:nvPr>
            <p:ph idx="1"/>
          </p:nvPr>
        </p:nvSpPr>
        <p:spPr>
          <a:xfrm>
            <a:off x="468313" y="981075"/>
            <a:ext cx="8229600" cy="5000625"/>
          </a:xfrm>
        </p:spPr>
        <p:txBody>
          <a:bodyPr>
            <a:normAutofit/>
          </a:bodyPr>
          <a:lstStyle/>
          <a:p>
            <a:pPr marL="0" indent="0" algn="just">
              <a:buNone/>
              <a:defRPr/>
            </a:pPr>
            <a:r>
              <a:rPr lang="he-IL" sz="2400" b="1" dirty="0" smtClean="0"/>
              <a:t>שלב א': </a:t>
            </a:r>
            <a:r>
              <a:rPr lang="he-IL" sz="2400" dirty="0" smtClean="0"/>
              <a:t>ביקורת על השומה העצמית – סעיף 79א לחוק</a:t>
            </a:r>
          </a:p>
          <a:p>
            <a:r>
              <a:rPr lang="he-IL" sz="2200" dirty="0" smtClean="0"/>
              <a:t> </a:t>
            </a:r>
            <a:r>
              <a:rPr lang="he-IL" sz="2200" b="1" dirty="0"/>
              <a:t>(א)</a:t>
            </a:r>
            <a:r>
              <a:rPr lang="he-IL" sz="2200" dirty="0"/>
              <a:t>     נעשתה שומה לפי מיטב השפיטה לפי סעיף 78(ב)(2) או (ג), </a:t>
            </a:r>
            <a:r>
              <a:rPr lang="he-IL" sz="2200" b="1" dirty="0"/>
              <a:t>יפרט המנהל, נוסף על הנימוקים לאי-אישור השומה העצמית, את הדרך שלפיה נעשתה השומה</a:t>
            </a:r>
            <a:r>
              <a:rPr lang="he-IL" sz="2200" dirty="0"/>
              <a:t>.</a:t>
            </a:r>
          </a:p>
          <a:p>
            <a:r>
              <a:rPr lang="he-IL" sz="2200" dirty="0"/>
              <a:t> </a:t>
            </a:r>
            <a:r>
              <a:rPr lang="he-IL" sz="2200" b="1" dirty="0" smtClean="0"/>
              <a:t>(</a:t>
            </a:r>
            <a:r>
              <a:rPr lang="he-IL" sz="2200" b="1" dirty="0"/>
              <a:t>ב)</a:t>
            </a:r>
            <a:r>
              <a:rPr lang="he-IL" sz="2200" dirty="0"/>
              <a:t>     לא תיעשה שומה לפי מיטב השפיטה כאמור בסעיף קטן (א), </a:t>
            </a:r>
            <a:r>
              <a:rPr lang="he-IL" sz="2200" b="1" dirty="0"/>
              <a:t>בלי שניתנה למוכר, לעושה הפעולה או לרוכש, לפי העניין, הזדמנות סבירה להשמיע את טענותיו.</a:t>
            </a:r>
          </a:p>
          <a:p>
            <a:pPr marL="0" indent="0" algn="just">
              <a:buNone/>
              <a:defRPr/>
            </a:pPr>
            <a:endParaRPr lang="he-IL" sz="2200" dirty="0" smtClean="0"/>
          </a:p>
        </p:txBody>
      </p:sp>
    </p:spTree>
    <p:extLst>
      <p:ext uri="{BB962C8B-B14F-4D97-AF65-F5344CB8AC3E}">
        <p14:creationId xmlns:p14="http://schemas.microsoft.com/office/powerpoint/2010/main" val="1194960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9750" y="0"/>
            <a:ext cx="8229600" cy="857250"/>
          </a:xfrm>
        </p:spPr>
        <p:txBody>
          <a:bodyPr/>
          <a:lstStyle/>
          <a:p>
            <a:pPr marL="457200" indent="-457200" eaLnBrk="1" hangingPunct="1"/>
            <a:r>
              <a:rPr lang="he-IL" altLang="he-IL" dirty="0" smtClean="0"/>
              <a:t> שלבי ההליך המנהלי</a:t>
            </a:r>
          </a:p>
        </p:txBody>
      </p:sp>
      <p:sp>
        <p:nvSpPr>
          <p:cNvPr id="37891" name="Content Placeholder 2"/>
          <p:cNvSpPr>
            <a:spLocks noGrp="1"/>
          </p:cNvSpPr>
          <p:nvPr>
            <p:ph idx="1"/>
          </p:nvPr>
        </p:nvSpPr>
        <p:spPr>
          <a:xfrm>
            <a:off x="468313" y="981075"/>
            <a:ext cx="8229600" cy="5000625"/>
          </a:xfrm>
        </p:spPr>
        <p:txBody>
          <a:bodyPr>
            <a:normAutofit fontScale="92500" lnSpcReduction="10000"/>
          </a:bodyPr>
          <a:lstStyle/>
          <a:p>
            <a:pPr marL="0" indent="0" eaLnBrk="1" hangingPunct="1">
              <a:buFont typeface="Arial" pitchFamily="34" charset="0"/>
              <a:buNone/>
              <a:defRPr/>
            </a:pPr>
            <a:r>
              <a:rPr lang="he-IL" sz="2600" b="1" u="sng" dirty="0" smtClean="0"/>
              <a:t>שלב ב': השגה - </a:t>
            </a:r>
            <a:r>
              <a:rPr lang="he-IL" sz="2600" dirty="0" smtClean="0"/>
              <a:t>סעיף 87 לחוק : </a:t>
            </a:r>
          </a:p>
          <a:p>
            <a:pPr algn="just">
              <a:defRPr/>
            </a:pPr>
            <a:r>
              <a:rPr lang="he-IL" sz="2400" dirty="0" smtClean="0"/>
              <a:t>(א) היה </a:t>
            </a:r>
            <a:r>
              <a:rPr lang="he-IL" sz="2400" dirty="0"/>
              <a:t>אדם חולק על השומה </a:t>
            </a:r>
            <a:r>
              <a:rPr lang="he-IL" sz="2400" b="1" dirty="0"/>
              <a:t>רשאי הוא לבקש מהמנהל, בהודעת השגה, בכתב, לחזור ולעיין ולשנות את השומה</a:t>
            </a:r>
            <a:r>
              <a:rPr lang="he-IL" sz="2400" dirty="0"/>
              <a:t>; בקשה כאמור תפרש את </a:t>
            </a:r>
            <a:r>
              <a:rPr lang="he-IL" sz="2400" b="1" dirty="0"/>
              <a:t>הנימוקים</a:t>
            </a:r>
            <a:r>
              <a:rPr lang="he-IL" sz="2400" dirty="0"/>
              <a:t> להשגה על השומה, את סכום המס הנובע מהם ואת דרך חישובו (להלן - סכום המס שאינו שנוי במחלוקת), ותוגש בתוך 30 ימים מיום שנמסרה לו הודעת השומה</a:t>
            </a:r>
            <a:r>
              <a:rPr lang="he-IL" sz="2400" dirty="0" smtClean="0"/>
              <a:t>". </a:t>
            </a:r>
          </a:p>
          <a:p>
            <a:pPr algn="just">
              <a:defRPr/>
            </a:pPr>
            <a:r>
              <a:rPr lang="he-IL" sz="2400" dirty="0" smtClean="0"/>
              <a:t>...</a:t>
            </a:r>
          </a:p>
          <a:p>
            <a:r>
              <a:rPr lang="he-IL" sz="2400" dirty="0" smtClean="0"/>
              <a:t> </a:t>
            </a:r>
            <a:r>
              <a:rPr lang="he-IL" sz="2400" dirty="0"/>
              <a:t>(ג)      בא המשיג על השומה שנערכה לו לידי הסכם עם המנהל, תתוקן השומה לפי זה ותומצא לו הודעה על המס שעליו לשלם.</a:t>
            </a:r>
          </a:p>
          <a:p>
            <a:r>
              <a:rPr lang="he-IL" sz="2400" dirty="0"/>
              <a:t> </a:t>
            </a:r>
            <a:r>
              <a:rPr lang="he-IL" sz="2400" dirty="0" smtClean="0"/>
              <a:t>(</a:t>
            </a:r>
            <a:r>
              <a:rPr lang="he-IL" sz="2400" dirty="0"/>
              <a:t>ד)     המנהל ייתן למשיג את החלטתו המנומקת בכתב בתוך </a:t>
            </a:r>
            <a:r>
              <a:rPr lang="he-IL" sz="2400" b="1" dirty="0" smtClean="0"/>
              <a:t>שמונה חודשים</a:t>
            </a:r>
            <a:r>
              <a:rPr lang="he-IL" sz="2400" dirty="0" smtClean="0"/>
              <a:t> מיום </a:t>
            </a:r>
            <a:r>
              <a:rPr lang="he-IL" sz="2400" dirty="0"/>
              <a:t>שנמסרה לו הודעת ההשגה </a:t>
            </a:r>
            <a:r>
              <a:rPr lang="he-IL" sz="2400" b="1" dirty="0"/>
              <a:t>או</a:t>
            </a:r>
            <a:r>
              <a:rPr lang="he-IL" sz="2400" dirty="0"/>
              <a:t> בתוך 30 ימים מיום שאישר כי המשיג המציא את כל המסמכים והפרטים שנדרש להמציאם, </a:t>
            </a:r>
            <a:r>
              <a:rPr lang="he-IL" sz="2400" b="1" dirty="0"/>
              <a:t>לפי המאוחר</a:t>
            </a:r>
            <a:r>
              <a:rPr lang="he-IL" sz="2400" dirty="0"/>
              <a:t>; המנהל יהיה רשאי, מטעמים מיוחדים, להאריך את התקופה האמורה עד לתום שנה מהיום שנמסרה לו הודעת ההשגה.</a:t>
            </a:r>
          </a:p>
          <a:p>
            <a:pPr marL="0" indent="0" algn="just">
              <a:buNone/>
              <a:defRPr/>
            </a:pPr>
            <a:endParaRPr lang="he-IL" sz="2200" b="1" dirty="0" smtClean="0"/>
          </a:p>
          <a:p>
            <a:pPr marL="0" indent="0" algn="just">
              <a:buFont typeface="Arial" charset="0"/>
              <a:buNone/>
              <a:defRPr/>
            </a:pPr>
            <a:endParaRPr lang="he-IL" sz="2200" dirty="0" smtClean="0"/>
          </a:p>
        </p:txBody>
      </p:sp>
    </p:spTree>
    <p:extLst>
      <p:ext uri="{BB962C8B-B14F-4D97-AF65-F5344CB8AC3E}">
        <p14:creationId xmlns:p14="http://schemas.microsoft.com/office/powerpoint/2010/main" val="3559789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18303</TotalTime>
  <Words>4436</Words>
  <Application>Microsoft Office PowerPoint</Application>
  <PresentationFormat>‫הצגה על המסך (4:3)</PresentationFormat>
  <Paragraphs>350</Paragraphs>
  <Slides>49</Slides>
  <Notes>2</Notes>
  <HiddenSlides>0</HiddenSlides>
  <MMClips>0</MMClips>
  <ScaleCrop>false</ScaleCrop>
  <HeadingPairs>
    <vt:vector size="4" baseType="variant">
      <vt:variant>
        <vt:lpstr>ערכת נושא</vt:lpstr>
      </vt:variant>
      <vt:variant>
        <vt:i4>2</vt:i4>
      </vt:variant>
      <vt:variant>
        <vt:lpstr>כותרות שקופיות</vt:lpstr>
      </vt:variant>
      <vt:variant>
        <vt:i4>49</vt:i4>
      </vt:variant>
    </vt:vector>
  </HeadingPairs>
  <TitlesOfParts>
    <vt:vector size="51" baseType="lpstr">
      <vt:lpstr>ערכת נושא Office</vt:lpstr>
      <vt:lpstr>1_ערכת נושא Office</vt:lpstr>
      <vt:lpstr>הליכי השגה וניהול עררי מיסוי מקרקעין טיפים מהפרקטיקה </vt:lpstr>
      <vt:lpstr>נושאי המצגת  </vt:lpstr>
      <vt:lpstr> שלבי ההליך המנהלי</vt:lpstr>
      <vt:lpstr> שלבי ההליך המנהלי</vt:lpstr>
      <vt:lpstr> שלבי ההליך המנהלי</vt:lpstr>
      <vt:lpstr> שלבי ההליך המנהלי</vt:lpstr>
      <vt:lpstr> שלבי ההליך המנהלי</vt:lpstr>
      <vt:lpstr> שלבי ההליך המנהלי</vt:lpstr>
      <vt:lpstr> שלבי ההליך המנהלי</vt:lpstr>
      <vt:lpstr> שלבי ההליך המנהלי</vt:lpstr>
      <vt:lpstr> שלבי ההליך המנהלי</vt:lpstr>
      <vt:lpstr>הליך התביעה מול הליך ערר</vt:lpstr>
      <vt:lpstr> שלבי ההליך המנהלי - הליך התביעה מול הליך ערר</vt:lpstr>
      <vt:lpstr>חשיבותו של השלב המנהלי לצרכי ההליך המשפטי עניין שרגאי</vt:lpstr>
      <vt:lpstr>חשיבותו של השגה לצרכי ההליך המשפטי עניין שרגאי</vt:lpstr>
      <vt:lpstr>חשיבותה של השגה לצרכי ההליך המשפטי עניין ליבוביץ</vt:lpstr>
      <vt:lpstr>חשיבותה של השגה לצרכי ההליך המשפטי עניין ליבוביץ</vt:lpstr>
      <vt:lpstr>חשיבותה של השגה לצרכי ההליך המשפטי עניין ליבוביץ</vt:lpstr>
      <vt:lpstr>חשיבותה של השגה לצרכי ההליך המשפטי עניין ליבוביץ</vt:lpstr>
      <vt:lpstr>חשיבותה של השגה לצרכי ההליך המשפטי עניין רובומטיקס</vt:lpstr>
      <vt:lpstr>חשיבותה של השגה לצרכי ההליך המשפטי עניין רובומטיקס</vt:lpstr>
      <vt:lpstr>חשיבותה של השגה לצרכי ההליך המשפטי עניין רובומטיקס</vt:lpstr>
      <vt:lpstr>חשיבותה של השגה לצרכי ההליך המשפטי עניין ויינברג</vt:lpstr>
      <vt:lpstr>חשיבותה של השגה לצרכי ההליך המשפטי עניין ויינברג</vt:lpstr>
      <vt:lpstr>חשיבותה של השגה לצרכי ההליך המשפטי עניין ויינברג</vt:lpstr>
      <vt:lpstr>חשיבותה של השגה לצרכי ההליך המשפטי עניין רובומטיקס</vt:lpstr>
      <vt:lpstr>חשיבותה של השגה לצרכי ההליך המשפטי עניין רובומטיקס</vt:lpstr>
      <vt:lpstr>התיישנות שומות</vt:lpstr>
      <vt:lpstr>התיישנות שומות</vt:lpstr>
      <vt:lpstr>התיישנות שומות</vt:lpstr>
      <vt:lpstr>התיישנות שומות</vt:lpstr>
      <vt:lpstr>סעיף 85 – תיקון שומה</vt:lpstr>
      <vt:lpstr>סעיף 85 – תיקון שומה</vt:lpstr>
      <vt:lpstr>סעיף 85 – תיקון שומה</vt:lpstr>
      <vt:lpstr>סעיף 85 – תיקון שומה</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חשיבותו של השלב המנהלי לצרכי ההליך המשפטי</vt:lpstr>
      <vt:lpstr>שלבים בהליך המשפטי</vt:lpstr>
      <vt:lpstr>שלבים בהליך המשפטי</vt:lpstr>
      <vt:lpstr>שלבים בהליך המשפטי</vt:lpstr>
      <vt:lpstr>תחולת פגרות בתי המשפט</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meori</cp:lastModifiedBy>
  <cp:revision>512</cp:revision>
  <cp:lastPrinted>2014-09-29T07:04:23Z</cp:lastPrinted>
  <dcterms:created xsi:type="dcterms:W3CDTF">2011-12-13T15:06:51Z</dcterms:created>
  <dcterms:modified xsi:type="dcterms:W3CDTF">2016-08-24T15:08:14Z</dcterms:modified>
</cp:coreProperties>
</file>