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heme/themeOverride1.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3">
  <p:sldMasterIdLst>
    <p:sldMasterId id="2147483786" r:id="rId4"/>
  </p:sldMasterIdLst>
  <p:notesMasterIdLst>
    <p:notesMasterId r:id="rId118"/>
  </p:notesMasterIdLst>
  <p:handoutMasterIdLst>
    <p:handoutMasterId r:id="rId119"/>
  </p:handoutMasterIdLst>
  <p:sldIdLst>
    <p:sldId id="257" r:id="rId5"/>
    <p:sldId id="1005" r:id="rId6"/>
    <p:sldId id="1126" r:id="rId7"/>
    <p:sldId id="1128" r:id="rId8"/>
    <p:sldId id="1304" r:id="rId9"/>
    <p:sldId id="1307" r:id="rId10"/>
    <p:sldId id="1308" r:id="rId11"/>
    <p:sldId id="1309" r:id="rId12"/>
    <p:sldId id="1311" r:id="rId13"/>
    <p:sldId id="1312" r:id="rId14"/>
    <p:sldId id="1313" r:id="rId15"/>
    <p:sldId id="1314" r:id="rId16"/>
    <p:sldId id="1316" r:id="rId17"/>
    <p:sldId id="1317" r:id="rId18"/>
    <p:sldId id="1318" r:id="rId19"/>
    <p:sldId id="1319" r:id="rId20"/>
    <p:sldId id="1320" r:id="rId21"/>
    <p:sldId id="1321" r:id="rId22"/>
    <p:sldId id="1322" r:id="rId23"/>
    <p:sldId id="1323" r:id="rId24"/>
    <p:sldId id="1324" r:id="rId25"/>
    <p:sldId id="1325" r:id="rId26"/>
    <p:sldId id="1326" r:id="rId27"/>
    <p:sldId id="1327" r:id="rId28"/>
    <p:sldId id="1332" r:id="rId29"/>
    <p:sldId id="1333" r:id="rId30"/>
    <p:sldId id="1328" r:id="rId31"/>
    <p:sldId id="1329" r:id="rId32"/>
    <p:sldId id="1331" r:id="rId33"/>
    <p:sldId id="1335" r:id="rId34"/>
    <p:sldId id="1334" r:id="rId35"/>
    <p:sldId id="1336" r:id="rId36"/>
    <p:sldId id="1337" r:id="rId37"/>
    <p:sldId id="1352" r:id="rId38"/>
    <p:sldId id="1342" r:id="rId39"/>
    <p:sldId id="1343" r:id="rId40"/>
    <p:sldId id="1344" r:id="rId41"/>
    <p:sldId id="1345" r:id="rId42"/>
    <p:sldId id="1347" r:id="rId43"/>
    <p:sldId id="1348" r:id="rId44"/>
    <p:sldId id="1349" r:id="rId45"/>
    <p:sldId id="1350" r:id="rId46"/>
    <p:sldId id="1339" r:id="rId47"/>
    <p:sldId id="1340" r:id="rId48"/>
    <p:sldId id="1396" r:id="rId49"/>
    <p:sldId id="1397" r:id="rId50"/>
    <p:sldId id="1398" r:id="rId51"/>
    <p:sldId id="1399" r:id="rId52"/>
    <p:sldId id="1341" r:id="rId53"/>
    <p:sldId id="1353" r:id="rId54"/>
    <p:sldId id="1354" r:id="rId55"/>
    <p:sldId id="1355" r:id="rId56"/>
    <p:sldId id="1356" r:id="rId57"/>
    <p:sldId id="1357" r:id="rId58"/>
    <p:sldId id="1358" r:id="rId59"/>
    <p:sldId id="1359" r:id="rId60"/>
    <p:sldId id="1360" r:id="rId61"/>
    <p:sldId id="1361" r:id="rId62"/>
    <p:sldId id="1362" r:id="rId63"/>
    <p:sldId id="1363" r:id="rId64"/>
    <p:sldId id="1364" r:id="rId65"/>
    <p:sldId id="1365" r:id="rId66"/>
    <p:sldId id="1366" r:id="rId67"/>
    <p:sldId id="1367" r:id="rId68"/>
    <p:sldId id="1310" r:id="rId69"/>
    <p:sldId id="1368" r:id="rId70"/>
    <p:sldId id="1369" r:id="rId71"/>
    <p:sldId id="1370" r:id="rId72"/>
    <p:sldId id="1371" r:id="rId73"/>
    <p:sldId id="1372" r:id="rId74"/>
    <p:sldId id="1373" r:id="rId75"/>
    <p:sldId id="1374" r:id="rId76"/>
    <p:sldId id="1375" r:id="rId77"/>
    <p:sldId id="1376" r:id="rId78"/>
    <p:sldId id="1377" r:id="rId79"/>
    <p:sldId id="1378" r:id="rId80"/>
    <p:sldId id="1379" r:id="rId81"/>
    <p:sldId id="1380" r:id="rId82"/>
    <p:sldId id="1382" r:id="rId83"/>
    <p:sldId id="1383" r:id="rId84"/>
    <p:sldId id="1384" r:id="rId85"/>
    <p:sldId id="1385" r:id="rId86"/>
    <p:sldId id="1386" r:id="rId87"/>
    <p:sldId id="1387" r:id="rId88"/>
    <p:sldId id="1388" r:id="rId89"/>
    <p:sldId id="1389" r:id="rId90"/>
    <p:sldId id="1390" r:id="rId91"/>
    <p:sldId id="1391" r:id="rId92"/>
    <p:sldId id="1400" r:id="rId93"/>
    <p:sldId id="1401" r:id="rId94"/>
    <p:sldId id="1402" r:id="rId95"/>
    <p:sldId id="1403" r:id="rId96"/>
    <p:sldId id="1404" r:id="rId97"/>
    <p:sldId id="1405" r:id="rId98"/>
    <p:sldId id="1406" r:id="rId99"/>
    <p:sldId id="1407" r:id="rId100"/>
    <p:sldId id="1392" r:id="rId101"/>
    <p:sldId id="1394" r:id="rId102"/>
    <p:sldId id="1256" r:id="rId103"/>
    <p:sldId id="1263" r:id="rId104"/>
    <p:sldId id="1265" r:id="rId105"/>
    <p:sldId id="1264" r:id="rId106"/>
    <p:sldId id="1266" r:id="rId107"/>
    <p:sldId id="1393" r:id="rId108"/>
    <p:sldId id="1395" r:id="rId109"/>
    <p:sldId id="1408" r:id="rId110"/>
    <p:sldId id="1409" r:id="rId111"/>
    <p:sldId id="1410" r:id="rId112"/>
    <p:sldId id="1411" r:id="rId113"/>
    <p:sldId id="1412" r:id="rId114"/>
    <p:sldId id="1415" r:id="rId115"/>
    <p:sldId id="1413" r:id="rId116"/>
    <p:sldId id="1127" r:id="rId117"/>
  </p:sldIdLst>
  <p:sldSz cx="12192000" cy="6858000"/>
  <p:notesSz cx="6797675" cy="9926638"/>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F57"/>
    <a:srgbClr val="AAB2DA"/>
    <a:srgbClr val="5530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083E6E3-FA7D-4D7B-A595-EF9225AFEA82}" styleName="סגנון בהיר 1 - הדגשה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סגנון בהיר 1 - הדגשה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סגנון בהיר 3 - הדגשה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סגנון בהיר 3 - הדגשה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סגנון ביניים 1 - הדגשה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סגנון ביניים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ללא סגנון, ללא רשת">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371" autoAdjust="0"/>
    <p:restoredTop sz="85850" autoAdjust="0"/>
  </p:normalViewPr>
  <p:slideViewPr>
    <p:cSldViewPr snapToGrid="0">
      <p:cViewPr varScale="1">
        <p:scale>
          <a:sx n="57" d="100"/>
          <a:sy n="57" d="100"/>
        </p:scale>
        <p:origin x="1032"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notesMaster" Target="notesMasters/notesMaster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handoutMaster" Target="handoutMasters/handoutMaster1.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viewProps" Target="viewProps.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2016" y="0"/>
            <a:ext cx="2945659" cy="498056"/>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74" y="0"/>
            <a:ext cx="2945659" cy="498056"/>
          </a:xfrm>
          <a:prstGeom prst="rect">
            <a:avLst/>
          </a:prstGeom>
        </p:spPr>
        <p:txBody>
          <a:bodyPr vert="horz" lIns="91440" tIns="45720" rIns="91440" bIns="45720" rtlCol="1"/>
          <a:lstStyle>
            <a:lvl1pPr algn="l">
              <a:defRPr sz="1200"/>
            </a:lvl1pPr>
          </a:lstStyle>
          <a:p>
            <a:fld id="{A12238DC-E5A3-42CF-A74B-14D7C43E4721}" type="datetimeFigureOut">
              <a:rPr lang="he-IL" smtClean="0"/>
              <a:t>א'/אדר/תשפ"ג</a:t>
            </a:fld>
            <a:endParaRPr lang="he-IL"/>
          </a:p>
        </p:txBody>
      </p:sp>
      <p:sp>
        <p:nvSpPr>
          <p:cNvPr id="4" name="מציין מיקום של כותרת תחתונה 3"/>
          <p:cNvSpPr>
            <a:spLocks noGrp="1"/>
          </p:cNvSpPr>
          <p:nvPr>
            <p:ph type="ftr" sz="quarter" idx="2"/>
          </p:nvPr>
        </p:nvSpPr>
        <p:spPr>
          <a:xfrm>
            <a:off x="3852016" y="9428584"/>
            <a:ext cx="2945659" cy="498055"/>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74" y="9428584"/>
            <a:ext cx="2945659" cy="498055"/>
          </a:xfrm>
          <a:prstGeom prst="rect">
            <a:avLst/>
          </a:prstGeom>
        </p:spPr>
        <p:txBody>
          <a:bodyPr vert="horz" lIns="91440" tIns="45720" rIns="91440" bIns="45720" rtlCol="1" anchor="b"/>
          <a:lstStyle>
            <a:lvl1pPr algn="l">
              <a:defRPr sz="1200"/>
            </a:lvl1pPr>
          </a:lstStyle>
          <a:p>
            <a:fld id="{1C3BC855-1AAA-47F3-95CE-6A2F5706716C}" type="slidenum">
              <a:rPr lang="he-IL" smtClean="0"/>
              <a:t>‹#›</a:t>
            </a:fld>
            <a:endParaRPr lang="he-IL"/>
          </a:p>
        </p:txBody>
      </p:sp>
    </p:spTree>
    <p:extLst>
      <p:ext uri="{BB962C8B-B14F-4D97-AF65-F5344CB8AC3E}">
        <p14:creationId xmlns:p14="http://schemas.microsoft.com/office/powerpoint/2010/main" val="4219492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1275" y="0"/>
            <a:ext cx="2946400" cy="4968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46400" cy="496888"/>
          </a:xfrm>
          <a:prstGeom prst="rect">
            <a:avLst/>
          </a:prstGeom>
        </p:spPr>
        <p:txBody>
          <a:bodyPr vert="horz" lIns="91440" tIns="45720" rIns="91440" bIns="45720" rtlCol="1"/>
          <a:lstStyle>
            <a:lvl1pPr algn="l">
              <a:defRPr sz="1200"/>
            </a:lvl1pPr>
          </a:lstStyle>
          <a:p>
            <a:fld id="{54F6C10B-429E-453F-863C-613D32D50EF7}" type="datetimeFigureOut">
              <a:rPr lang="he-IL" smtClean="0"/>
              <a:t>א'/אדר/תשפ"ג</a:t>
            </a:fld>
            <a:endParaRPr lang="he-IL"/>
          </a:p>
        </p:txBody>
      </p:sp>
      <p:sp>
        <p:nvSpPr>
          <p:cNvPr id="4" name="מציין מיקום של תמונת שקופית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79450" y="4776788"/>
            <a:ext cx="5438775" cy="3908425"/>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51275" y="9429750"/>
            <a:ext cx="2946400" cy="496888"/>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9429750"/>
            <a:ext cx="2946400" cy="496888"/>
          </a:xfrm>
          <a:prstGeom prst="rect">
            <a:avLst/>
          </a:prstGeom>
        </p:spPr>
        <p:txBody>
          <a:bodyPr vert="horz" lIns="91440" tIns="45720" rIns="91440" bIns="45720" rtlCol="1" anchor="b"/>
          <a:lstStyle>
            <a:lvl1pPr algn="l">
              <a:defRPr sz="1200"/>
            </a:lvl1pPr>
          </a:lstStyle>
          <a:p>
            <a:fld id="{43EDBFD2-BD42-47A8-82AF-C1185F430D63}" type="slidenum">
              <a:rPr lang="he-IL" smtClean="0"/>
              <a:t>‹#›</a:t>
            </a:fld>
            <a:endParaRPr lang="he-IL"/>
          </a:p>
        </p:txBody>
      </p:sp>
    </p:spTree>
    <p:extLst>
      <p:ext uri="{BB962C8B-B14F-4D97-AF65-F5344CB8AC3E}">
        <p14:creationId xmlns:p14="http://schemas.microsoft.com/office/powerpoint/2010/main" val="111576744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4</a:t>
            </a:fld>
            <a:endParaRPr lang="he-IL"/>
          </a:p>
        </p:txBody>
      </p:sp>
    </p:spTree>
    <p:extLst>
      <p:ext uri="{BB962C8B-B14F-4D97-AF65-F5344CB8AC3E}">
        <p14:creationId xmlns:p14="http://schemas.microsoft.com/office/powerpoint/2010/main" val="219017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13</a:t>
            </a:fld>
            <a:endParaRPr lang="he-IL"/>
          </a:p>
        </p:txBody>
      </p:sp>
    </p:spTree>
    <p:extLst>
      <p:ext uri="{BB962C8B-B14F-4D97-AF65-F5344CB8AC3E}">
        <p14:creationId xmlns:p14="http://schemas.microsoft.com/office/powerpoint/2010/main" val="167829300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108</a:t>
            </a:fld>
            <a:endParaRPr lang="he-IL"/>
          </a:p>
        </p:txBody>
      </p:sp>
    </p:spTree>
    <p:extLst>
      <p:ext uri="{BB962C8B-B14F-4D97-AF65-F5344CB8AC3E}">
        <p14:creationId xmlns:p14="http://schemas.microsoft.com/office/powerpoint/2010/main" val="321023771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109</a:t>
            </a:fld>
            <a:endParaRPr lang="he-IL"/>
          </a:p>
        </p:txBody>
      </p:sp>
    </p:spTree>
    <p:extLst>
      <p:ext uri="{BB962C8B-B14F-4D97-AF65-F5344CB8AC3E}">
        <p14:creationId xmlns:p14="http://schemas.microsoft.com/office/powerpoint/2010/main" val="230793710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110</a:t>
            </a:fld>
            <a:endParaRPr lang="he-IL"/>
          </a:p>
        </p:txBody>
      </p:sp>
    </p:spTree>
    <p:extLst>
      <p:ext uri="{BB962C8B-B14F-4D97-AF65-F5344CB8AC3E}">
        <p14:creationId xmlns:p14="http://schemas.microsoft.com/office/powerpoint/2010/main" val="418113524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111</a:t>
            </a:fld>
            <a:endParaRPr lang="he-IL"/>
          </a:p>
        </p:txBody>
      </p:sp>
    </p:spTree>
    <p:extLst>
      <p:ext uri="{BB962C8B-B14F-4D97-AF65-F5344CB8AC3E}">
        <p14:creationId xmlns:p14="http://schemas.microsoft.com/office/powerpoint/2010/main" val="363953392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112</a:t>
            </a:fld>
            <a:endParaRPr lang="he-IL"/>
          </a:p>
        </p:txBody>
      </p:sp>
    </p:spTree>
    <p:extLst>
      <p:ext uri="{BB962C8B-B14F-4D97-AF65-F5344CB8AC3E}">
        <p14:creationId xmlns:p14="http://schemas.microsoft.com/office/powerpoint/2010/main" val="27903221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EDBFD2-BD42-47A8-82AF-C1185F430D63}" type="slidenum">
              <a:rPr lang="he-IL" smtClean="0"/>
              <a:t>113</a:t>
            </a:fld>
            <a:endParaRPr lang="he-IL"/>
          </a:p>
        </p:txBody>
      </p:sp>
    </p:spTree>
    <p:extLst>
      <p:ext uri="{BB962C8B-B14F-4D97-AF65-F5344CB8AC3E}">
        <p14:creationId xmlns:p14="http://schemas.microsoft.com/office/powerpoint/2010/main" val="1292919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14</a:t>
            </a:fld>
            <a:endParaRPr lang="he-IL"/>
          </a:p>
        </p:txBody>
      </p:sp>
    </p:spTree>
    <p:extLst>
      <p:ext uri="{BB962C8B-B14F-4D97-AF65-F5344CB8AC3E}">
        <p14:creationId xmlns:p14="http://schemas.microsoft.com/office/powerpoint/2010/main" val="1646157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15</a:t>
            </a:fld>
            <a:endParaRPr lang="he-IL"/>
          </a:p>
        </p:txBody>
      </p:sp>
    </p:spTree>
    <p:extLst>
      <p:ext uri="{BB962C8B-B14F-4D97-AF65-F5344CB8AC3E}">
        <p14:creationId xmlns:p14="http://schemas.microsoft.com/office/powerpoint/2010/main" val="2410722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16</a:t>
            </a:fld>
            <a:endParaRPr lang="he-IL"/>
          </a:p>
        </p:txBody>
      </p:sp>
    </p:spTree>
    <p:extLst>
      <p:ext uri="{BB962C8B-B14F-4D97-AF65-F5344CB8AC3E}">
        <p14:creationId xmlns:p14="http://schemas.microsoft.com/office/powerpoint/2010/main" val="2643384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17</a:t>
            </a:fld>
            <a:endParaRPr lang="he-IL"/>
          </a:p>
        </p:txBody>
      </p:sp>
    </p:spTree>
    <p:extLst>
      <p:ext uri="{BB962C8B-B14F-4D97-AF65-F5344CB8AC3E}">
        <p14:creationId xmlns:p14="http://schemas.microsoft.com/office/powerpoint/2010/main" val="1420545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18</a:t>
            </a:fld>
            <a:endParaRPr lang="he-IL"/>
          </a:p>
        </p:txBody>
      </p:sp>
    </p:spTree>
    <p:extLst>
      <p:ext uri="{BB962C8B-B14F-4D97-AF65-F5344CB8AC3E}">
        <p14:creationId xmlns:p14="http://schemas.microsoft.com/office/powerpoint/2010/main" val="376017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19</a:t>
            </a:fld>
            <a:endParaRPr lang="he-IL"/>
          </a:p>
        </p:txBody>
      </p:sp>
    </p:spTree>
    <p:extLst>
      <p:ext uri="{BB962C8B-B14F-4D97-AF65-F5344CB8AC3E}">
        <p14:creationId xmlns:p14="http://schemas.microsoft.com/office/powerpoint/2010/main" val="175495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20</a:t>
            </a:fld>
            <a:endParaRPr lang="he-IL"/>
          </a:p>
        </p:txBody>
      </p:sp>
    </p:spTree>
    <p:extLst>
      <p:ext uri="{BB962C8B-B14F-4D97-AF65-F5344CB8AC3E}">
        <p14:creationId xmlns:p14="http://schemas.microsoft.com/office/powerpoint/2010/main" val="534026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21</a:t>
            </a:fld>
            <a:endParaRPr lang="he-IL"/>
          </a:p>
        </p:txBody>
      </p:sp>
    </p:spTree>
    <p:extLst>
      <p:ext uri="{BB962C8B-B14F-4D97-AF65-F5344CB8AC3E}">
        <p14:creationId xmlns:p14="http://schemas.microsoft.com/office/powerpoint/2010/main" val="2436907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22</a:t>
            </a:fld>
            <a:endParaRPr lang="he-IL"/>
          </a:p>
        </p:txBody>
      </p:sp>
    </p:spTree>
    <p:extLst>
      <p:ext uri="{BB962C8B-B14F-4D97-AF65-F5344CB8AC3E}">
        <p14:creationId xmlns:p14="http://schemas.microsoft.com/office/powerpoint/2010/main" val="1748292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5</a:t>
            </a:fld>
            <a:endParaRPr lang="he-IL"/>
          </a:p>
        </p:txBody>
      </p:sp>
    </p:spTree>
    <p:extLst>
      <p:ext uri="{BB962C8B-B14F-4D97-AF65-F5344CB8AC3E}">
        <p14:creationId xmlns:p14="http://schemas.microsoft.com/office/powerpoint/2010/main" val="1420168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23</a:t>
            </a:fld>
            <a:endParaRPr lang="he-IL"/>
          </a:p>
        </p:txBody>
      </p:sp>
    </p:spTree>
    <p:extLst>
      <p:ext uri="{BB962C8B-B14F-4D97-AF65-F5344CB8AC3E}">
        <p14:creationId xmlns:p14="http://schemas.microsoft.com/office/powerpoint/2010/main" val="7017466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24</a:t>
            </a:fld>
            <a:endParaRPr lang="he-IL"/>
          </a:p>
        </p:txBody>
      </p:sp>
    </p:spTree>
    <p:extLst>
      <p:ext uri="{BB962C8B-B14F-4D97-AF65-F5344CB8AC3E}">
        <p14:creationId xmlns:p14="http://schemas.microsoft.com/office/powerpoint/2010/main" val="1618797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25</a:t>
            </a:fld>
            <a:endParaRPr lang="he-IL"/>
          </a:p>
        </p:txBody>
      </p:sp>
    </p:spTree>
    <p:extLst>
      <p:ext uri="{BB962C8B-B14F-4D97-AF65-F5344CB8AC3E}">
        <p14:creationId xmlns:p14="http://schemas.microsoft.com/office/powerpoint/2010/main" val="29309811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26</a:t>
            </a:fld>
            <a:endParaRPr lang="he-IL"/>
          </a:p>
        </p:txBody>
      </p:sp>
    </p:spTree>
    <p:extLst>
      <p:ext uri="{BB962C8B-B14F-4D97-AF65-F5344CB8AC3E}">
        <p14:creationId xmlns:p14="http://schemas.microsoft.com/office/powerpoint/2010/main" val="2754992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27</a:t>
            </a:fld>
            <a:endParaRPr lang="he-IL"/>
          </a:p>
        </p:txBody>
      </p:sp>
    </p:spTree>
    <p:extLst>
      <p:ext uri="{BB962C8B-B14F-4D97-AF65-F5344CB8AC3E}">
        <p14:creationId xmlns:p14="http://schemas.microsoft.com/office/powerpoint/2010/main" val="2862556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28</a:t>
            </a:fld>
            <a:endParaRPr lang="he-IL"/>
          </a:p>
        </p:txBody>
      </p:sp>
    </p:spTree>
    <p:extLst>
      <p:ext uri="{BB962C8B-B14F-4D97-AF65-F5344CB8AC3E}">
        <p14:creationId xmlns:p14="http://schemas.microsoft.com/office/powerpoint/2010/main" val="19884830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29</a:t>
            </a:fld>
            <a:endParaRPr lang="he-IL"/>
          </a:p>
        </p:txBody>
      </p:sp>
    </p:spTree>
    <p:extLst>
      <p:ext uri="{BB962C8B-B14F-4D97-AF65-F5344CB8AC3E}">
        <p14:creationId xmlns:p14="http://schemas.microsoft.com/office/powerpoint/2010/main" val="26835627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30</a:t>
            </a:fld>
            <a:endParaRPr lang="he-IL"/>
          </a:p>
        </p:txBody>
      </p:sp>
    </p:spTree>
    <p:extLst>
      <p:ext uri="{BB962C8B-B14F-4D97-AF65-F5344CB8AC3E}">
        <p14:creationId xmlns:p14="http://schemas.microsoft.com/office/powerpoint/2010/main" val="36440942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31</a:t>
            </a:fld>
            <a:endParaRPr lang="he-IL"/>
          </a:p>
        </p:txBody>
      </p:sp>
    </p:spTree>
    <p:extLst>
      <p:ext uri="{BB962C8B-B14F-4D97-AF65-F5344CB8AC3E}">
        <p14:creationId xmlns:p14="http://schemas.microsoft.com/office/powerpoint/2010/main" val="14360951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32</a:t>
            </a:fld>
            <a:endParaRPr lang="he-IL"/>
          </a:p>
        </p:txBody>
      </p:sp>
    </p:spTree>
    <p:extLst>
      <p:ext uri="{BB962C8B-B14F-4D97-AF65-F5344CB8AC3E}">
        <p14:creationId xmlns:p14="http://schemas.microsoft.com/office/powerpoint/2010/main" val="1741437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6</a:t>
            </a:fld>
            <a:endParaRPr lang="he-IL"/>
          </a:p>
        </p:txBody>
      </p:sp>
    </p:spTree>
    <p:extLst>
      <p:ext uri="{BB962C8B-B14F-4D97-AF65-F5344CB8AC3E}">
        <p14:creationId xmlns:p14="http://schemas.microsoft.com/office/powerpoint/2010/main" val="26333333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33</a:t>
            </a:fld>
            <a:endParaRPr lang="he-IL"/>
          </a:p>
        </p:txBody>
      </p:sp>
    </p:spTree>
    <p:extLst>
      <p:ext uri="{BB962C8B-B14F-4D97-AF65-F5344CB8AC3E}">
        <p14:creationId xmlns:p14="http://schemas.microsoft.com/office/powerpoint/2010/main" val="27668465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34</a:t>
            </a:fld>
            <a:endParaRPr lang="he-IL"/>
          </a:p>
        </p:txBody>
      </p:sp>
    </p:spTree>
    <p:extLst>
      <p:ext uri="{BB962C8B-B14F-4D97-AF65-F5344CB8AC3E}">
        <p14:creationId xmlns:p14="http://schemas.microsoft.com/office/powerpoint/2010/main" val="18009779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35</a:t>
            </a:fld>
            <a:endParaRPr lang="he-IL"/>
          </a:p>
        </p:txBody>
      </p:sp>
    </p:spTree>
    <p:extLst>
      <p:ext uri="{BB962C8B-B14F-4D97-AF65-F5344CB8AC3E}">
        <p14:creationId xmlns:p14="http://schemas.microsoft.com/office/powerpoint/2010/main" val="1698934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36</a:t>
            </a:fld>
            <a:endParaRPr lang="he-IL"/>
          </a:p>
        </p:txBody>
      </p:sp>
    </p:spTree>
    <p:extLst>
      <p:ext uri="{BB962C8B-B14F-4D97-AF65-F5344CB8AC3E}">
        <p14:creationId xmlns:p14="http://schemas.microsoft.com/office/powerpoint/2010/main" val="41463598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37</a:t>
            </a:fld>
            <a:endParaRPr lang="he-IL"/>
          </a:p>
        </p:txBody>
      </p:sp>
    </p:spTree>
    <p:extLst>
      <p:ext uri="{BB962C8B-B14F-4D97-AF65-F5344CB8AC3E}">
        <p14:creationId xmlns:p14="http://schemas.microsoft.com/office/powerpoint/2010/main" val="13696245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38</a:t>
            </a:fld>
            <a:endParaRPr lang="he-IL"/>
          </a:p>
        </p:txBody>
      </p:sp>
    </p:spTree>
    <p:extLst>
      <p:ext uri="{BB962C8B-B14F-4D97-AF65-F5344CB8AC3E}">
        <p14:creationId xmlns:p14="http://schemas.microsoft.com/office/powerpoint/2010/main" val="41207841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39</a:t>
            </a:fld>
            <a:endParaRPr lang="he-IL"/>
          </a:p>
        </p:txBody>
      </p:sp>
    </p:spTree>
    <p:extLst>
      <p:ext uri="{BB962C8B-B14F-4D97-AF65-F5344CB8AC3E}">
        <p14:creationId xmlns:p14="http://schemas.microsoft.com/office/powerpoint/2010/main" val="4810035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40</a:t>
            </a:fld>
            <a:endParaRPr lang="he-IL"/>
          </a:p>
        </p:txBody>
      </p:sp>
    </p:spTree>
    <p:extLst>
      <p:ext uri="{BB962C8B-B14F-4D97-AF65-F5344CB8AC3E}">
        <p14:creationId xmlns:p14="http://schemas.microsoft.com/office/powerpoint/2010/main" val="25612262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41</a:t>
            </a:fld>
            <a:endParaRPr lang="he-IL"/>
          </a:p>
        </p:txBody>
      </p:sp>
    </p:spTree>
    <p:extLst>
      <p:ext uri="{BB962C8B-B14F-4D97-AF65-F5344CB8AC3E}">
        <p14:creationId xmlns:p14="http://schemas.microsoft.com/office/powerpoint/2010/main" val="39276290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42</a:t>
            </a:fld>
            <a:endParaRPr lang="he-IL"/>
          </a:p>
        </p:txBody>
      </p:sp>
    </p:spTree>
    <p:extLst>
      <p:ext uri="{BB962C8B-B14F-4D97-AF65-F5344CB8AC3E}">
        <p14:creationId xmlns:p14="http://schemas.microsoft.com/office/powerpoint/2010/main" val="1421432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7</a:t>
            </a:fld>
            <a:endParaRPr lang="he-IL"/>
          </a:p>
        </p:txBody>
      </p:sp>
    </p:spTree>
    <p:extLst>
      <p:ext uri="{BB962C8B-B14F-4D97-AF65-F5344CB8AC3E}">
        <p14:creationId xmlns:p14="http://schemas.microsoft.com/office/powerpoint/2010/main" val="15828863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43</a:t>
            </a:fld>
            <a:endParaRPr lang="he-IL"/>
          </a:p>
        </p:txBody>
      </p:sp>
    </p:spTree>
    <p:extLst>
      <p:ext uri="{BB962C8B-B14F-4D97-AF65-F5344CB8AC3E}">
        <p14:creationId xmlns:p14="http://schemas.microsoft.com/office/powerpoint/2010/main" val="8887579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44</a:t>
            </a:fld>
            <a:endParaRPr lang="he-IL"/>
          </a:p>
        </p:txBody>
      </p:sp>
    </p:spTree>
    <p:extLst>
      <p:ext uri="{BB962C8B-B14F-4D97-AF65-F5344CB8AC3E}">
        <p14:creationId xmlns:p14="http://schemas.microsoft.com/office/powerpoint/2010/main" val="7254097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45</a:t>
            </a:fld>
            <a:endParaRPr lang="he-IL"/>
          </a:p>
        </p:txBody>
      </p:sp>
    </p:spTree>
    <p:extLst>
      <p:ext uri="{BB962C8B-B14F-4D97-AF65-F5344CB8AC3E}">
        <p14:creationId xmlns:p14="http://schemas.microsoft.com/office/powerpoint/2010/main" val="22858863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46</a:t>
            </a:fld>
            <a:endParaRPr lang="he-IL"/>
          </a:p>
        </p:txBody>
      </p:sp>
    </p:spTree>
    <p:extLst>
      <p:ext uri="{BB962C8B-B14F-4D97-AF65-F5344CB8AC3E}">
        <p14:creationId xmlns:p14="http://schemas.microsoft.com/office/powerpoint/2010/main" val="41634158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47</a:t>
            </a:fld>
            <a:endParaRPr lang="he-IL"/>
          </a:p>
        </p:txBody>
      </p:sp>
    </p:spTree>
    <p:extLst>
      <p:ext uri="{BB962C8B-B14F-4D97-AF65-F5344CB8AC3E}">
        <p14:creationId xmlns:p14="http://schemas.microsoft.com/office/powerpoint/2010/main" val="21369326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48</a:t>
            </a:fld>
            <a:endParaRPr lang="he-IL"/>
          </a:p>
        </p:txBody>
      </p:sp>
    </p:spTree>
    <p:extLst>
      <p:ext uri="{BB962C8B-B14F-4D97-AF65-F5344CB8AC3E}">
        <p14:creationId xmlns:p14="http://schemas.microsoft.com/office/powerpoint/2010/main" val="3263065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49</a:t>
            </a:fld>
            <a:endParaRPr lang="he-IL"/>
          </a:p>
        </p:txBody>
      </p:sp>
    </p:spTree>
    <p:extLst>
      <p:ext uri="{BB962C8B-B14F-4D97-AF65-F5344CB8AC3E}">
        <p14:creationId xmlns:p14="http://schemas.microsoft.com/office/powerpoint/2010/main" val="37445033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50</a:t>
            </a:fld>
            <a:endParaRPr lang="he-IL"/>
          </a:p>
        </p:txBody>
      </p:sp>
    </p:spTree>
    <p:extLst>
      <p:ext uri="{BB962C8B-B14F-4D97-AF65-F5344CB8AC3E}">
        <p14:creationId xmlns:p14="http://schemas.microsoft.com/office/powerpoint/2010/main" val="1458037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51</a:t>
            </a:fld>
            <a:endParaRPr lang="he-IL"/>
          </a:p>
        </p:txBody>
      </p:sp>
    </p:spTree>
    <p:extLst>
      <p:ext uri="{BB962C8B-B14F-4D97-AF65-F5344CB8AC3E}">
        <p14:creationId xmlns:p14="http://schemas.microsoft.com/office/powerpoint/2010/main" val="2161093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52</a:t>
            </a:fld>
            <a:endParaRPr lang="he-IL"/>
          </a:p>
        </p:txBody>
      </p:sp>
    </p:spTree>
    <p:extLst>
      <p:ext uri="{BB962C8B-B14F-4D97-AF65-F5344CB8AC3E}">
        <p14:creationId xmlns:p14="http://schemas.microsoft.com/office/powerpoint/2010/main" val="2714118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8</a:t>
            </a:fld>
            <a:endParaRPr lang="he-IL"/>
          </a:p>
        </p:txBody>
      </p:sp>
    </p:spTree>
    <p:extLst>
      <p:ext uri="{BB962C8B-B14F-4D97-AF65-F5344CB8AC3E}">
        <p14:creationId xmlns:p14="http://schemas.microsoft.com/office/powerpoint/2010/main" val="11593044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53</a:t>
            </a:fld>
            <a:endParaRPr lang="he-IL"/>
          </a:p>
        </p:txBody>
      </p:sp>
    </p:spTree>
    <p:extLst>
      <p:ext uri="{BB962C8B-B14F-4D97-AF65-F5344CB8AC3E}">
        <p14:creationId xmlns:p14="http://schemas.microsoft.com/office/powerpoint/2010/main" val="33791082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54</a:t>
            </a:fld>
            <a:endParaRPr lang="he-IL"/>
          </a:p>
        </p:txBody>
      </p:sp>
    </p:spTree>
    <p:extLst>
      <p:ext uri="{BB962C8B-B14F-4D97-AF65-F5344CB8AC3E}">
        <p14:creationId xmlns:p14="http://schemas.microsoft.com/office/powerpoint/2010/main" val="12369819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55</a:t>
            </a:fld>
            <a:endParaRPr lang="he-IL"/>
          </a:p>
        </p:txBody>
      </p:sp>
    </p:spTree>
    <p:extLst>
      <p:ext uri="{BB962C8B-B14F-4D97-AF65-F5344CB8AC3E}">
        <p14:creationId xmlns:p14="http://schemas.microsoft.com/office/powerpoint/2010/main" val="38997255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56</a:t>
            </a:fld>
            <a:endParaRPr lang="he-IL"/>
          </a:p>
        </p:txBody>
      </p:sp>
    </p:spTree>
    <p:extLst>
      <p:ext uri="{BB962C8B-B14F-4D97-AF65-F5344CB8AC3E}">
        <p14:creationId xmlns:p14="http://schemas.microsoft.com/office/powerpoint/2010/main" val="17872310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57</a:t>
            </a:fld>
            <a:endParaRPr lang="he-IL"/>
          </a:p>
        </p:txBody>
      </p:sp>
    </p:spTree>
    <p:extLst>
      <p:ext uri="{BB962C8B-B14F-4D97-AF65-F5344CB8AC3E}">
        <p14:creationId xmlns:p14="http://schemas.microsoft.com/office/powerpoint/2010/main" val="16685574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58</a:t>
            </a:fld>
            <a:endParaRPr lang="he-IL"/>
          </a:p>
        </p:txBody>
      </p:sp>
    </p:spTree>
    <p:extLst>
      <p:ext uri="{BB962C8B-B14F-4D97-AF65-F5344CB8AC3E}">
        <p14:creationId xmlns:p14="http://schemas.microsoft.com/office/powerpoint/2010/main" val="5883452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59</a:t>
            </a:fld>
            <a:endParaRPr lang="he-IL"/>
          </a:p>
        </p:txBody>
      </p:sp>
    </p:spTree>
    <p:extLst>
      <p:ext uri="{BB962C8B-B14F-4D97-AF65-F5344CB8AC3E}">
        <p14:creationId xmlns:p14="http://schemas.microsoft.com/office/powerpoint/2010/main" val="37392614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60</a:t>
            </a:fld>
            <a:endParaRPr lang="he-IL"/>
          </a:p>
        </p:txBody>
      </p:sp>
    </p:spTree>
    <p:extLst>
      <p:ext uri="{BB962C8B-B14F-4D97-AF65-F5344CB8AC3E}">
        <p14:creationId xmlns:p14="http://schemas.microsoft.com/office/powerpoint/2010/main" val="8970699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61</a:t>
            </a:fld>
            <a:endParaRPr lang="he-IL"/>
          </a:p>
        </p:txBody>
      </p:sp>
    </p:spTree>
    <p:extLst>
      <p:ext uri="{BB962C8B-B14F-4D97-AF65-F5344CB8AC3E}">
        <p14:creationId xmlns:p14="http://schemas.microsoft.com/office/powerpoint/2010/main" val="16203919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62</a:t>
            </a:fld>
            <a:endParaRPr lang="he-IL"/>
          </a:p>
        </p:txBody>
      </p:sp>
    </p:spTree>
    <p:extLst>
      <p:ext uri="{BB962C8B-B14F-4D97-AF65-F5344CB8AC3E}">
        <p14:creationId xmlns:p14="http://schemas.microsoft.com/office/powerpoint/2010/main" val="3530053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9</a:t>
            </a:fld>
            <a:endParaRPr lang="he-IL"/>
          </a:p>
        </p:txBody>
      </p:sp>
    </p:spTree>
    <p:extLst>
      <p:ext uri="{BB962C8B-B14F-4D97-AF65-F5344CB8AC3E}">
        <p14:creationId xmlns:p14="http://schemas.microsoft.com/office/powerpoint/2010/main" val="6130109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63</a:t>
            </a:fld>
            <a:endParaRPr lang="he-IL"/>
          </a:p>
        </p:txBody>
      </p:sp>
    </p:spTree>
    <p:extLst>
      <p:ext uri="{BB962C8B-B14F-4D97-AF65-F5344CB8AC3E}">
        <p14:creationId xmlns:p14="http://schemas.microsoft.com/office/powerpoint/2010/main" val="33424261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64</a:t>
            </a:fld>
            <a:endParaRPr lang="he-IL"/>
          </a:p>
        </p:txBody>
      </p:sp>
    </p:spTree>
    <p:extLst>
      <p:ext uri="{BB962C8B-B14F-4D97-AF65-F5344CB8AC3E}">
        <p14:creationId xmlns:p14="http://schemas.microsoft.com/office/powerpoint/2010/main" val="38743173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65</a:t>
            </a:fld>
            <a:endParaRPr lang="he-IL"/>
          </a:p>
        </p:txBody>
      </p:sp>
    </p:spTree>
    <p:extLst>
      <p:ext uri="{BB962C8B-B14F-4D97-AF65-F5344CB8AC3E}">
        <p14:creationId xmlns:p14="http://schemas.microsoft.com/office/powerpoint/2010/main" val="37429637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66</a:t>
            </a:fld>
            <a:endParaRPr lang="he-IL"/>
          </a:p>
        </p:txBody>
      </p:sp>
    </p:spTree>
    <p:extLst>
      <p:ext uri="{BB962C8B-B14F-4D97-AF65-F5344CB8AC3E}">
        <p14:creationId xmlns:p14="http://schemas.microsoft.com/office/powerpoint/2010/main" val="23411090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67</a:t>
            </a:fld>
            <a:endParaRPr lang="he-IL"/>
          </a:p>
        </p:txBody>
      </p:sp>
    </p:spTree>
    <p:extLst>
      <p:ext uri="{BB962C8B-B14F-4D97-AF65-F5344CB8AC3E}">
        <p14:creationId xmlns:p14="http://schemas.microsoft.com/office/powerpoint/2010/main" val="24511696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68</a:t>
            </a:fld>
            <a:endParaRPr lang="he-IL"/>
          </a:p>
        </p:txBody>
      </p:sp>
    </p:spTree>
    <p:extLst>
      <p:ext uri="{BB962C8B-B14F-4D97-AF65-F5344CB8AC3E}">
        <p14:creationId xmlns:p14="http://schemas.microsoft.com/office/powerpoint/2010/main" val="10784761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69</a:t>
            </a:fld>
            <a:endParaRPr lang="he-IL"/>
          </a:p>
        </p:txBody>
      </p:sp>
    </p:spTree>
    <p:extLst>
      <p:ext uri="{BB962C8B-B14F-4D97-AF65-F5344CB8AC3E}">
        <p14:creationId xmlns:p14="http://schemas.microsoft.com/office/powerpoint/2010/main" val="24269828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70</a:t>
            </a:fld>
            <a:endParaRPr lang="he-IL"/>
          </a:p>
        </p:txBody>
      </p:sp>
    </p:spTree>
    <p:extLst>
      <p:ext uri="{BB962C8B-B14F-4D97-AF65-F5344CB8AC3E}">
        <p14:creationId xmlns:p14="http://schemas.microsoft.com/office/powerpoint/2010/main" val="257642278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71</a:t>
            </a:fld>
            <a:endParaRPr lang="he-IL"/>
          </a:p>
        </p:txBody>
      </p:sp>
    </p:spTree>
    <p:extLst>
      <p:ext uri="{BB962C8B-B14F-4D97-AF65-F5344CB8AC3E}">
        <p14:creationId xmlns:p14="http://schemas.microsoft.com/office/powerpoint/2010/main" val="261748495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72</a:t>
            </a:fld>
            <a:endParaRPr lang="he-IL"/>
          </a:p>
        </p:txBody>
      </p:sp>
    </p:spTree>
    <p:extLst>
      <p:ext uri="{BB962C8B-B14F-4D97-AF65-F5344CB8AC3E}">
        <p14:creationId xmlns:p14="http://schemas.microsoft.com/office/powerpoint/2010/main" val="3592821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10</a:t>
            </a:fld>
            <a:endParaRPr lang="he-IL"/>
          </a:p>
        </p:txBody>
      </p:sp>
    </p:spTree>
    <p:extLst>
      <p:ext uri="{BB962C8B-B14F-4D97-AF65-F5344CB8AC3E}">
        <p14:creationId xmlns:p14="http://schemas.microsoft.com/office/powerpoint/2010/main" val="407204021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73</a:t>
            </a:fld>
            <a:endParaRPr lang="he-IL"/>
          </a:p>
        </p:txBody>
      </p:sp>
    </p:spTree>
    <p:extLst>
      <p:ext uri="{BB962C8B-B14F-4D97-AF65-F5344CB8AC3E}">
        <p14:creationId xmlns:p14="http://schemas.microsoft.com/office/powerpoint/2010/main" val="428432251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74</a:t>
            </a:fld>
            <a:endParaRPr lang="he-IL"/>
          </a:p>
        </p:txBody>
      </p:sp>
    </p:spTree>
    <p:extLst>
      <p:ext uri="{BB962C8B-B14F-4D97-AF65-F5344CB8AC3E}">
        <p14:creationId xmlns:p14="http://schemas.microsoft.com/office/powerpoint/2010/main" val="324284873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75</a:t>
            </a:fld>
            <a:endParaRPr lang="he-IL"/>
          </a:p>
        </p:txBody>
      </p:sp>
    </p:spTree>
    <p:extLst>
      <p:ext uri="{BB962C8B-B14F-4D97-AF65-F5344CB8AC3E}">
        <p14:creationId xmlns:p14="http://schemas.microsoft.com/office/powerpoint/2010/main" val="295736372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76</a:t>
            </a:fld>
            <a:endParaRPr lang="he-IL"/>
          </a:p>
        </p:txBody>
      </p:sp>
    </p:spTree>
    <p:extLst>
      <p:ext uri="{BB962C8B-B14F-4D97-AF65-F5344CB8AC3E}">
        <p14:creationId xmlns:p14="http://schemas.microsoft.com/office/powerpoint/2010/main" val="362371187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77</a:t>
            </a:fld>
            <a:endParaRPr lang="he-IL"/>
          </a:p>
        </p:txBody>
      </p:sp>
    </p:spTree>
    <p:extLst>
      <p:ext uri="{BB962C8B-B14F-4D97-AF65-F5344CB8AC3E}">
        <p14:creationId xmlns:p14="http://schemas.microsoft.com/office/powerpoint/2010/main" val="58567097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78</a:t>
            </a:fld>
            <a:endParaRPr lang="he-IL"/>
          </a:p>
        </p:txBody>
      </p:sp>
    </p:spTree>
    <p:extLst>
      <p:ext uri="{BB962C8B-B14F-4D97-AF65-F5344CB8AC3E}">
        <p14:creationId xmlns:p14="http://schemas.microsoft.com/office/powerpoint/2010/main" val="370355561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79</a:t>
            </a:fld>
            <a:endParaRPr lang="he-IL"/>
          </a:p>
        </p:txBody>
      </p:sp>
    </p:spTree>
    <p:extLst>
      <p:ext uri="{BB962C8B-B14F-4D97-AF65-F5344CB8AC3E}">
        <p14:creationId xmlns:p14="http://schemas.microsoft.com/office/powerpoint/2010/main" val="353187866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80</a:t>
            </a:fld>
            <a:endParaRPr lang="he-IL"/>
          </a:p>
        </p:txBody>
      </p:sp>
    </p:spTree>
    <p:extLst>
      <p:ext uri="{BB962C8B-B14F-4D97-AF65-F5344CB8AC3E}">
        <p14:creationId xmlns:p14="http://schemas.microsoft.com/office/powerpoint/2010/main" val="181092120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81</a:t>
            </a:fld>
            <a:endParaRPr lang="he-IL"/>
          </a:p>
        </p:txBody>
      </p:sp>
    </p:spTree>
    <p:extLst>
      <p:ext uri="{BB962C8B-B14F-4D97-AF65-F5344CB8AC3E}">
        <p14:creationId xmlns:p14="http://schemas.microsoft.com/office/powerpoint/2010/main" val="400638633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82</a:t>
            </a:fld>
            <a:endParaRPr lang="he-IL"/>
          </a:p>
        </p:txBody>
      </p:sp>
    </p:spTree>
    <p:extLst>
      <p:ext uri="{BB962C8B-B14F-4D97-AF65-F5344CB8AC3E}">
        <p14:creationId xmlns:p14="http://schemas.microsoft.com/office/powerpoint/2010/main" val="3904748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11</a:t>
            </a:fld>
            <a:endParaRPr lang="he-IL"/>
          </a:p>
        </p:txBody>
      </p:sp>
    </p:spTree>
    <p:extLst>
      <p:ext uri="{BB962C8B-B14F-4D97-AF65-F5344CB8AC3E}">
        <p14:creationId xmlns:p14="http://schemas.microsoft.com/office/powerpoint/2010/main" val="238562668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83</a:t>
            </a:fld>
            <a:endParaRPr lang="he-IL"/>
          </a:p>
        </p:txBody>
      </p:sp>
    </p:spTree>
    <p:extLst>
      <p:ext uri="{BB962C8B-B14F-4D97-AF65-F5344CB8AC3E}">
        <p14:creationId xmlns:p14="http://schemas.microsoft.com/office/powerpoint/2010/main" val="189150726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84</a:t>
            </a:fld>
            <a:endParaRPr lang="he-IL"/>
          </a:p>
        </p:txBody>
      </p:sp>
    </p:spTree>
    <p:extLst>
      <p:ext uri="{BB962C8B-B14F-4D97-AF65-F5344CB8AC3E}">
        <p14:creationId xmlns:p14="http://schemas.microsoft.com/office/powerpoint/2010/main" val="73935316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85</a:t>
            </a:fld>
            <a:endParaRPr lang="he-IL"/>
          </a:p>
        </p:txBody>
      </p:sp>
    </p:spTree>
    <p:extLst>
      <p:ext uri="{BB962C8B-B14F-4D97-AF65-F5344CB8AC3E}">
        <p14:creationId xmlns:p14="http://schemas.microsoft.com/office/powerpoint/2010/main" val="218955078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86</a:t>
            </a:fld>
            <a:endParaRPr lang="he-IL"/>
          </a:p>
        </p:txBody>
      </p:sp>
    </p:spTree>
    <p:extLst>
      <p:ext uri="{BB962C8B-B14F-4D97-AF65-F5344CB8AC3E}">
        <p14:creationId xmlns:p14="http://schemas.microsoft.com/office/powerpoint/2010/main" val="347394048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87</a:t>
            </a:fld>
            <a:endParaRPr lang="he-IL"/>
          </a:p>
        </p:txBody>
      </p:sp>
    </p:spTree>
    <p:extLst>
      <p:ext uri="{BB962C8B-B14F-4D97-AF65-F5344CB8AC3E}">
        <p14:creationId xmlns:p14="http://schemas.microsoft.com/office/powerpoint/2010/main" val="202928960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88</a:t>
            </a:fld>
            <a:endParaRPr lang="he-IL"/>
          </a:p>
        </p:txBody>
      </p:sp>
    </p:spTree>
    <p:extLst>
      <p:ext uri="{BB962C8B-B14F-4D97-AF65-F5344CB8AC3E}">
        <p14:creationId xmlns:p14="http://schemas.microsoft.com/office/powerpoint/2010/main" val="376185629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89</a:t>
            </a:fld>
            <a:endParaRPr lang="he-IL"/>
          </a:p>
        </p:txBody>
      </p:sp>
    </p:spTree>
    <p:extLst>
      <p:ext uri="{BB962C8B-B14F-4D97-AF65-F5344CB8AC3E}">
        <p14:creationId xmlns:p14="http://schemas.microsoft.com/office/powerpoint/2010/main" val="208023288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90</a:t>
            </a:fld>
            <a:endParaRPr lang="he-IL"/>
          </a:p>
        </p:txBody>
      </p:sp>
    </p:spTree>
    <p:extLst>
      <p:ext uri="{BB962C8B-B14F-4D97-AF65-F5344CB8AC3E}">
        <p14:creationId xmlns:p14="http://schemas.microsoft.com/office/powerpoint/2010/main" val="337570578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91</a:t>
            </a:fld>
            <a:endParaRPr lang="he-IL"/>
          </a:p>
        </p:txBody>
      </p:sp>
    </p:spTree>
    <p:extLst>
      <p:ext uri="{BB962C8B-B14F-4D97-AF65-F5344CB8AC3E}">
        <p14:creationId xmlns:p14="http://schemas.microsoft.com/office/powerpoint/2010/main" val="367336698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92</a:t>
            </a:fld>
            <a:endParaRPr lang="he-IL"/>
          </a:p>
        </p:txBody>
      </p:sp>
    </p:spTree>
    <p:extLst>
      <p:ext uri="{BB962C8B-B14F-4D97-AF65-F5344CB8AC3E}">
        <p14:creationId xmlns:p14="http://schemas.microsoft.com/office/powerpoint/2010/main" val="506602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12</a:t>
            </a:fld>
            <a:endParaRPr lang="he-IL"/>
          </a:p>
        </p:txBody>
      </p:sp>
    </p:spTree>
    <p:extLst>
      <p:ext uri="{BB962C8B-B14F-4D97-AF65-F5344CB8AC3E}">
        <p14:creationId xmlns:p14="http://schemas.microsoft.com/office/powerpoint/2010/main" val="211789509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93</a:t>
            </a:fld>
            <a:endParaRPr lang="he-IL"/>
          </a:p>
        </p:txBody>
      </p:sp>
    </p:spTree>
    <p:extLst>
      <p:ext uri="{BB962C8B-B14F-4D97-AF65-F5344CB8AC3E}">
        <p14:creationId xmlns:p14="http://schemas.microsoft.com/office/powerpoint/2010/main" val="210317620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94</a:t>
            </a:fld>
            <a:endParaRPr lang="he-IL"/>
          </a:p>
        </p:txBody>
      </p:sp>
    </p:spTree>
    <p:extLst>
      <p:ext uri="{BB962C8B-B14F-4D97-AF65-F5344CB8AC3E}">
        <p14:creationId xmlns:p14="http://schemas.microsoft.com/office/powerpoint/2010/main" val="10453556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95</a:t>
            </a:fld>
            <a:endParaRPr lang="he-IL"/>
          </a:p>
        </p:txBody>
      </p:sp>
    </p:spTree>
    <p:extLst>
      <p:ext uri="{BB962C8B-B14F-4D97-AF65-F5344CB8AC3E}">
        <p14:creationId xmlns:p14="http://schemas.microsoft.com/office/powerpoint/2010/main" val="273281461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96</a:t>
            </a:fld>
            <a:endParaRPr lang="he-IL"/>
          </a:p>
        </p:txBody>
      </p:sp>
    </p:spTree>
    <p:extLst>
      <p:ext uri="{BB962C8B-B14F-4D97-AF65-F5344CB8AC3E}">
        <p14:creationId xmlns:p14="http://schemas.microsoft.com/office/powerpoint/2010/main" val="286594902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97</a:t>
            </a:fld>
            <a:endParaRPr lang="he-IL"/>
          </a:p>
        </p:txBody>
      </p:sp>
    </p:spTree>
    <p:extLst>
      <p:ext uri="{BB962C8B-B14F-4D97-AF65-F5344CB8AC3E}">
        <p14:creationId xmlns:p14="http://schemas.microsoft.com/office/powerpoint/2010/main" val="367666128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98</a:t>
            </a:fld>
            <a:endParaRPr lang="he-IL"/>
          </a:p>
        </p:txBody>
      </p:sp>
    </p:spTree>
    <p:extLst>
      <p:ext uri="{BB962C8B-B14F-4D97-AF65-F5344CB8AC3E}">
        <p14:creationId xmlns:p14="http://schemas.microsoft.com/office/powerpoint/2010/main" val="219155282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104</a:t>
            </a:fld>
            <a:endParaRPr lang="he-IL"/>
          </a:p>
        </p:txBody>
      </p:sp>
    </p:spTree>
    <p:extLst>
      <p:ext uri="{BB962C8B-B14F-4D97-AF65-F5344CB8AC3E}">
        <p14:creationId xmlns:p14="http://schemas.microsoft.com/office/powerpoint/2010/main" val="228028184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105</a:t>
            </a:fld>
            <a:endParaRPr lang="he-IL"/>
          </a:p>
        </p:txBody>
      </p:sp>
    </p:spTree>
    <p:extLst>
      <p:ext uri="{BB962C8B-B14F-4D97-AF65-F5344CB8AC3E}">
        <p14:creationId xmlns:p14="http://schemas.microsoft.com/office/powerpoint/2010/main" val="315103004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106</a:t>
            </a:fld>
            <a:endParaRPr lang="he-IL"/>
          </a:p>
        </p:txBody>
      </p:sp>
    </p:spTree>
    <p:extLst>
      <p:ext uri="{BB962C8B-B14F-4D97-AF65-F5344CB8AC3E}">
        <p14:creationId xmlns:p14="http://schemas.microsoft.com/office/powerpoint/2010/main" val="257603975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p>
        </p:txBody>
      </p:sp>
      <p:sp>
        <p:nvSpPr>
          <p:cNvPr id="4" name="מציין מיקום של מספר שקופית 3"/>
          <p:cNvSpPr>
            <a:spLocks noGrp="1"/>
          </p:cNvSpPr>
          <p:nvPr>
            <p:ph type="sldNum" sz="quarter" idx="5"/>
          </p:nvPr>
        </p:nvSpPr>
        <p:spPr/>
        <p:txBody>
          <a:bodyPr/>
          <a:lstStyle/>
          <a:p>
            <a:fld id="{43EDBFD2-BD42-47A8-82AF-C1185F430D63}" type="slidenum">
              <a:rPr lang="he-IL" smtClean="0"/>
              <a:t>107</a:t>
            </a:fld>
            <a:endParaRPr lang="he-IL"/>
          </a:p>
        </p:txBody>
      </p:sp>
    </p:spTree>
    <p:extLst>
      <p:ext uri="{BB962C8B-B14F-4D97-AF65-F5344CB8AC3E}">
        <p14:creationId xmlns:p14="http://schemas.microsoft.com/office/powerpoint/2010/main" val="2585195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4A27FB0C-615D-44BC-A7B0-3289782DD025}" type="datetimeFigureOut">
              <a:rPr lang="he-IL" smtClean="0"/>
              <a:t>א'/אדר/תשפ"ג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DE88563-5F89-4275-81C1-6F58392BE0CE}" type="slidenum">
              <a:rPr lang="he-IL" smtClean="0"/>
              <a:t>‹#›</a:t>
            </a:fld>
            <a:endParaRPr lang="he-IL"/>
          </a:p>
        </p:txBody>
      </p:sp>
    </p:spTree>
    <p:extLst>
      <p:ext uri="{BB962C8B-B14F-4D97-AF65-F5344CB8AC3E}">
        <p14:creationId xmlns:p14="http://schemas.microsoft.com/office/powerpoint/2010/main" val="1559947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4A27FB0C-615D-44BC-A7B0-3289782DD025}" type="datetimeFigureOut">
              <a:rPr lang="he-IL" smtClean="0"/>
              <a:t>א'/אדר/תשפ"ג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DE88563-5F89-4275-81C1-6F58392BE0CE}" type="slidenum">
              <a:rPr lang="he-IL" smtClean="0"/>
              <a:t>‹#›</a:t>
            </a:fld>
            <a:endParaRPr lang="he-IL"/>
          </a:p>
        </p:txBody>
      </p:sp>
    </p:spTree>
    <p:extLst>
      <p:ext uri="{BB962C8B-B14F-4D97-AF65-F5344CB8AC3E}">
        <p14:creationId xmlns:p14="http://schemas.microsoft.com/office/powerpoint/2010/main" val="347295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4A27FB0C-615D-44BC-A7B0-3289782DD025}" type="datetimeFigureOut">
              <a:rPr lang="he-IL" smtClean="0"/>
              <a:t>א'/אדר/תשפ"ג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DE88563-5F89-4275-81C1-6F58392BE0CE}" type="slidenum">
              <a:rPr lang="he-IL" smtClean="0"/>
              <a:t>‹#›</a:t>
            </a:fld>
            <a:endParaRPr lang="he-IL"/>
          </a:p>
        </p:txBody>
      </p:sp>
    </p:spTree>
    <p:extLst>
      <p:ext uri="{BB962C8B-B14F-4D97-AF65-F5344CB8AC3E}">
        <p14:creationId xmlns:p14="http://schemas.microsoft.com/office/powerpoint/2010/main" val="4178140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כותרת מקטע עליונה">
    <p:spTree>
      <p:nvGrpSpPr>
        <p:cNvPr id="1" name=""/>
        <p:cNvGrpSpPr/>
        <p:nvPr/>
      </p:nvGrpSpPr>
      <p:grpSpPr>
        <a:xfrm>
          <a:off x="0" y="0"/>
          <a:ext cx="0" cy="0"/>
          <a:chOff x="0" y="0"/>
          <a:chExt cx="0" cy="0"/>
        </a:xfrm>
      </p:grpSpPr>
      <p:pic>
        <p:nvPicPr>
          <p:cNvPr id="10" name="תמונה 9">
            <a:extLst>
              <a:ext uri="{FF2B5EF4-FFF2-40B4-BE49-F238E27FC236}">
                <a16:creationId xmlns:a16="http://schemas.microsoft.com/office/drawing/2014/main" id="{5401D5DB-8872-4980-9B6A-712A3A098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6333"/>
            <a:ext cx="12252961" cy="6894333"/>
          </a:xfrm>
          <a:prstGeom prst="rect">
            <a:avLst/>
          </a:prstGeom>
        </p:spPr>
      </p:pic>
    </p:spTree>
    <p:extLst>
      <p:ext uri="{BB962C8B-B14F-4D97-AF65-F5344CB8AC3E}">
        <p14:creationId xmlns:p14="http://schemas.microsoft.com/office/powerpoint/2010/main" val="1227909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4A27FB0C-615D-44BC-A7B0-3289782DD025}" type="datetimeFigureOut">
              <a:rPr lang="he-IL" smtClean="0"/>
              <a:t>א'/אדר/תשפ"ג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DE88563-5F89-4275-81C1-6F58392BE0CE}" type="slidenum">
              <a:rPr lang="he-IL" smtClean="0"/>
              <a:t>‹#›</a:t>
            </a:fld>
            <a:endParaRPr lang="he-IL"/>
          </a:p>
        </p:txBody>
      </p:sp>
    </p:spTree>
    <p:extLst>
      <p:ext uri="{BB962C8B-B14F-4D97-AF65-F5344CB8AC3E}">
        <p14:creationId xmlns:p14="http://schemas.microsoft.com/office/powerpoint/2010/main" val="920513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4A27FB0C-615D-44BC-A7B0-3289782DD025}" type="datetimeFigureOut">
              <a:rPr lang="he-IL" smtClean="0"/>
              <a:t>א'/אדר/תשפ"ג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DE88563-5F89-4275-81C1-6F58392BE0CE}" type="slidenum">
              <a:rPr lang="he-IL" smtClean="0"/>
              <a:t>‹#›</a:t>
            </a:fld>
            <a:endParaRPr lang="he-IL"/>
          </a:p>
        </p:txBody>
      </p:sp>
    </p:spTree>
    <p:extLst>
      <p:ext uri="{BB962C8B-B14F-4D97-AF65-F5344CB8AC3E}">
        <p14:creationId xmlns:p14="http://schemas.microsoft.com/office/powerpoint/2010/main" val="1345786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4A27FB0C-615D-44BC-A7B0-3289782DD025}" type="datetimeFigureOut">
              <a:rPr lang="he-IL" smtClean="0"/>
              <a:t>א'/אדר/תשפ"ג</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5DE88563-5F89-4275-81C1-6F58392BE0CE}" type="slidenum">
              <a:rPr lang="he-IL" smtClean="0"/>
              <a:t>‹#›</a:t>
            </a:fld>
            <a:endParaRPr lang="he-IL"/>
          </a:p>
        </p:txBody>
      </p:sp>
    </p:spTree>
    <p:extLst>
      <p:ext uri="{BB962C8B-B14F-4D97-AF65-F5344CB8AC3E}">
        <p14:creationId xmlns:p14="http://schemas.microsoft.com/office/powerpoint/2010/main" val="2594787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4A27FB0C-615D-44BC-A7B0-3289782DD025}" type="datetimeFigureOut">
              <a:rPr lang="he-IL" smtClean="0"/>
              <a:t>א'/אדר/תשפ"ג</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5DE88563-5F89-4275-81C1-6F58392BE0CE}" type="slidenum">
              <a:rPr lang="he-IL" smtClean="0"/>
              <a:t>‹#›</a:t>
            </a:fld>
            <a:endParaRPr lang="he-IL"/>
          </a:p>
        </p:txBody>
      </p:sp>
    </p:spTree>
    <p:extLst>
      <p:ext uri="{BB962C8B-B14F-4D97-AF65-F5344CB8AC3E}">
        <p14:creationId xmlns:p14="http://schemas.microsoft.com/office/powerpoint/2010/main" val="100099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4A27FB0C-615D-44BC-A7B0-3289782DD025}" type="datetimeFigureOut">
              <a:rPr lang="he-IL" smtClean="0"/>
              <a:t>א'/אדר/תשפ"ג</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5DE88563-5F89-4275-81C1-6F58392BE0CE}" type="slidenum">
              <a:rPr lang="he-IL" smtClean="0"/>
              <a:t>‹#›</a:t>
            </a:fld>
            <a:endParaRPr lang="he-IL"/>
          </a:p>
        </p:txBody>
      </p:sp>
    </p:spTree>
    <p:extLst>
      <p:ext uri="{BB962C8B-B14F-4D97-AF65-F5344CB8AC3E}">
        <p14:creationId xmlns:p14="http://schemas.microsoft.com/office/powerpoint/2010/main" val="1033072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4A27FB0C-615D-44BC-A7B0-3289782DD025}" type="datetimeFigureOut">
              <a:rPr lang="he-IL" smtClean="0"/>
              <a:t>א'/אדר/תשפ"ג</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5DE88563-5F89-4275-81C1-6F58392BE0CE}" type="slidenum">
              <a:rPr lang="he-IL" smtClean="0"/>
              <a:t>‹#›</a:t>
            </a:fld>
            <a:endParaRPr lang="he-IL"/>
          </a:p>
        </p:txBody>
      </p:sp>
    </p:spTree>
    <p:extLst>
      <p:ext uri="{BB962C8B-B14F-4D97-AF65-F5344CB8AC3E}">
        <p14:creationId xmlns:p14="http://schemas.microsoft.com/office/powerpoint/2010/main" val="1279458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A27FB0C-615D-44BC-A7B0-3289782DD025}" type="datetimeFigureOut">
              <a:rPr lang="he-IL" smtClean="0"/>
              <a:t>א'/אדר/תשפ"ג</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5DE88563-5F89-4275-81C1-6F58392BE0CE}" type="slidenum">
              <a:rPr lang="he-IL" smtClean="0"/>
              <a:t>‹#›</a:t>
            </a:fld>
            <a:endParaRPr lang="he-IL"/>
          </a:p>
        </p:txBody>
      </p:sp>
    </p:spTree>
    <p:extLst>
      <p:ext uri="{BB962C8B-B14F-4D97-AF65-F5344CB8AC3E}">
        <p14:creationId xmlns:p14="http://schemas.microsoft.com/office/powerpoint/2010/main" val="860658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A27FB0C-615D-44BC-A7B0-3289782DD025}" type="datetimeFigureOut">
              <a:rPr lang="he-IL" smtClean="0"/>
              <a:t>א'/אדר/תשפ"ג</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5DE88563-5F89-4275-81C1-6F58392BE0CE}" type="slidenum">
              <a:rPr lang="he-IL" smtClean="0"/>
              <a:t>‹#›</a:t>
            </a:fld>
            <a:endParaRPr lang="he-IL"/>
          </a:p>
        </p:txBody>
      </p:sp>
    </p:spTree>
    <p:extLst>
      <p:ext uri="{BB962C8B-B14F-4D97-AF65-F5344CB8AC3E}">
        <p14:creationId xmlns:p14="http://schemas.microsoft.com/office/powerpoint/2010/main" val="323871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A27FB0C-615D-44BC-A7B0-3289782DD025}" type="datetimeFigureOut">
              <a:rPr lang="he-IL" smtClean="0"/>
              <a:t>א'/אדר/תשפ"ג</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DE88563-5F89-4275-81C1-6F58392BE0CE}" type="slidenum">
              <a:rPr lang="he-IL" smtClean="0"/>
              <a:t>‹#›</a:t>
            </a:fld>
            <a:endParaRPr lang="he-IL"/>
          </a:p>
        </p:txBody>
      </p:sp>
    </p:spTree>
    <p:extLst>
      <p:ext uri="{BB962C8B-B14F-4D97-AF65-F5344CB8AC3E}">
        <p14:creationId xmlns:p14="http://schemas.microsoft.com/office/powerpoint/2010/main" val="3813282424"/>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hyperlink" Target="http://www.ampeli-tax.co.il/" TargetMode="External"/><Relationship Id="rId4" Type="http://schemas.openxmlformats.org/officeDocument/2006/relationships/hyperlink" Target="mailto:shlomi@ampeli-tax.co.i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0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0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0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0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0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0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emf"/><Relationship Id="rId2" Type="http://schemas.openxmlformats.org/officeDocument/2006/relationships/notesSlide" Target="../notesSlides/notesSlide105.xml"/><Relationship Id="rId1" Type="http://schemas.openxmlformats.org/officeDocument/2006/relationships/slideLayout" Target="../slideLayouts/slideLayout1.xml"/><Relationship Id="rId6" Type="http://schemas.openxmlformats.org/officeDocument/2006/relationships/hyperlink" Target="http://www.ampeli-tax.co.il/" TargetMode="External"/><Relationship Id="rId5" Type="http://schemas.openxmlformats.org/officeDocument/2006/relationships/hyperlink" Target="mailto:meori@ampeli-tax.co.il" TargetMode="External"/><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7.png"/><Relationship Id="rId4" Type="http://schemas.openxmlformats.org/officeDocument/2006/relationships/image" Target="../media/image6.emf"/></Relationships>
</file>

<file path=ppt/slides/_rels/slide3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93BB486-B450-484B-86DD-28823C5BE0C6}"/>
              </a:ext>
            </a:extLst>
          </p:cNvPr>
          <p:cNvPicPr>
            <a:picLocks noChangeAspect="1"/>
          </p:cNvPicPr>
          <p:nvPr/>
        </p:nvPicPr>
        <p:blipFill>
          <a:blip r:embed="rId2">
            <a:alphaModFix amt="23000"/>
            <a:extLst>
              <a:ext uri="{28A0092B-C50C-407E-A947-70E740481C1C}">
                <a14:useLocalDpi xmlns:a14="http://schemas.microsoft.com/office/drawing/2010/main" val="0"/>
              </a:ext>
            </a:extLst>
          </a:blip>
          <a:srcRect/>
          <a:stretch/>
        </p:blipFill>
        <p:spPr>
          <a:xfrm>
            <a:off x="0" y="0"/>
            <a:ext cx="12248558" cy="6889813"/>
          </a:xfrm>
          <a:prstGeom prst="rect">
            <a:avLst/>
          </a:prstGeom>
        </p:spPr>
      </p:pic>
      <p:pic>
        <p:nvPicPr>
          <p:cNvPr id="15" name="Picture 14">
            <a:extLst>
              <a:ext uri="{FF2B5EF4-FFF2-40B4-BE49-F238E27FC236}">
                <a16:creationId xmlns:a16="http://schemas.microsoft.com/office/drawing/2014/main" id="{F0DE4B2A-7236-114D-977F-2B138C3F5D90}"/>
              </a:ext>
            </a:extLst>
          </p:cNvPr>
          <p:cNvPicPr>
            <a:picLocks noChangeAspect="1"/>
          </p:cNvPicPr>
          <p:nvPr/>
        </p:nvPicPr>
        <p:blipFill>
          <a:blip r:embed="rId3"/>
          <a:stretch>
            <a:fillRect/>
          </a:stretch>
        </p:blipFill>
        <p:spPr>
          <a:xfrm>
            <a:off x="6451745" y="-7429"/>
            <a:ext cx="5752447" cy="6889813"/>
          </a:xfrm>
          <a:prstGeom prst="rect">
            <a:avLst/>
          </a:prstGeom>
        </p:spPr>
      </p:pic>
      <p:sp>
        <p:nvSpPr>
          <p:cNvPr id="3" name="כותרת 3">
            <a:extLst>
              <a:ext uri="{FF2B5EF4-FFF2-40B4-BE49-F238E27FC236}">
                <a16:creationId xmlns:a16="http://schemas.microsoft.com/office/drawing/2014/main" id="{BB472FC1-AEF1-4273-957D-91785A9BA06B}"/>
              </a:ext>
            </a:extLst>
          </p:cNvPr>
          <p:cNvSpPr txBox="1">
            <a:spLocks/>
          </p:cNvSpPr>
          <p:nvPr/>
        </p:nvSpPr>
        <p:spPr>
          <a:xfrm>
            <a:off x="5977719" y="3731799"/>
            <a:ext cx="5868537" cy="3104865"/>
          </a:xfrm>
          <a:prstGeom prst="rect">
            <a:avLst/>
          </a:prstGeom>
        </p:spPr>
        <p:txBody>
          <a:bodyPr vert="horz" lIns="91440" tIns="45720" rIns="91440" bIns="45720" rtlCol="1" anchor="ctr">
            <a:noAutofit/>
          </a:bodyPr>
          <a:lstStyle>
            <a:lvl1pPr algn="ctr" defTabSz="914400" rtl="0" eaLnBrk="1" latinLnBrk="0" hangingPunct="1">
              <a:lnSpc>
                <a:spcPct val="90000"/>
              </a:lnSpc>
              <a:spcBef>
                <a:spcPct val="0"/>
              </a:spcBef>
              <a:buNone/>
              <a:defRPr sz="4000" kern="1200">
                <a:solidFill>
                  <a:srgbClr val="013F57"/>
                </a:solidFill>
                <a:latin typeface="+mj-lt"/>
                <a:ea typeface="+mj-ea"/>
                <a:cs typeface="+mj-cs"/>
              </a:defRPr>
            </a:lvl1pPr>
          </a:lstStyle>
          <a:p>
            <a:pPr algn="r">
              <a:lnSpc>
                <a:spcPct val="70000"/>
              </a:lnSpc>
            </a:pPr>
            <a:br>
              <a:rPr lang="he-IL" sz="2400" dirty="0">
                <a:solidFill>
                  <a:schemeClr val="bg1"/>
                </a:solidFill>
                <a:latin typeface="Guttman Frnew" panose="02010401010101010101" pitchFamily="2" charset="-79"/>
                <a:cs typeface="+mn-cs"/>
              </a:rPr>
            </a:br>
            <a:br>
              <a:rPr lang="he-IL" sz="2400" dirty="0">
                <a:solidFill>
                  <a:schemeClr val="bg1"/>
                </a:solidFill>
                <a:latin typeface="Guttman Frnew" panose="02010401010101010101" pitchFamily="2" charset="-79"/>
                <a:cs typeface="+mn-cs"/>
              </a:rPr>
            </a:br>
            <a:r>
              <a:rPr lang="he-IL" sz="2400" b="1" dirty="0">
                <a:solidFill>
                  <a:schemeClr val="bg1"/>
                </a:solidFill>
                <a:latin typeface="Guttman Frnew" panose="02010401010101010101" pitchFamily="2" charset="-79"/>
                <a:cs typeface="+mn-cs"/>
              </a:rPr>
              <a:t>ליצירת קשר:</a:t>
            </a:r>
          </a:p>
          <a:p>
            <a:pPr algn="r">
              <a:lnSpc>
                <a:spcPct val="70000"/>
              </a:lnSpc>
            </a:pPr>
            <a:endParaRPr lang="en-US" sz="2400" dirty="0">
              <a:solidFill>
                <a:schemeClr val="bg1"/>
              </a:solidFill>
              <a:latin typeface="Guttman Frnew" panose="02010401010101010101" pitchFamily="2" charset="-79"/>
              <a:cs typeface="+mn-cs"/>
            </a:endParaRPr>
          </a:p>
          <a:p>
            <a:pPr algn="r">
              <a:lnSpc>
                <a:spcPct val="70000"/>
              </a:lnSpc>
            </a:pPr>
            <a:r>
              <a:rPr lang="he-IL" sz="2400" dirty="0">
                <a:solidFill>
                  <a:schemeClr val="bg1"/>
                </a:solidFill>
                <a:latin typeface="Helvetica" pitchFamily="2" charset="0"/>
                <a:cs typeface="+mn-cs"/>
              </a:rPr>
              <a:t>0722-405100</a:t>
            </a:r>
          </a:p>
          <a:p>
            <a:pPr algn="r">
              <a:lnSpc>
                <a:spcPct val="70000"/>
              </a:lnSpc>
            </a:pPr>
            <a:endParaRPr lang="he-IL" sz="2400" dirty="0">
              <a:solidFill>
                <a:schemeClr val="bg1"/>
              </a:solidFill>
              <a:latin typeface="Helvetica" pitchFamily="2" charset="0"/>
              <a:cs typeface="+mn-cs"/>
            </a:endParaRPr>
          </a:p>
          <a:p>
            <a:pPr algn="r">
              <a:lnSpc>
                <a:spcPct val="70000"/>
              </a:lnSpc>
            </a:pPr>
            <a:r>
              <a:rPr lang="he-IL" sz="2400" dirty="0">
                <a:solidFill>
                  <a:schemeClr val="bg1"/>
                </a:solidFill>
                <a:latin typeface="Helvetica" pitchFamily="2" charset="0"/>
                <a:cs typeface="+mn-cs"/>
              </a:rPr>
              <a:t>052-2846809</a:t>
            </a:r>
          </a:p>
          <a:p>
            <a:pPr algn="r">
              <a:lnSpc>
                <a:spcPct val="70000"/>
              </a:lnSpc>
            </a:pPr>
            <a:endParaRPr lang="he-IL" sz="2400" dirty="0">
              <a:solidFill>
                <a:schemeClr val="bg1"/>
              </a:solidFill>
              <a:latin typeface="Helvetica" pitchFamily="2" charset="0"/>
              <a:cs typeface="+mn-cs"/>
            </a:endParaRPr>
          </a:p>
          <a:p>
            <a:pPr algn="r">
              <a:lnSpc>
                <a:spcPct val="70000"/>
              </a:lnSpc>
            </a:pPr>
            <a:r>
              <a:rPr lang="en-US" sz="2400" dirty="0">
                <a:solidFill>
                  <a:schemeClr val="bg1"/>
                </a:solidFill>
                <a:latin typeface="Helvetica" pitchFamily="2" charset="0"/>
                <a:cs typeface="+mn-cs"/>
                <a:hlinkClick r:id="rId4">
                  <a:extLst>
                    <a:ext uri="{A12FA001-AC4F-418D-AE19-62706E023703}">
                      <ahyp:hlinkClr xmlns:ahyp="http://schemas.microsoft.com/office/drawing/2018/hyperlinkcolor" val="tx"/>
                    </a:ext>
                  </a:extLst>
                </a:hlinkClick>
              </a:rPr>
              <a:t>shlomi@ampeli-tax.co.il</a:t>
            </a:r>
            <a:endParaRPr lang="en-US" sz="2400" dirty="0">
              <a:solidFill>
                <a:schemeClr val="bg1"/>
              </a:solidFill>
              <a:latin typeface="Helvetica" pitchFamily="2" charset="0"/>
              <a:cs typeface="+mn-cs"/>
            </a:endParaRPr>
          </a:p>
          <a:p>
            <a:pPr algn="r">
              <a:lnSpc>
                <a:spcPct val="70000"/>
              </a:lnSpc>
            </a:pPr>
            <a:endParaRPr lang="en-US" sz="2400" dirty="0">
              <a:solidFill>
                <a:schemeClr val="bg1"/>
              </a:solidFill>
              <a:latin typeface="Helvetica" pitchFamily="2" charset="0"/>
              <a:cs typeface="+mn-cs"/>
            </a:endParaRPr>
          </a:p>
          <a:p>
            <a:pPr algn="r">
              <a:lnSpc>
                <a:spcPct val="70000"/>
              </a:lnSpc>
            </a:pPr>
            <a:r>
              <a:rPr lang="en-US" sz="2400" dirty="0">
                <a:solidFill>
                  <a:schemeClr val="bg1"/>
                </a:solidFill>
                <a:latin typeface="Helvetica" pitchFamily="2" charset="0"/>
                <a:cs typeface="+mn-cs"/>
                <a:hlinkClick r:id="rId5">
                  <a:extLst>
                    <a:ext uri="{A12FA001-AC4F-418D-AE19-62706E023703}">
                      <ahyp:hlinkClr xmlns:ahyp="http://schemas.microsoft.com/office/drawing/2018/hyperlinkcolor" val="tx"/>
                    </a:ext>
                  </a:extLst>
                </a:hlinkClick>
              </a:rPr>
              <a:t>www.ampeli-tax.co.il</a:t>
            </a:r>
            <a:endParaRPr lang="en-US" sz="2400" dirty="0">
              <a:solidFill>
                <a:schemeClr val="bg1"/>
              </a:solidFill>
              <a:latin typeface="Helvetica" pitchFamily="2" charset="0"/>
              <a:cs typeface="+mn-cs"/>
            </a:endParaRPr>
          </a:p>
          <a:p>
            <a:pPr algn="r">
              <a:lnSpc>
                <a:spcPct val="70000"/>
              </a:lnSpc>
            </a:pPr>
            <a:endParaRPr lang="en-US" sz="2400" dirty="0">
              <a:solidFill>
                <a:schemeClr val="bg1"/>
              </a:solidFill>
              <a:latin typeface="Helvetica" pitchFamily="2" charset="0"/>
              <a:cs typeface="+mn-cs"/>
            </a:endParaRPr>
          </a:p>
          <a:p>
            <a:pPr algn="r">
              <a:lnSpc>
                <a:spcPct val="70000"/>
              </a:lnSpc>
            </a:pPr>
            <a:endParaRPr lang="he-IL" sz="2400" dirty="0">
              <a:solidFill>
                <a:schemeClr val="bg1"/>
              </a:solidFill>
              <a:latin typeface="Guttman Frnew" panose="02010401010101010101" pitchFamily="2" charset="-79"/>
              <a:cs typeface="+mn-cs"/>
            </a:endParaRPr>
          </a:p>
        </p:txBody>
      </p:sp>
      <p:sp>
        <p:nvSpPr>
          <p:cNvPr id="6" name="כותרת 4">
            <a:extLst>
              <a:ext uri="{FF2B5EF4-FFF2-40B4-BE49-F238E27FC236}">
                <a16:creationId xmlns:a16="http://schemas.microsoft.com/office/drawing/2014/main" id="{17347DBE-6F5E-41A2-BE16-DA48F073AD75}"/>
              </a:ext>
            </a:extLst>
          </p:cNvPr>
          <p:cNvSpPr txBox="1">
            <a:spLocks/>
          </p:cNvSpPr>
          <p:nvPr/>
        </p:nvSpPr>
        <p:spPr>
          <a:xfrm>
            <a:off x="4792291" y="1527866"/>
            <a:ext cx="6331102" cy="791099"/>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he-IL" altLang="he-IL" sz="3600" b="1" dirty="0">
              <a:solidFill>
                <a:srgbClr val="326E82"/>
              </a:solidFill>
              <a:latin typeface="+mn-lt"/>
            </a:endParaRPr>
          </a:p>
        </p:txBody>
      </p:sp>
      <p:pic>
        <p:nvPicPr>
          <p:cNvPr id="9" name="Picture 8">
            <a:extLst>
              <a:ext uri="{FF2B5EF4-FFF2-40B4-BE49-F238E27FC236}">
                <a16:creationId xmlns:a16="http://schemas.microsoft.com/office/drawing/2014/main" id="{73774D30-A200-E047-AB45-D61BA8261AA2}"/>
              </a:ext>
            </a:extLst>
          </p:cNvPr>
          <p:cNvPicPr>
            <a:picLocks noChangeAspect="1"/>
          </p:cNvPicPr>
          <p:nvPr/>
        </p:nvPicPr>
        <p:blipFill>
          <a:blip r:embed="rId6"/>
          <a:stretch>
            <a:fillRect/>
          </a:stretch>
        </p:blipFill>
        <p:spPr>
          <a:xfrm>
            <a:off x="644906" y="477250"/>
            <a:ext cx="3066586" cy="1123952"/>
          </a:xfrm>
          <a:prstGeom prst="rect">
            <a:avLst/>
          </a:prstGeom>
        </p:spPr>
      </p:pic>
    </p:spTree>
    <p:extLst>
      <p:ext uri="{BB962C8B-B14F-4D97-AF65-F5344CB8AC3E}">
        <p14:creationId xmlns:p14="http://schemas.microsoft.com/office/powerpoint/2010/main" val="301309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מכירת נכס- המשך</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תיבת טקסט 2">
            <a:extLst>
              <a:ext uri="{FF2B5EF4-FFF2-40B4-BE49-F238E27FC236}">
                <a16:creationId xmlns:a16="http://schemas.microsoft.com/office/drawing/2014/main" id="{C05C24E9-6000-AF5C-D10E-25E1932C408A}"/>
              </a:ext>
            </a:extLst>
          </p:cNvPr>
          <p:cNvSpPr txBox="1"/>
          <p:nvPr/>
        </p:nvSpPr>
        <p:spPr>
          <a:xfrm>
            <a:off x="468351" y="1453416"/>
            <a:ext cx="11630722" cy="4154984"/>
          </a:xfrm>
          <a:prstGeom prst="rect">
            <a:avLst/>
          </a:prstGeom>
          <a:noFill/>
        </p:spPr>
        <p:txBody>
          <a:bodyPr wrap="square" rtlCol="1">
            <a:spAutoFit/>
          </a:bodyPr>
          <a:lstStyle/>
          <a:p>
            <a:r>
              <a:rPr lang="he-IL" sz="2400" b="1" u="sng" dirty="0"/>
              <a:t>על הגדרת מכר בחוק מע"מ</a:t>
            </a:r>
          </a:p>
          <a:p>
            <a:endParaRPr lang="he-IL" sz="2400" b="1" u="sng" dirty="0"/>
          </a:p>
          <a:p>
            <a:pPr marL="285750" indent="-285750">
              <a:buFont typeface="Arial" panose="020B0604020202020204" pitchFamily="34" charset="0"/>
              <a:buChar char="•"/>
            </a:pP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במצב דברים זה אין לנו אלא לפנות להגדרה המצויה בחוק המכר, תשכ״ח־ 1968 (להלן: "חוק המכר") הקובעת בזו הלשון: </a:t>
            </a:r>
          </a:p>
          <a:p>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״מכר הוא הקניית נכס </a:t>
            </a:r>
            <a:r>
              <a:rPr lang="he-IL" sz="2400" b="1" u="sng" dirty="0">
                <a:effectLst/>
                <a:latin typeface="Times New Roman" panose="02020603050405020304" pitchFamily="18" charset="0"/>
                <a:ea typeface="Times New Roman" panose="02020603050405020304" pitchFamily="18" charset="0"/>
                <a:cs typeface="Arial" panose="020B0604020202020204" pitchFamily="34" charset="0"/>
              </a:rPr>
              <a:t>תמורת מחיר</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a:t>
            </a:r>
          </a:p>
          <a:p>
            <a:endParaRPr lang="he-IL" sz="2400" b="1" u="sng" dirty="0"/>
          </a:p>
          <a:p>
            <a:pPr marL="342900" indent="-342900">
              <a:buFont typeface="Arial" panose="020B0604020202020204" pitchFamily="34" charset="0"/>
              <a:buChar char="•"/>
            </a:pP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משמע, </a:t>
            </a:r>
            <a:r>
              <a:rPr lang="he-IL" sz="2400" dirty="0"/>
              <a:t>חוק מע"מ כולל הגדרה מיוחדת למונח ״מכר״ שביסודה מאמצת את ההגדרה המצויה בחוק המכר.</a:t>
            </a:r>
          </a:p>
          <a:p>
            <a:pPr marL="342900" indent="-342900">
              <a:buFont typeface="Arial" panose="020B0604020202020204" pitchFamily="34" charset="0"/>
              <a:buChar char="•"/>
            </a:pPr>
            <a:r>
              <a:rPr lang="he-IL" sz="2400" dirty="0"/>
              <a:t>ודוק, על פי ההגדרה שבחוק, ״מכר״ מוגדר בצורה רחבה והוא יכלול גם מכירות </a:t>
            </a:r>
            <a:r>
              <a:rPr lang="he-IL" sz="2400" u="sng" dirty="0"/>
              <a:t>שלא ניתנה להן תמורה</a:t>
            </a:r>
            <a:r>
              <a:rPr lang="he-IL" sz="2400" dirty="0"/>
              <a:t>, גם </a:t>
            </a:r>
            <a:r>
              <a:rPr lang="he-IL" sz="2400" u="sng" dirty="0"/>
              <a:t>עסקות של מתנה </a:t>
            </a:r>
            <a:r>
              <a:rPr lang="he-IL" sz="2400" dirty="0"/>
              <a:t>אך לא </a:t>
            </a:r>
            <a:r>
              <a:rPr lang="he-IL" sz="2400" dirty="0" err="1"/>
              <a:t>עיסקאות</a:t>
            </a:r>
            <a:r>
              <a:rPr lang="he-IL" sz="2400" dirty="0"/>
              <a:t> חד צדדיות שבהן יצא הנכס מרשותו של מוכר </a:t>
            </a:r>
            <a:r>
              <a:rPr lang="he-IL" sz="2400" u="sng" dirty="0"/>
              <a:t>אך לא הגיע לרשות של אדם אחר. </a:t>
            </a:r>
            <a:endParaRPr lang="he-IL" sz="2400" b="1" u="sng" dirty="0"/>
          </a:p>
        </p:txBody>
      </p:sp>
    </p:spTree>
    <p:extLst>
      <p:ext uri="{BB962C8B-B14F-4D97-AF65-F5344CB8AC3E}">
        <p14:creationId xmlns:p14="http://schemas.microsoft.com/office/powerpoint/2010/main" val="161821036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14990" y="1698"/>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1734882" y="154694"/>
            <a:ext cx="8229600" cy="857250"/>
          </a:xfrm>
        </p:spPr>
        <p:txBody>
          <a:bodyPr>
            <a:noAutofit/>
          </a:bodyPr>
          <a:lstStyle/>
          <a:p>
            <a:pPr marL="457200" indent="-457200"/>
            <a:r>
              <a:rPr lang="he-IL" altLang="he-IL" sz="3200" b="1" dirty="0">
                <a:solidFill>
                  <a:srgbClr val="553017"/>
                </a:solidFill>
                <a:latin typeface="+mn-lt"/>
                <a:ea typeface="+mn-ea"/>
                <a:cs typeface="+mn-cs"/>
              </a:rPr>
              <a:t>החלטת מיסוי 2625/15 ועניין </a:t>
            </a:r>
            <a:r>
              <a:rPr lang="he-IL" altLang="he-IL" sz="3200" b="1" dirty="0" err="1">
                <a:solidFill>
                  <a:srgbClr val="553017"/>
                </a:solidFill>
                <a:latin typeface="+mn-lt"/>
                <a:ea typeface="+mn-ea"/>
                <a:cs typeface="+mn-cs"/>
              </a:rPr>
              <a:t>מוגוגו</a:t>
            </a:r>
            <a:endParaRPr lang="he-IL" altLang="he-IL" sz="3200" b="1" dirty="0">
              <a:solidFill>
                <a:srgbClr val="553017"/>
              </a:solidFill>
              <a:latin typeface="+mn-lt"/>
              <a:ea typeface="+mn-ea"/>
              <a:cs typeface="+mn-cs"/>
            </a:endParaRP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sp>
        <p:nvSpPr>
          <p:cNvPr id="2" name="מלבן 1"/>
          <p:cNvSpPr/>
          <p:nvPr/>
        </p:nvSpPr>
        <p:spPr>
          <a:xfrm>
            <a:off x="787802" y="1433938"/>
            <a:ext cx="11309545" cy="9585188"/>
          </a:xfrm>
          <a:prstGeom prst="rect">
            <a:avLst/>
          </a:prstGeom>
        </p:spPr>
        <p:txBody>
          <a:bodyPr wrap="square">
            <a:spAutoFit/>
          </a:bodyPr>
          <a:lstStyle/>
          <a:p>
            <a:pPr algn="just"/>
            <a:r>
              <a:rPr lang="he-IL" sz="2400" dirty="0"/>
              <a:t> </a:t>
            </a:r>
            <a:r>
              <a:rPr lang="he-IL" sz="2400" b="1" u="sng" dirty="0"/>
              <a:t>החלטת מיסוי 2625/15 – המשך: </a:t>
            </a:r>
            <a:endParaRPr lang="en-GB" sz="2400" b="1" u="sng" dirty="0">
              <a:effectLst>
                <a:outerShdw sx="0" sy="0">
                  <a:srgbClr val="000000"/>
                </a:outerShdw>
              </a:effectLst>
            </a:endParaRPr>
          </a:p>
          <a:p>
            <a:pPr marL="342900" indent="-342900" algn="just">
              <a:buFont typeface="Arial" panose="020B0604020202020204" pitchFamily="34" charset="0"/>
              <a:buChar char="•"/>
            </a:pPr>
            <a:r>
              <a:rPr lang="he-IL" sz="2400" u="sng" dirty="0"/>
              <a:t>מכירת המערכת ללקוחות תושבי חוץ- </a:t>
            </a:r>
            <a:r>
              <a:rPr lang="he-IL" sz="2400" b="1" dirty="0"/>
              <a:t>בהתאם לנתונים שהוצגו על ידכם הממחישים כי </a:t>
            </a:r>
            <a:r>
              <a:rPr lang="he-IL" sz="2400" b="1" u="sng" dirty="0"/>
              <a:t>הרכיב העיקרי</a:t>
            </a:r>
            <a:r>
              <a:rPr lang="he-IL" sz="2400" b="1" dirty="0"/>
              <a:t> (הן מבחינת מהות המערכת והן מבחינת עלויות פיתוח המערכת) הוא התוכנה המפותחת בישראל, </a:t>
            </a:r>
            <a:r>
              <a:rPr lang="he-IL" sz="2400" b="1" u="sng" dirty="0"/>
              <a:t>הרינו לאשר, כי הרכבת המערכות בחו"ל ומסירתן ישירות ללקוחות בחו"ל מהווה מכירת נכס בלתי מוחשי לתושב חוץ, החייבת במע"מ בשיעור אפס בהתאם להוראות סעיף 30(א) (2) לחוק</a:t>
            </a:r>
            <a:r>
              <a:rPr lang="he-IL" sz="2400" b="1" dirty="0"/>
              <a:t>. לפיכך, החברה תהא רשאית לנכות את מלוא מס תשומות בגין מכירות אלו לחו"ל. </a:t>
            </a:r>
          </a:p>
          <a:p>
            <a:pPr marL="342900" indent="-342900" algn="just">
              <a:buFont typeface="Arial" panose="020B0604020202020204" pitchFamily="34" charset="0"/>
              <a:buChar char="•"/>
            </a:pPr>
            <a:r>
              <a:rPr lang="he-IL" sz="2400" dirty="0"/>
              <a:t>היה ובעתיד הרכבת המערכות תעשה בישראל, לשם מכירתן לחו"ל, על החברה יהיה להנפיק בגין המכירות הנ"ל רשימון יצוא או "מסמך אחר" שאישר המנהל, בהתאם להוראות סעיף 30(א) (1) לחוק.</a:t>
            </a:r>
            <a:endParaRPr lang="he-IL" sz="2400" b="1" dirty="0"/>
          </a:p>
          <a:p>
            <a:pPr marL="457200" indent="-457200" algn="just">
              <a:buFont typeface="Arial" panose="020B0604020202020204" pitchFamily="34" charset="0"/>
              <a:buChar char="•"/>
            </a:pPr>
            <a:endParaRPr lang="he-IL" altLang="he-IL" sz="2800" b="1" dirty="0"/>
          </a:p>
          <a:p>
            <a:pPr marL="457200" indent="-457200" algn="just" eaLnBrk="1" hangingPunct="1">
              <a:buFont typeface="Arial" panose="020B0604020202020204" pitchFamily="34" charset="0"/>
              <a:buChar char="•"/>
            </a:pPr>
            <a:endParaRPr lang="he-IL" altLang="he-IL" sz="2800" dirty="0"/>
          </a:p>
          <a:p>
            <a:pPr marL="457200" indent="-457200" algn="just" eaLnBrk="1" hangingPunct="1">
              <a:buFont typeface="Arial" panose="020B0604020202020204" pitchFamily="34" charset="0"/>
              <a:buChar char="•"/>
            </a:pPr>
            <a:endParaRPr lang="he-IL" altLang="he-IL" sz="2800" dirty="0"/>
          </a:p>
          <a:p>
            <a:pPr marL="457200" indent="-457200" algn="just">
              <a:buFont typeface="Arial" panose="020B0604020202020204" pitchFamily="34" charset="0"/>
              <a:buChar char="•"/>
            </a:pPr>
            <a:endParaRPr lang="he-IL" sz="2800" b="1" dirty="0"/>
          </a:p>
          <a:p>
            <a:pPr marL="342900" indent="-342900" algn="just" fontAlgn="base">
              <a:buFont typeface="Arial" panose="020B0604020202020204" pitchFamily="34" charset="0"/>
              <a:buChar char="•"/>
            </a:pPr>
            <a:endParaRPr lang="he-IL" sz="2400" dirty="0"/>
          </a:p>
          <a:p>
            <a:pPr marL="342900" indent="-342900" algn="just" fontAlgn="base">
              <a:buFont typeface="Arial" panose="020B0604020202020204" pitchFamily="34" charset="0"/>
              <a:buChar char="•"/>
            </a:pPr>
            <a:br>
              <a:rPr lang="he-IL" sz="2400" dirty="0"/>
            </a:br>
            <a:endParaRPr lang="he-IL" sz="2400" dirty="0"/>
          </a:p>
          <a:p>
            <a:pPr marL="342900" marR="0" lvl="1" indent="-342900" algn="r" defTabSz="914400" rtl="1" eaLnBrk="1" fontAlgn="auto" latinLnBrk="0" hangingPunct="1">
              <a:lnSpc>
                <a:spcPct val="90000"/>
              </a:lnSpc>
              <a:spcBef>
                <a:spcPts val="5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a:p>
            <a:pPr marL="342900" marR="0" lvl="1" indent="-342900" algn="r" defTabSz="914400" rtl="1" eaLnBrk="1" fontAlgn="auto" latinLnBrk="0" hangingPunct="1">
              <a:lnSpc>
                <a:spcPct val="90000"/>
              </a:lnSpc>
              <a:spcBef>
                <a:spcPts val="5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457200" marR="0" lvl="0" indent="-4572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342900" marR="0" lvl="1" indent="-342900" algn="r" defTabSz="914400" rtl="1" eaLnBrk="1" fontAlgn="auto" latinLnBrk="0" hangingPunct="1">
              <a:lnSpc>
                <a:spcPct val="90000"/>
              </a:lnSpc>
              <a:spcBef>
                <a:spcPts val="5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a:p>
            <a:pPr marL="342900" marR="0" lvl="1" indent="-342900" algn="r" defTabSz="914400" rtl="1" eaLnBrk="1" fontAlgn="auto" latinLnBrk="0" hangingPunct="1">
              <a:lnSpc>
                <a:spcPct val="90000"/>
              </a:lnSpc>
              <a:spcBef>
                <a:spcPts val="5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234229162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698"/>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dirty="0"/>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1734882" y="154694"/>
            <a:ext cx="8229600" cy="857250"/>
          </a:xfrm>
        </p:spPr>
        <p:txBody>
          <a:bodyPr>
            <a:noAutofit/>
          </a:bodyPr>
          <a:lstStyle/>
          <a:p>
            <a:pPr marL="457200" indent="-457200"/>
            <a:r>
              <a:rPr lang="he-IL" altLang="he-IL" sz="3200" b="1" dirty="0">
                <a:solidFill>
                  <a:srgbClr val="553017"/>
                </a:solidFill>
                <a:latin typeface="+mn-lt"/>
                <a:ea typeface="+mn-ea"/>
                <a:cs typeface="+mn-cs"/>
              </a:rPr>
              <a:t>החלטת מיסוי 2625/15 ועניין </a:t>
            </a:r>
            <a:r>
              <a:rPr lang="he-IL" altLang="he-IL" sz="3200" b="1" dirty="0" err="1">
                <a:solidFill>
                  <a:srgbClr val="553017"/>
                </a:solidFill>
                <a:latin typeface="+mn-lt"/>
                <a:ea typeface="+mn-ea"/>
                <a:cs typeface="+mn-cs"/>
              </a:rPr>
              <a:t>מוגוגו</a:t>
            </a:r>
            <a:endParaRPr lang="he-IL" altLang="he-IL" sz="3200" b="1" dirty="0">
              <a:solidFill>
                <a:srgbClr val="553017"/>
              </a:solidFill>
              <a:latin typeface="+mn-lt"/>
              <a:ea typeface="+mn-ea"/>
              <a:cs typeface="+mn-cs"/>
            </a:endParaRP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sp>
        <p:nvSpPr>
          <p:cNvPr id="2" name="מלבן 1"/>
          <p:cNvSpPr/>
          <p:nvPr/>
        </p:nvSpPr>
        <p:spPr>
          <a:xfrm>
            <a:off x="787802" y="1433938"/>
            <a:ext cx="11309545" cy="9954520"/>
          </a:xfrm>
          <a:prstGeom prst="rect">
            <a:avLst/>
          </a:prstGeom>
        </p:spPr>
        <p:txBody>
          <a:bodyPr wrap="square">
            <a:spAutoFit/>
          </a:bodyPr>
          <a:lstStyle/>
          <a:p>
            <a:pPr algn="just"/>
            <a:r>
              <a:rPr lang="he-IL" sz="2400" dirty="0"/>
              <a:t> </a:t>
            </a:r>
            <a:r>
              <a:rPr lang="he-IL" sz="2400" b="1" u="sng" dirty="0"/>
              <a:t>עניין </a:t>
            </a:r>
            <a:r>
              <a:rPr lang="he-IL" sz="2400" b="1" u="sng" dirty="0" err="1"/>
              <a:t>מוגוגו</a:t>
            </a:r>
            <a:r>
              <a:rPr lang="he-IL" sz="2400" b="1" u="sng" dirty="0"/>
              <a:t> </a:t>
            </a:r>
            <a:r>
              <a:rPr lang="he-IL" sz="2400" u="sng" dirty="0"/>
              <a:t>– ע"מ 49963-03-17 (2019)</a:t>
            </a:r>
            <a:r>
              <a:rPr lang="he-IL" sz="2400" b="1" u="sng" dirty="0"/>
              <a:t>: </a:t>
            </a:r>
            <a:endParaRPr lang="en-GB" sz="2400" b="1" u="sng" dirty="0">
              <a:effectLst>
                <a:outerShdw sx="0" sy="0">
                  <a:srgbClr val="000000"/>
                </a:outerShdw>
              </a:effectLst>
            </a:endParaRPr>
          </a:p>
          <a:p>
            <a:pPr algn="just"/>
            <a:endParaRPr lang="he-IL" sz="2400" b="1" dirty="0"/>
          </a:p>
          <a:p>
            <a:pPr marL="342900" indent="-342900" algn="just">
              <a:buFont typeface="Arial" panose="020B0604020202020204" pitchFamily="34" charset="0"/>
              <a:buChar char="•"/>
            </a:pPr>
            <a:r>
              <a:rPr lang="he-IL" sz="2400" dirty="0"/>
              <a:t>באותו עניין דובר בחברה (המערערת) העוסקת בפיתוח ועיצוב של מערכות מזנונים מודולריות להגשת מזון. </a:t>
            </a:r>
            <a:r>
              <a:rPr lang="he-IL" sz="2400" u="sng" dirty="0"/>
              <a:t>הפיתוח והעיצוב של המערכות מבוצע בישראל</a:t>
            </a:r>
            <a:r>
              <a:rPr lang="he-IL" sz="2400" dirty="0"/>
              <a:t>, איתור המקורות לחומרי הגלם, רכישתם וייצור המערכות מבוצע בווייטנאם, ואילו מכירת המערכות נעשית בארה"ב.</a:t>
            </a:r>
          </a:p>
          <a:p>
            <a:pPr marL="342900" indent="-342900" algn="just">
              <a:buFont typeface="Arial" panose="020B0604020202020204" pitchFamily="34" charset="0"/>
              <a:buChar char="•"/>
            </a:pPr>
            <a:r>
              <a:rPr lang="he-IL" sz="2400" b="1" dirty="0"/>
              <a:t>המערערת</a:t>
            </a:r>
            <a:r>
              <a:rPr lang="he-IL" sz="2400" dirty="0"/>
              <a:t> טענה כי מדובר </a:t>
            </a:r>
            <a:r>
              <a:rPr lang="he-IL" sz="2400" u="sng" dirty="0"/>
              <a:t>במכירה של נכס בלתי מוחשי לתושב חוץ החוסה תחת הוראות סעיף 30(א)(2) לחוק מע"מ</a:t>
            </a:r>
            <a:r>
              <a:rPr lang="he-IL" sz="2400" dirty="0"/>
              <a:t>, ובהתאם, מס התשומות המשמש לעסקות אלו מותר בניכוי</a:t>
            </a:r>
            <a:r>
              <a:rPr lang="en-US" sz="2400" dirty="0"/>
              <a:t>.</a:t>
            </a:r>
            <a:r>
              <a:rPr lang="he-IL" sz="2400" dirty="0"/>
              <a:t> עוד טענה המערערת, כי הייתה רשאית להסתמך על החלטת המיסוי (2625/15) וכמו גם על הפרסום הרשמי של רשות המיסים כאמור </a:t>
            </a:r>
            <a:r>
              <a:rPr lang="he-IL" sz="2400" u="sng" dirty="0"/>
              <a:t>שלפיו החלטה זו צפויה להשפיע על חברות ישראליות העוסקות בין היתר בעיצוב מוצרים.</a:t>
            </a:r>
          </a:p>
          <a:p>
            <a:pPr marL="342900" indent="-342900" algn="just">
              <a:buFont typeface="Arial" panose="020B0604020202020204" pitchFamily="34" charset="0"/>
              <a:buChar char="•"/>
            </a:pPr>
            <a:endParaRPr lang="he-IL" sz="2400" b="1" dirty="0"/>
          </a:p>
          <a:p>
            <a:pPr marL="457200" indent="-457200" algn="just">
              <a:buFont typeface="Arial" panose="020B0604020202020204" pitchFamily="34" charset="0"/>
              <a:buChar char="•"/>
            </a:pPr>
            <a:endParaRPr lang="he-IL" altLang="he-IL" sz="2800" b="1" dirty="0"/>
          </a:p>
          <a:p>
            <a:pPr marL="457200" indent="-457200" algn="just" eaLnBrk="1" hangingPunct="1">
              <a:buFont typeface="Arial" panose="020B0604020202020204" pitchFamily="34" charset="0"/>
              <a:buChar char="•"/>
            </a:pPr>
            <a:endParaRPr lang="he-IL" altLang="he-IL" sz="2800" dirty="0"/>
          </a:p>
          <a:p>
            <a:pPr marL="457200" indent="-457200" algn="just" eaLnBrk="1" hangingPunct="1">
              <a:buFont typeface="Arial" panose="020B0604020202020204" pitchFamily="34" charset="0"/>
              <a:buChar char="•"/>
            </a:pPr>
            <a:endParaRPr lang="he-IL" altLang="he-IL" sz="2800" dirty="0"/>
          </a:p>
          <a:p>
            <a:pPr marL="457200" indent="-457200" algn="just">
              <a:buFont typeface="Arial" panose="020B0604020202020204" pitchFamily="34" charset="0"/>
              <a:buChar char="•"/>
            </a:pPr>
            <a:endParaRPr lang="he-IL" sz="2800" b="1" dirty="0"/>
          </a:p>
          <a:p>
            <a:pPr marL="342900" indent="-342900" algn="just" fontAlgn="base">
              <a:buFont typeface="Arial" panose="020B0604020202020204" pitchFamily="34" charset="0"/>
              <a:buChar char="•"/>
            </a:pPr>
            <a:endParaRPr lang="he-IL" sz="2400" dirty="0"/>
          </a:p>
          <a:p>
            <a:pPr marL="342900" indent="-342900" algn="just" fontAlgn="base">
              <a:buFont typeface="Arial" panose="020B0604020202020204" pitchFamily="34" charset="0"/>
              <a:buChar char="•"/>
            </a:pPr>
            <a:br>
              <a:rPr lang="he-IL" sz="2400" dirty="0"/>
            </a:br>
            <a:endParaRPr lang="he-IL" sz="2400" dirty="0"/>
          </a:p>
          <a:p>
            <a:pPr marL="342900" marR="0" lvl="1" indent="-342900" algn="r" defTabSz="914400" rtl="1" eaLnBrk="1" fontAlgn="auto" latinLnBrk="0" hangingPunct="1">
              <a:lnSpc>
                <a:spcPct val="90000"/>
              </a:lnSpc>
              <a:spcBef>
                <a:spcPts val="5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a:p>
            <a:pPr marL="342900" marR="0" lvl="1" indent="-342900" algn="r" defTabSz="914400" rtl="1" eaLnBrk="1" fontAlgn="auto" latinLnBrk="0" hangingPunct="1">
              <a:lnSpc>
                <a:spcPct val="90000"/>
              </a:lnSpc>
              <a:spcBef>
                <a:spcPts val="5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457200" marR="0" lvl="0" indent="-4572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342900" marR="0" lvl="1" indent="-342900" algn="r" defTabSz="914400" rtl="1" eaLnBrk="1" fontAlgn="auto" latinLnBrk="0" hangingPunct="1">
              <a:lnSpc>
                <a:spcPct val="90000"/>
              </a:lnSpc>
              <a:spcBef>
                <a:spcPts val="5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a:p>
            <a:pPr marL="342900" marR="0" lvl="1" indent="-342900" algn="r" defTabSz="914400" rtl="1" eaLnBrk="1" fontAlgn="auto" latinLnBrk="0" hangingPunct="1">
              <a:lnSpc>
                <a:spcPct val="90000"/>
              </a:lnSpc>
              <a:spcBef>
                <a:spcPts val="5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304396133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14990" y="0"/>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1734882" y="154694"/>
            <a:ext cx="8229600" cy="857250"/>
          </a:xfrm>
        </p:spPr>
        <p:txBody>
          <a:bodyPr>
            <a:noAutofit/>
          </a:bodyPr>
          <a:lstStyle/>
          <a:p>
            <a:pPr marL="457200" indent="-457200"/>
            <a:r>
              <a:rPr lang="he-IL" altLang="he-IL" sz="3200" b="1" dirty="0">
                <a:solidFill>
                  <a:srgbClr val="553017"/>
                </a:solidFill>
                <a:latin typeface="+mn-lt"/>
                <a:ea typeface="+mn-ea"/>
                <a:cs typeface="+mn-cs"/>
              </a:rPr>
              <a:t>החלטת מיסוי 2625/15 ועניין </a:t>
            </a:r>
            <a:r>
              <a:rPr lang="he-IL" altLang="he-IL" sz="3200" b="1" dirty="0" err="1">
                <a:solidFill>
                  <a:srgbClr val="553017"/>
                </a:solidFill>
                <a:latin typeface="+mn-lt"/>
                <a:ea typeface="+mn-ea"/>
                <a:cs typeface="+mn-cs"/>
              </a:rPr>
              <a:t>מוגוגו</a:t>
            </a:r>
            <a:endParaRPr lang="he-IL" altLang="he-IL" sz="3200" b="1" dirty="0">
              <a:solidFill>
                <a:srgbClr val="553017"/>
              </a:solidFill>
              <a:latin typeface="+mn-lt"/>
              <a:ea typeface="+mn-ea"/>
              <a:cs typeface="+mn-cs"/>
            </a:endParaRP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sp>
        <p:nvSpPr>
          <p:cNvPr id="2" name="מלבן 1"/>
          <p:cNvSpPr/>
          <p:nvPr/>
        </p:nvSpPr>
        <p:spPr>
          <a:xfrm>
            <a:off x="787802" y="1433938"/>
            <a:ext cx="11309545" cy="9954520"/>
          </a:xfrm>
          <a:prstGeom prst="rect">
            <a:avLst/>
          </a:prstGeom>
        </p:spPr>
        <p:txBody>
          <a:bodyPr wrap="square">
            <a:spAutoFit/>
          </a:bodyPr>
          <a:lstStyle/>
          <a:p>
            <a:pPr algn="just"/>
            <a:r>
              <a:rPr lang="he-IL" sz="2400" dirty="0"/>
              <a:t> </a:t>
            </a:r>
            <a:r>
              <a:rPr lang="he-IL" sz="2400" b="1" u="sng" dirty="0"/>
              <a:t>עניין </a:t>
            </a:r>
            <a:r>
              <a:rPr lang="he-IL" sz="2400" b="1" u="sng" dirty="0" err="1"/>
              <a:t>מוגוגו</a:t>
            </a:r>
            <a:r>
              <a:rPr lang="he-IL" sz="2400" b="1" u="sng" dirty="0"/>
              <a:t> </a:t>
            </a:r>
            <a:r>
              <a:rPr lang="he-IL" sz="2400" u="sng" dirty="0"/>
              <a:t>– ע"מ 49963-03-17 (2019)</a:t>
            </a:r>
            <a:r>
              <a:rPr lang="he-IL" sz="2400" b="1" u="sng" dirty="0"/>
              <a:t>: </a:t>
            </a:r>
            <a:endParaRPr lang="en-GB" sz="2400" b="1" u="sng" dirty="0">
              <a:effectLst>
                <a:outerShdw sx="0" sy="0">
                  <a:srgbClr val="000000"/>
                </a:outerShdw>
              </a:effectLst>
            </a:endParaRPr>
          </a:p>
          <a:p>
            <a:pPr algn="just"/>
            <a:endParaRPr lang="he-IL" sz="2400" b="1" dirty="0"/>
          </a:p>
          <a:p>
            <a:pPr marL="342900" indent="-342900" algn="just">
              <a:buFont typeface="Arial" panose="020B0604020202020204" pitchFamily="34" charset="0"/>
              <a:buChar char="•"/>
            </a:pPr>
            <a:r>
              <a:rPr lang="he-IL" sz="2400" b="1" dirty="0"/>
              <a:t>לעומת זאת</a:t>
            </a:r>
            <a:r>
              <a:rPr lang="he-IL" sz="2400" dirty="0"/>
              <a:t>, המשיב (מנהל מע"מ נתניה), קבע, </a:t>
            </a:r>
            <a:r>
              <a:rPr lang="he-IL" sz="2400" u="sng" dirty="0"/>
              <a:t>כי הייצור והמסחר במוצרי החברה לא נעשה בישראל וכי מרכיב העיצוב שהוטמע במערכות אינו משמעותי כלל</a:t>
            </a:r>
            <a:r>
              <a:rPr lang="en-US" sz="2400" dirty="0"/>
              <a:t>.</a:t>
            </a:r>
            <a:r>
              <a:rPr lang="he-IL" sz="2400" dirty="0"/>
              <a:t> לטענתו המערערת לא מכרה נכס בלתי מוחשי לתושב חוץ, בפועל אין לה כלל עסקאות בישראל על פי סעיף 14 לחוק מע"מ ועל כן, ממילא היא אינה זכאית לקזז מס תשומות.</a:t>
            </a:r>
            <a:endParaRPr lang="en-US" sz="2400" dirty="0"/>
          </a:p>
          <a:p>
            <a:pPr marL="342900" indent="-342900" algn="just">
              <a:buFont typeface="Arial" panose="020B0604020202020204" pitchFamily="34" charset="0"/>
              <a:buChar char="•"/>
            </a:pPr>
            <a:r>
              <a:rPr lang="he-IL" sz="2400" dirty="0"/>
              <a:t>עוד טען המשיב כי החלטת המיסוי היא יוצאת מהכלל ואינה מהווה עמדה עקרונית של רשות </a:t>
            </a:r>
            <a:r>
              <a:rPr lang="he-IL" sz="2400" dirty="0" err="1"/>
              <a:t>המסים</a:t>
            </a:r>
            <a:r>
              <a:rPr lang="he-IL" sz="2400" dirty="0"/>
              <a:t> כי אם עמדה פרטנית. לדידו, קבלת עמדת המערערת תהפוך הלכה למעשה כל מוצר כמעט לנכס בלתי מוחשי, שהרי בכל מוצר כמעט יש אלמנטים של עיצוב ופיתוח בין אם אלמנטים אלה נרשמו וקיבלו הגנה של קניין רוחני ובין אם לאו.</a:t>
            </a:r>
            <a:endParaRPr lang="en-US" sz="2400" dirty="0"/>
          </a:p>
          <a:p>
            <a:pPr marL="342900" indent="-342900" algn="just">
              <a:buFont typeface="Arial" panose="020B0604020202020204" pitchFamily="34" charset="0"/>
              <a:buChar char="•"/>
            </a:pPr>
            <a:endParaRPr lang="he-IL" sz="2400" b="1" dirty="0"/>
          </a:p>
          <a:p>
            <a:pPr marL="457200" indent="-457200" algn="just">
              <a:buFont typeface="Arial" panose="020B0604020202020204" pitchFamily="34" charset="0"/>
              <a:buChar char="•"/>
            </a:pPr>
            <a:endParaRPr lang="he-IL" altLang="he-IL" sz="2800" b="1" dirty="0"/>
          </a:p>
          <a:p>
            <a:pPr marL="457200" indent="-457200" algn="just" eaLnBrk="1" hangingPunct="1">
              <a:buFont typeface="Arial" panose="020B0604020202020204" pitchFamily="34" charset="0"/>
              <a:buChar char="•"/>
            </a:pPr>
            <a:endParaRPr lang="he-IL" altLang="he-IL" sz="2800" dirty="0"/>
          </a:p>
          <a:p>
            <a:pPr marL="457200" indent="-457200" algn="just" eaLnBrk="1" hangingPunct="1">
              <a:buFont typeface="Arial" panose="020B0604020202020204" pitchFamily="34" charset="0"/>
              <a:buChar char="•"/>
            </a:pPr>
            <a:endParaRPr lang="he-IL" altLang="he-IL" sz="2800" dirty="0"/>
          </a:p>
          <a:p>
            <a:pPr marL="457200" indent="-457200" algn="just">
              <a:buFont typeface="Arial" panose="020B0604020202020204" pitchFamily="34" charset="0"/>
              <a:buChar char="•"/>
            </a:pPr>
            <a:endParaRPr lang="he-IL" sz="2800" b="1" dirty="0"/>
          </a:p>
          <a:p>
            <a:pPr marL="342900" indent="-342900" algn="just" fontAlgn="base">
              <a:buFont typeface="Arial" panose="020B0604020202020204" pitchFamily="34" charset="0"/>
              <a:buChar char="•"/>
            </a:pPr>
            <a:endParaRPr lang="he-IL" sz="2400" dirty="0"/>
          </a:p>
          <a:p>
            <a:pPr marL="342900" indent="-342900" algn="just" fontAlgn="base">
              <a:buFont typeface="Arial" panose="020B0604020202020204" pitchFamily="34" charset="0"/>
              <a:buChar char="•"/>
            </a:pPr>
            <a:br>
              <a:rPr lang="he-IL" sz="2400" dirty="0"/>
            </a:br>
            <a:endParaRPr lang="he-IL" sz="2400" dirty="0"/>
          </a:p>
          <a:p>
            <a:pPr marL="342900" marR="0" lvl="1" indent="-342900" algn="r" defTabSz="914400" rtl="1" eaLnBrk="1" fontAlgn="auto" latinLnBrk="0" hangingPunct="1">
              <a:lnSpc>
                <a:spcPct val="90000"/>
              </a:lnSpc>
              <a:spcBef>
                <a:spcPts val="5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a:p>
            <a:pPr marL="342900" marR="0" lvl="1" indent="-342900" algn="r" defTabSz="914400" rtl="1" eaLnBrk="1" fontAlgn="auto" latinLnBrk="0" hangingPunct="1">
              <a:lnSpc>
                <a:spcPct val="90000"/>
              </a:lnSpc>
              <a:spcBef>
                <a:spcPts val="5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457200" marR="0" lvl="0" indent="-4572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342900" marR="0" lvl="1" indent="-342900" algn="r" defTabSz="914400" rtl="1" eaLnBrk="1" fontAlgn="auto" latinLnBrk="0" hangingPunct="1">
              <a:lnSpc>
                <a:spcPct val="90000"/>
              </a:lnSpc>
              <a:spcBef>
                <a:spcPts val="5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a:p>
            <a:pPr marL="342900" marR="0" lvl="1" indent="-342900" algn="r" defTabSz="914400" rtl="1" eaLnBrk="1" fontAlgn="auto" latinLnBrk="0" hangingPunct="1">
              <a:lnSpc>
                <a:spcPct val="90000"/>
              </a:lnSpc>
              <a:spcBef>
                <a:spcPts val="5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6017609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698"/>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1734882" y="154694"/>
            <a:ext cx="8229600" cy="857250"/>
          </a:xfrm>
        </p:spPr>
        <p:txBody>
          <a:bodyPr>
            <a:noAutofit/>
          </a:bodyPr>
          <a:lstStyle/>
          <a:p>
            <a:pPr marL="457200" indent="-457200"/>
            <a:r>
              <a:rPr lang="he-IL" altLang="he-IL" sz="3200" b="1" dirty="0">
                <a:solidFill>
                  <a:srgbClr val="553017"/>
                </a:solidFill>
                <a:latin typeface="+mn-lt"/>
                <a:ea typeface="+mn-ea"/>
                <a:cs typeface="+mn-cs"/>
              </a:rPr>
              <a:t>החלטת מיסוי 2625/15 ועניין </a:t>
            </a:r>
            <a:r>
              <a:rPr lang="he-IL" altLang="he-IL" sz="3200" b="1" dirty="0" err="1">
                <a:solidFill>
                  <a:srgbClr val="553017"/>
                </a:solidFill>
                <a:latin typeface="+mn-lt"/>
                <a:ea typeface="+mn-ea"/>
                <a:cs typeface="+mn-cs"/>
              </a:rPr>
              <a:t>מוגוגו</a:t>
            </a:r>
            <a:endParaRPr lang="he-IL" altLang="he-IL" sz="3200" b="1" dirty="0">
              <a:solidFill>
                <a:srgbClr val="553017"/>
              </a:solidFill>
              <a:latin typeface="+mn-lt"/>
              <a:ea typeface="+mn-ea"/>
              <a:cs typeface="+mn-cs"/>
            </a:endParaRP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sp>
        <p:nvSpPr>
          <p:cNvPr id="2" name="מלבן 1"/>
          <p:cNvSpPr/>
          <p:nvPr/>
        </p:nvSpPr>
        <p:spPr>
          <a:xfrm>
            <a:off x="490654" y="1433938"/>
            <a:ext cx="11606693" cy="4984954"/>
          </a:xfrm>
          <a:prstGeom prst="rect">
            <a:avLst/>
          </a:prstGeom>
        </p:spPr>
        <p:txBody>
          <a:bodyPr wrap="square">
            <a:spAutoFit/>
          </a:bodyPr>
          <a:lstStyle/>
          <a:p>
            <a:pPr algn="just"/>
            <a:r>
              <a:rPr lang="he-IL" sz="2400" dirty="0"/>
              <a:t> </a:t>
            </a:r>
            <a:r>
              <a:rPr lang="he-IL" sz="2400" b="1" u="sng" dirty="0"/>
              <a:t>עניין </a:t>
            </a:r>
            <a:r>
              <a:rPr lang="he-IL" sz="2400" b="1" u="sng" dirty="0" err="1"/>
              <a:t>מוגוגו</a:t>
            </a:r>
            <a:r>
              <a:rPr lang="he-IL" sz="2400" b="1" u="sng" dirty="0"/>
              <a:t> </a:t>
            </a:r>
            <a:r>
              <a:rPr lang="he-IL" sz="2400" u="sng" dirty="0"/>
              <a:t>– ע"מ 49963-03-17 (2019)</a:t>
            </a:r>
            <a:r>
              <a:rPr lang="he-IL" sz="2400" b="1" u="sng" dirty="0"/>
              <a:t>: </a:t>
            </a:r>
            <a:endParaRPr lang="en-GB" sz="2400" b="1" u="sng" dirty="0">
              <a:effectLst>
                <a:outerShdw sx="0" sy="0">
                  <a:srgbClr val="000000"/>
                </a:outerShdw>
              </a:effectLst>
            </a:endParaRPr>
          </a:p>
          <a:p>
            <a:pPr algn="just"/>
            <a:endParaRPr lang="he-IL" sz="2400" b="1" dirty="0"/>
          </a:p>
          <a:p>
            <a:pPr algn="just"/>
            <a:r>
              <a:rPr lang="he-IL" sz="2400" dirty="0"/>
              <a:t>בית המשפט המחוזי מפי כב' השופט </a:t>
            </a:r>
            <a:r>
              <a:rPr lang="he-IL" sz="2400" b="1" dirty="0"/>
              <a:t>שמואל </a:t>
            </a:r>
            <a:r>
              <a:rPr lang="he-IL" sz="2400" b="1" dirty="0" err="1"/>
              <a:t>בורנשטין</a:t>
            </a:r>
            <a:r>
              <a:rPr lang="he-IL" sz="2400" b="1" dirty="0"/>
              <a:t> </a:t>
            </a:r>
            <a:r>
              <a:rPr lang="he-IL" sz="2400" u="sng" dirty="0"/>
              <a:t>דחה</a:t>
            </a:r>
            <a:r>
              <a:rPr lang="he-IL" sz="2400" dirty="0"/>
              <a:t> את הערעור. </a:t>
            </a:r>
          </a:p>
          <a:p>
            <a:pPr algn="just"/>
            <a:r>
              <a:rPr lang="he-IL" sz="2400" dirty="0"/>
              <a:t>השופט </a:t>
            </a:r>
            <a:r>
              <a:rPr lang="he-IL" sz="2400" b="1" dirty="0" err="1"/>
              <a:t>בורנשטין</a:t>
            </a:r>
            <a:r>
              <a:rPr lang="he-IL" sz="2400" dirty="0"/>
              <a:t> קבע כי הגם שניתן בהחלט להתרשם שהמערערת שוקדת על עיצוב מערכותיה, לא ניתן להתעלם מהעובדה כי בסופו של יום </a:t>
            </a:r>
            <a:r>
              <a:rPr lang="he-IL" sz="2400" u="sng" dirty="0"/>
              <a:t>המערערת מוֹכרת ללקוחותיה נכס מוחשי המיוצר בחו"ל והנמכר בחו"ל.</a:t>
            </a:r>
          </a:p>
          <a:p>
            <a:pPr algn="just"/>
            <a:r>
              <a:rPr lang="en-US" sz="2400" dirty="0"/>
              <a:t> </a:t>
            </a:r>
            <a:r>
              <a:rPr lang="he-IL" sz="2400" dirty="0"/>
              <a:t>המדובר, הוסיף השופט וקבע בשולחנות הגשה בהם מוטמע אלמנט עיצובי וטכנולוגי, </a:t>
            </a:r>
            <a:r>
              <a:rPr lang="he-IL" sz="2400" u="sng" dirty="0"/>
              <a:t>אלא שבנכסים מוחשיים רבים (למשל: מכונית) מוטמע רכיב עיצובי או טכנולוגי ואין לומר כי מי שרוכש אותם רוכש קניין רוחני או נכס בלתי מוחשי</a:t>
            </a:r>
            <a:r>
              <a:rPr lang="en-US" sz="2400" u="sng" dirty="0"/>
              <a:t>.</a:t>
            </a:r>
            <a:r>
              <a:rPr lang="he-IL" sz="2400" dirty="0"/>
              <a:t> </a:t>
            </a:r>
          </a:p>
          <a:p>
            <a:pPr algn="just"/>
            <a:r>
              <a:rPr lang="he-IL" sz="2400" dirty="0"/>
              <a:t>השופט </a:t>
            </a:r>
            <a:r>
              <a:rPr lang="he-IL" sz="2400" b="1" dirty="0" err="1"/>
              <a:t>בורנשטין</a:t>
            </a:r>
            <a:r>
              <a:rPr lang="he-IL" sz="2400" b="1" dirty="0"/>
              <a:t> </a:t>
            </a:r>
            <a:r>
              <a:rPr lang="he-IL" sz="2400" dirty="0"/>
              <a:t>הוסיף וציין, כי המערערת </a:t>
            </a:r>
            <a:r>
              <a:rPr lang="he-IL" sz="2400" u="sng" dirty="0"/>
              <a:t>לא</a:t>
            </a:r>
            <a:r>
              <a:rPr lang="he-IL" sz="2400" dirty="0"/>
              <a:t> הציגה הסכמים כלשהם המעידים על מכירת רכיב בלתי מוחשי כלשהו ללקוחותיה </a:t>
            </a:r>
            <a:r>
              <a:rPr lang="he-IL" sz="2400" dirty="0">
                <a:effectLst/>
                <a:latin typeface="Times New Roman" panose="02020603050405020304" pitchFamily="18" charset="0"/>
                <a:ea typeface="Calibri" panose="020F0502020204030204" pitchFamily="34" charset="0"/>
                <a:cs typeface="Arial" panose="020B0604020202020204" pitchFamily="34" charset="0"/>
              </a:rPr>
              <a:t>ואף לא הציגה שרטוטים ברי הגנה לפי חוק זכויות יוצרים או עיצובים אשר מוגנים במדגם רשום. </a:t>
            </a:r>
            <a:endParaRPr lang="en-US" sz="2400" dirty="0">
              <a:effectLst/>
              <a:latin typeface="Times New Roman" panose="02020603050405020304" pitchFamily="18" charset="0"/>
              <a:ea typeface="Calibri" panose="020F0502020204030204" pitchFamily="34" charset="0"/>
              <a:cs typeface="Arial" panose="020B0604020202020204" pitchFamily="34" charset="0"/>
            </a:endParaRP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111399662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a:bodyPr>
          <a:lstStyle/>
          <a:p>
            <a:pPr marL="457200" indent="-457200" algn="ctr"/>
            <a:r>
              <a:rPr lang="he-IL" altLang="he-IL" sz="3200" b="1" dirty="0">
                <a:solidFill>
                  <a:srgbClr val="553017"/>
                </a:solidFill>
                <a:latin typeface="+mn-lt"/>
                <a:ea typeface="+mn-ea"/>
                <a:cs typeface="+mn-cs"/>
              </a:rPr>
              <a:t>מושגי יסוד –  עסקה בישראל</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575134" y="142216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sp>
        <p:nvSpPr>
          <p:cNvPr id="2" name="מלבן 1"/>
          <p:cNvSpPr/>
          <p:nvPr/>
        </p:nvSpPr>
        <p:spPr>
          <a:xfrm>
            <a:off x="14642" y="1191713"/>
            <a:ext cx="12191999" cy="5524589"/>
          </a:xfrm>
          <a:prstGeom prst="rect">
            <a:avLst/>
          </a:prstGeom>
        </p:spPr>
        <p:txBody>
          <a:bodyPr wrap="square">
            <a:spAutoFit/>
          </a:bodyPr>
          <a:lstStyle/>
          <a:p>
            <a:pPr lvl="2" algn="just" rtl="1" fontAlgn="base">
              <a:lnSpc>
                <a:spcPct val="150000"/>
              </a:lnSpc>
              <a:spcBef>
                <a:spcPts val="600"/>
              </a:spcBef>
              <a:buClr>
                <a:srgbClr val="000000"/>
              </a:buClr>
              <a:buSzPts val="1100"/>
            </a:pPr>
            <a:r>
              <a:rPr lang="he-IL" sz="2400"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עסקה בישראל  - מתן שירות </a:t>
            </a:r>
          </a:p>
          <a:p>
            <a:pPr lvl="1" algn="just" rtl="1" fontAlgn="base">
              <a:spcBef>
                <a:spcPts val="600"/>
              </a:spcBef>
              <a:buClr>
                <a:srgbClr val="000000"/>
              </a:buClr>
              <a:buSzPts val="1100"/>
            </a:pP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סעיף 15 לחוק מע"מ משלים וקובע את מקום העסקה במתן שירות ומונה בין היתר, את החלופות בהן יראו את השירות ככזה ה"ניתן בישראל":</a:t>
            </a:r>
            <a:endParaRPr lang="en-US"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marL="900430" algn="just" rtl="1"/>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"(א)	יראו </a:t>
            </a:r>
            <a:r>
              <a:rPr lang="he-IL" sz="2400" b="1" u="sng" dirty="0">
                <a:effectLst/>
                <a:latin typeface="Times New Roman" panose="02020603050405020304" pitchFamily="18" charset="0"/>
                <a:ea typeface="Times New Roman" panose="02020603050405020304" pitchFamily="18" charset="0"/>
                <a:cs typeface="Arial" panose="020B0604020202020204" pitchFamily="34" charset="0"/>
              </a:rPr>
              <a:t>שירות</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כניתן בישראל אם נתקיימה אחת מאלה:</a:t>
            </a:r>
            <a:endParaRPr lang="en-US" sz="2400" b="1" dirty="0">
              <a:effectLst/>
              <a:latin typeface="Times New Roman" panose="02020603050405020304" pitchFamily="18" charset="0"/>
              <a:ea typeface="Times New Roman" panose="02020603050405020304" pitchFamily="18" charset="0"/>
              <a:cs typeface="Arial" panose="020B0604020202020204" pitchFamily="34" charset="0"/>
            </a:endParaRPr>
          </a:p>
          <a:p>
            <a:pPr marL="1980000" lvl="5" indent="-342900" algn="just">
              <a:buFont typeface="+mj-lt"/>
              <a:buAutoNum type="arabicParenBoth"/>
            </a:pPr>
            <a:r>
              <a:rPr lang="he-IL" sz="2400" b="1" u="sng" dirty="0">
                <a:effectLst/>
                <a:latin typeface="Times New Roman" panose="02020603050405020304" pitchFamily="18" charset="0"/>
                <a:ea typeface="Times New Roman" panose="02020603050405020304" pitchFamily="18" charset="0"/>
                <a:cs typeface="Arial" panose="020B0604020202020204" pitchFamily="34" charset="0"/>
              </a:rPr>
              <a:t>נתן אותו מי שעסקו בישראל</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מי שיש לו סוכן או סניף בישראל יראוהו, לעניין זה, כמי שעסקו בישראל;</a:t>
            </a:r>
            <a:endParaRPr lang="en-US" sz="2400" b="1" dirty="0">
              <a:effectLst/>
              <a:latin typeface="Times New Roman" panose="02020603050405020304" pitchFamily="18" charset="0"/>
              <a:ea typeface="Times New Roman" panose="02020603050405020304" pitchFamily="18" charset="0"/>
              <a:cs typeface="Arial" panose="020B0604020202020204" pitchFamily="34" charset="0"/>
            </a:endParaRPr>
          </a:p>
          <a:p>
            <a:pPr marL="1980000" lvl="5" indent="-342900" algn="just">
              <a:buFont typeface="+mj-lt"/>
              <a:buAutoNum type="arabicParenBoth"/>
            </a:pP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הוא ניתן לתושב ישראל, לשותפות שרוב הזכויות בה הן של שותפים תושבי ישראל או לחברה שלעניין פקודת מס הכנסה רואים אותה כתושבת ישראל;</a:t>
            </a:r>
            <a:endParaRPr lang="en-US" sz="2400" b="1" dirty="0">
              <a:effectLst/>
              <a:latin typeface="Times New Roman" panose="02020603050405020304" pitchFamily="18" charset="0"/>
              <a:ea typeface="Times New Roman" panose="02020603050405020304" pitchFamily="18" charset="0"/>
              <a:cs typeface="Arial" panose="020B0604020202020204" pitchFamily="34" charset="0"/>
            </a:endParaRPr>
          </a:p>
          <a:p>
            <a:pPr marL="1980000" lvl="5" indent="-342900" algn="just">
              <a:buFont typeface="+mj-lt"/>
              <a:buAutoNum type="arabicParenBoth"/>
            </a:pP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הוא ניתן לגבי נכסים המצויים בישראל".</a:t>
            </a:r>
            <a:endParaRPr lang="en-US" sz="2400" b="1" dirty="0">
              <a:effectLst/>
              <a:latin typeface="Times New Roman" panose="02020603050405020304" pitchFamily="18" charset="0"/>
              <a:ea typeface="Times New Roman" panose="02020603050405020304" pitchFamily="18" charset="0"/>
              <a:cs typeface="Arial" panose="020B0604020202020204" pitchFamily="34" charset="0"/>
            </a:endParaRPr>
          </a:p>
          <a:p>
            <a:pPr marL="1371600" algn="just" rtl="1"/>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2400" b="1" dirty="0">
              <a:effectLst/>
              <a:latin typeface="Times New Roman" panose="02020603050405020304" pitchFamily="18" charset="0"/>
              <a:ea typeface="Times New Roman" panose="02020603050405020304" pitchFamily="18" charset="0"/>
              <a:cs typeface="Arial" panose="020B0604020202020204" pitchFamily="34" charset="0"/>
            </a:endParaRPr>
          </a:p>
          <a:p>
            <a:pPr marL="1371600" indent="-471170" algn="just" rtl="1"/>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(ג)	שר האוצר רשאי לקבוע, דרך כלל או לשירות או לפעילות </a:t>
            </a:r>
            <a:r>
              <a:rPr lang="he-IL" sz="2400" b="1" dirty="0" err="1">
                <a:effectLst/>
                <a:latin typeface="Times New Roman" panose="02020603050405020304" pitchFamily="18" charset="0"/>
                <a:ea typeface="Times New Roman" panose="02020603050405020304" pitchFamily="18" charset="0"/>
                <a:cs typeface="Arial" panose="020B0604020202020204" pitchFamily="34" charset="0"/>
              </a:rPr>
              <a:t>מסויימים</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כאמור בסעיף קטן (א)(1) ו-(2) ובסעיף קטן (ב)(1) ו-(2), שרק החלק שניתן או התנהל בישראל ייחשב כאילו ניתן או התנהל בה."</a:t>
            </a:r>
            <a:endParaRPr lang="en-US" sz="2400" b="1" dirty="0">
              <a:effectLst/>
              <a:latin typeface="Times New Roman" panose="02020603050405020304" pitchFamily="18" charset="0"/>
              <a:ea typeface="Times New Roman" panose="02020603050405020304" pitchFamily="18" charset="0"/>
              <a:cs typeface="Arial" panose="020B0604020202020204" pitchFamily="34" charset="0"/>
            </a:endParaRPr>
          </a:p>
          <a:p>
            <a:pPr marL="342900" lvl="1" indent="-342900" algn="just" eaLnBrk="1" hangingPunct="1">
              <a:buFont typeface="Arial" pitchFamily="34" charset="0"/>
              <a:buChar char="•"/>
              <a:defRPr/>
            </a:pPr>
            <a:endParaRPr lang="he-IL" sz="24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375444025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a:bodyPr>
          <a:lstStyle/>
          <a:p>
            <a:pPr marL="457200" indent="-457200" algn="ctr"/>
            <a:r>
              <a:rPr lang="he-IL" altLang="he-IL" sz="3200" b="1" dirty="0">
                <a:solidFill>
                  <a:srgbClr val="553017"/>
                </a:solidFill>
                <a:latin typeface="+mn-lt"/>
                <a:ea typeface="+mn-ea"/>
                <a:cs typeface="+mn-cs"/>
              </a:rPr>
              <a:t>מושגי יסוד –  עסקה בישראל</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575134" y="142216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תיבת טקסט 2">
            <a:extLst>
              <a:ext uri="{FF2B5EF4-FFF2-40B4-BE49-F238E27FC236}">
                <a16:creationId xmlns:a16="http://schemas.microsoft.com/office/drawing/2014/main" id="{5D078B2D-05EE-6D02-07A2-56337BE8E84E}"/>
              </a:ext>
            </a:extLst>
          </p:cNvPr>
          <p:cNvSpPr txBox="1"/>
          <p:nvPr/>
        </p:nvSpPr>
        <p:spPr>
          <a:xfrm>
            <a:off x="0" y="1422165"/>
            <a:ext cx="12192000" cy="2308324"/>
          </a:xfrm>
          <a:prstGeom prst="rect">
            <a:avLst/>
          </a:prstGeom>
          <a:noFill/>
        </p:spPr>
        <p:txBody>
          <a:bodyPr wrap="square" rtlCol="1">
            <a:spAutoFit/>
          </a:bodyPr>
          <a:lstStyle/>
          <a:p>
            <a:r>
              <a:rPr lang="he-IL" sz="2400"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עסקה בישראל  - מתן שירות </a:t>
            </a:r>
          </a:p>
          <a:p>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.."הוא ניתן לגבי </a:t>
            </a:r>
            <a:r>
              <a:rPr lang="he-IL" sz="2400" b="1" u="sng" dirty="0">
                <a:effectLst/>
                <a:latin typeface="Times New Roman" panose="02020603050405020304" pitchFamily="18" charset="0"/>
                <a:ea typeface="Times New Roman" panose="02020603050405020304" pitchFamily="18" charset="0"/>
                <a:cs typeface="Arial" panose="020B0604020202020204" pitchFamily="34" charset="0"/>
              </a:rPr>
              <a:t>נכסים המצויים בישראל</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a:t>
            </a:r>
          </a:p>
          <a:p>
            <a:pPr marL="285750" indent="-285750">
              <a:buFont typeface="Arial" panose="020B0604020202020204" pitchFamily="34" charset="0"/>
              <a:buChar char="•"/>
            </a:pPr>
            <a:r>
              <a:rPr lang="he-IL" sz="2400" dirty="0">
                <a:effectLst>
                  <a:outerShdw sx="0" sy="0">
                    <a:srgbClr val="000000"/>
                  </a:outerShdw>
                </a:effectLst>
                <a:latin typeface="Times New Roman" panose="02020603050405020304" pitchFamily="18" charset="0"/>
                <a:cs typeface="Arial" panose="020B0604020202020204" pitchFamily="34" charset="0"/>
              </a:rPr>
              <a:t>מהו מקומו של נכס בלתי מוחשי? האם מיקומו של פטנט הוא במקום מושבו של הממציא, בעל הפטנט, רשם הפטנטים או מנצל הפטנט? הוא הדין לעניין הלוואה – האם היא נמצאת במקום מושבו של הנושה או במקום מושבו של החייב  ואולי במקום בו השוקעו הכספי הלוואה. ומה מקומה של זכות תביעה?</a:t>
            </a:r>
          </a:p>
          <a:p>
            <a:endParaRPr lang="he-IL" sz="2400" dirty="0"/>
          </a:p>
        </p:txBody>
      </p:sp>
    </p:spTree>
    <p:extLst>
      <p:ext uri="{BB962C8B-B14F-4D97-AF65-F5344CB8AC3E}">
        <p14:creationId xmlns:p14="http://schemas.microsoft.com/office/powerpoint/2010/main" val="35594642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a:bodyPr>
          <a:lstStyle/>
          <a:p>
            <a:pPr marL="457200" indent="-457200" algn="ctr"/>
            <a:r>
              <a:rPr lang="he-IL" altLang="he-IL" sz="3200" b="1" dirty="0">
                <a:solidFill>
                  <a:srgbClr val="553017"/>
                </a:solidFill>
                <a:latin typeface="+mn-lt"/>
                <a:ea typeface="+mn-ea"/>
                <a:cs typeface="+mn-cs"/>
              </a:rPr>
              <a:t>מחיר עסקה</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575134" y="142216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sp>
        <p:nvSpPr>
          <p:cNvPr id="2" name="מלבן 1"/>
          <p:cNvSpPr/>
          <p:nvPr/>
        </p:nvSpPr>
        <p:spPr>
          <a:xfrm>
            <a:off x="897096" y="1191713"/>
            <a:ext cx="11309545" cy="8130431"/>
          </a:xfrm>
          <a:prstGeom prst="rect">
            <a:avLst/>
          </a:prstGeom>
        </p:spPr>
        <p:txBody>
          <a:bodyPr wrap="square">
            <a:spAutoFit/>
          </a:bodyPr>
          <a:lstStyle/>
          <a:p>
            <a:pPr lvl="2" algn="just" rtl="1" fontAlgn="base">
              <a:lnSpc>
                <a:spcPct val="150000"/>
              </a:lnSpc>
              <a:spcBef>
                <a:spcPts val="600"/>
              </a:spcBef>
              <a:buClr>
                <a:srgbClr val="000000"/>
              </a:buClr>
              <a:buSzPts val="1100"/>
            </a:pPr>
            <a:r>
              <a:rPr lang="he-IL" sz="2400"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מחיר העסקה</a:t>
            </a:r>
          </a:p>
          <a:p>
            <a:pPr lvl="2" algn="just" rtl="1" fontAlgn="base">
              <a:lnSpc>
                <a:spcPct val="150000"/>
              </a:lnSpc>
              <a:spcBef>
                <a:spcPts val="600"/>
              </a:spcBef>
              <a:buClr>
                <a:srgbClr val="000000"/>
              </a:buClr>
              <a:buSzPts val="1100"/>
            </a:pPr>
            <a:r>
              <a:rPr lang="he-IL" sz="2400" dirty="0"/>
              <a:t>סעיף 7 לחוק קובע את הכלל המרכזי למחירה של </a:t>
            </a:r>
            <a:r>
              <a:rPr lang="he-IL" sz="2400" dirty="0" err="1"/>
              <a:t>עיסקה</a:t>
            </a:r>
            <a:r>
              <a:rPr lang="he-IL" sz="2400" dirty="0"/>
              <a:t>, כדלקמן:</a:t>
            </a:r>
          </a:p>
          <a:p>
            <a:pPr algn="just" rtl="1">
              <a:spcBef>
                <a:spcPts val="360"/>
              </a:spcBef>
              <a:spcAft>
                <a:spcPts val="0"/>
              </a:spcAft>
            </a:pPr>
            <a:r>
              <a:rPr lang="he-IL" sz="1800" b="0" i="0" dirty="0">
                <a:solidFill>
                  <a:srgbClr val="000000"/>
                </a:solidFill>
                <a:effectLst/>
                <a:latin typeface="Times New Roman" panose="02020603050405020304" pitchFamily="18" charset="0"/>
                <a:cs typeface="FrankRuehl" panose="020E0503060101010101" pitchFamily="34" charset="-79"/>
              </a:rPr>
              <a:t>              "</a:t>
            </a:r>
            <a:r>
              <a:rPr lang="he-IL" sz="2400" b="1" dirty="0"/>
              <a:t>מחירה של עסקה הוא התמורה שהוסכם עליה, לרבות –</a:t>
            </a:r>
          </a:p>
          <a:p>
            <a:pPr marL="648335" algn="just" rtl="1">
              <a:spcBef>
                <a:spcPts val="360"/>
              </a:spcBef>
              <a:spcAft>
                <a:spcPts val="0"/>
              </a:spcAft>
            </a:pPr>
            <a:r>
              <a:rPr lang="he-IL" sz="2400" b="1" dirty="0"/>
              <a:t>(1)   כל מס, היטל, אגרה או תשלום חובה אחר המוטלים על העסקה שלא על פי חוק זה, זולת אם הוטלו בדין על הקונה אך למעט מס על רווחי הון על פי פקודת מס הכנסה ומס על פי חוק מס שבח מקרקעין, תשכ"ג-1963;</a:t>
            </a:r>
          </a:p>
          <a:p>
            <a:pPr marL="648335" algn="r" rtl="1">
              <a:spcBef>
                <a:spcPts val="360"/>
              </a:spcBef>
              <a:spcAft>
                <a:spcPts val="0"/>
              </a:spcAft>
            </a:pPr>
            <a:endParaRPr lang="he-IL" sz="2400" b="1" dirty="0"/>
          </a:p>
          <a:p>
            <a:pPr marL="648335" algn="just" rtl="1">
              <a:spcBef>
                <a:spcPts val="360"/>
              </a:spcBef>
              <a:spcAft>
                <a:spcPts val="0"/>
              </a:spcAft>
            </a:pPr>
            <a:r>
              <a:rPr lang="he-IL" sz="2400" b="1" dirty="0"/>
              <a:t>(2)   כל הוצאה אחרת בביצוע העסקה שעל פי ההסכם על הקונה להחזירה לרבות עמלה או ריבית בשל תשלום לשיעורין ריבית או כל תשלום אחר בשל פיגור בתשלום ופיצויים בשל הפרת ההסכם כשאין עמה ביטול העסקה, ולרבות מחירן של אריזות.</a:t>
            </a:r>
          </a:p>
          <a:p>
            <a:pPr marL="1257300" lvl="2" indent="-342900" algn="just" rtl="1" fontAlgn="base">
              <a:lnSpc>
                <a:spcPct val="150000"/>
              </a:lnSpc>
              <a:spcBef>
                <a:spcPts val="600"/>
              </a:spcBef>
              <a:buClr>
                <a:srgbClr val="000000"/>
              </a:buClr>
              <a:buSzPts val="1100"/>
              <a:buFont typeface="Wingdings" panose="05000000000000000000" pitchFamily="2" charset="2"/>
              <a:buChar char="§"/>
            </a:pPr>
            <a:endParaRPr lang="en-US" sz="2400"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marL="900430" algn="just" rtl="1"/>
            <a:endParaRPr lang="en-US" sz="2400" b="1" dirty="0">
              <a:effectLst/>
              <a:latin typeface="Times New Roman" panose="02020603050405020304" pitchFamily="18" charset="0"/>
              <a:ea typeface="Times New Roman" panose="02020603050405020304" pitchFamily="18" charset="0"/>
              <a:cs typeface="Arial" panose="020B0604020202020204" pitchFamily="34" charset="0"/>
            </a:endParaRPr>
          </a:p>
          <a:p>
            <a:pPr lvl="1" algn="just" rtl="1" fontAlgn="base">
              <a:lnSpc>
                <a:spcPct val="150000"/>
              </a:lnSpc>
              <a:spcBef>
                <a:spcPts val="600"/>
              </a:spcBef>
              <a:buClr>
                <a:srgbClr val="000000"/>
              </a:buClr>
              <a:buSzPts val="1100"/>
            </a:pPr>
            <a:endParaRPr lang="en-US"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marL="342900" lvl="1" indent="-342900" algn="just" eaLnBrk="1" hangingPunct="1">
              <a:buFont typeface="Arial" pitchFamily="34" charset="0"/>
              <a:buChar char="•"/>
              <a:defRPr/>
            </a:pPr>
            <a:endParaRPr lang="he-IL" sz="1400" dirty="0"/>
          </a:p>
          <a:p>
            <a:pPr marL="342900" lvl="1" indent="-342900" algn="just" eaLnBrk="1" hangingPunct="1">
              <a:buFont typeface="Arial" pitchFamily="34" charset="0"/>
              <a:buChar char="•"/>
              <a:defRPr/>
            </a:pPr>
            <a:endParaRPr lang="he-IL" sz="2400" dirty="0"/>
          </a:p>
          <a:p>
            <a:pPr marL="342900" lvl="1" indent="-342900" algn="just" eaLnBrk="1" hangingPunct="1">
              <a:buFont typeface="Arial" pitchFamily="34" charset="0"/>
              <a:buChar char="•"/>
              <a:defRPr/>
            </a:pPr>
            <a:endParaRPr lang="he-IL" sz="2400" dirty="0"/>
          </a:p>
          <a:p>
            <a:pPr marL="342900" lvl="1" indent="-342900" algn="just" eaLnBrk="1" hangingPunct="1">
              <a:buFont typeface="Arial" pitchFamily="34" charset="0"/>
              <a:buChar char="•"/>
              <a:defRPr/>
            </a:pPr>
            <a:r>
              <a:rPr lang="he-IL" sz="2400" dirty="0"/>
              <a:t>.</a:t>
            </a:r>
          </a:p>
          <a:p>
            <a:pPr marL="342900" lvl="1" indent="-342900" algn="just" eaLnBrk="1" hangingPunct="1">
              <a:buFont typeface="Arial" pitchFamily="34" charset="0"/>
              <a:buChar char="•"/>
              <a:defRPr/>
            </a:pPr>
            <a:endParaRPr lang="he-IL" sz="2400" dirty="0"/>
          </a:p>
          <a:p>
            <a:pPr marL="342900" lvl="1" indent="-342900" algn="just" eaLnBrk="1" hangingPunct="1">
              <a:buFont typeface="Arial" pitchFamily="34" charset="0"/>
              <a:buChar char="•"/>
              <a:defRPr/>
            </a:pPr>
            <a:endParaRPr lang="he-IL" sz="24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395554271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a:bodyPr>
          <a:lstStyle/>
          <a:p>
            <a:pPr marL="457200" indent="-457200" algn="ctr"/>
            <a:r>
              <a:rPr lang="he-IL" altLang="he-IL" sz="3200" b="1" dirty="0">
                <a:solidFill>
                  <a:srgbClr val="553017"/>
                </a:solidFill>
                <a:latin typeface="+mn-lt"/>
                <a:ea typeface="+mn-ea"/>
                <a:cs typeface="+mn-cs"/>
              </a:rPr>
              <a:t>מחיר עסקה</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575134" y="142216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sp>
        <p:nvSpPr>
          <p:cNvPr id="2" name="מלבן 1"/>
          <p:cNvSpPr/>
          <p:nvPr/>
        </p:nvSpPr>
        <p:spPr>
          <a:xfrm>
            <a:off x="663398" y="1272759"/>
            <a:ext cx="12307002" cy="4462760"/>
          </a:xfrm>
          <a:prstGeom prst="rect">
            <a:avLst/>
          </a:prstGeom>
        </p:spPr>
        <p:txBody>
          <a:bodyPr wrap="square">
            <a:spAutoFit/>
          </a:bodyPr>
          <a:lstStyle/>
          <a:p>
            <a:pPr lvl="2" algn="just" rtl="1" fontAlgn="base">
              <a:spcBef>
                <a:spcPts val="600"/>
              </a:spcBef>
              <a:buClr>
                <a:srgbClr val="000000"/>
              </a:buClr>
              <a:buSzPts val="1100"/>
            </a:pPr>
            <a:r>
              <a:rPr lang="he-IL" sz="2400"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מחיר העסקה - המשך</a:t>
            </a:r>
          </a:p>
          <a:p>
            <a:pPr lvl="2" algn="just" rtl="1" fontAlgn="base">
              <a:spcBef>
                <a:spcPts val="600"/>
              </a:spcBef>
              <a:buClr>
                <a:srgbClr val="000000"/>
              </a:buClr>
              <a:buSzPts val="1100"/>
            </a:pPr>
            <a:r>
              <a:rPr lang="he-IL" sz="2400" dirty="0"/>
              <a:t>משמע, סעיף 7 קובע את הכלל כי מחירה של עסקה יהיה התמורה החוזית שהוסכם עליה בין הצדדים. </a:t>
            </a:r>
          </a:p>
          <a:p>
            <a:pPr lvl="2" algn="just" rtl="1" fontAlgn="base">
              <a:spcBef>
                <a:spcPts val="600"/>
              </a:spcBef>
              <a:buClr>
                <a:srgbClr val="000000"/>
              </a:buClr>
              <a:buSzPts val="1100"/>
            </a:pPr>
            <a:r>
              <a:rPr lang="he-IL" sz="2400" dirty="0"/>
              <a:t>סעיף 10 לחוק אשר מהווה חריג לכלל הבסיסי הקבוע בהוראת סעיף 7, קובע כי:</a:t>
            </a:r>
          </a:p>
          <a:p>
            <a:pPr lvl="2" algn="just" rtl="1" fontAlgn="base">
              <a:spcBef>
                <a:spcPts val="600"/>
              </a:spcBef>
              <a:buClr>
                <a:srgbClr val="000000"/>
              </a:buClr>
              <a:buSzPts val="1100"/>
            </a:pPr>
            <a:r>
              <a:rPr lang="he-IL" sz="2400" b="1" dirty="0"/>
              <a:t>"עסקה שמחירה </a:t>
            </a:r>
            <a:r>
              <a:rPr lang="he-IL" sz="2400" b="1" u="sng" dirty="0"/>
              <a:t>מושפע מיחסים מיוחדים בין הצדדים</a:t>
            </a:r>
            <a:r>
              <a:rPr lang="he-IL" sz="2400" b="1" dirty="0"/>
              <a:t>, או </a:t>
            </a:r>
            <a:r>
              <a:rPr lang="he-IL" sz="2400" b="1" u="sng" dirty="0"/>
              <a:t>שלא נקבע לה מחיר</a:t>
            </a:r>
            <a:r>
              <a:rPr lang="he-IL" sz="2400" b="1" dirty="0"/>
              <a:t>, או </a:t>
            </a:r>
            <a:r>
              <a:rPr lang="he-IL" sz="2400" b="1" u="sng" dirty="0"/>
              <a:t>שתמורתה כולה או מקצתה איננה בכסף</a:t>
            </a:r>
            <a:r>
              <a:rPr lang="he-IL" sz="2400" b="1" dirty="0"/>
              <a:t>, יהא מחירה המחיר </a:t>
            </a:r>
            <a:r>
              <a:rPr lang="he-IL" sz="2400" b="1" u="sng" dirty="0"/>
              <a:t>שהיה משתלם בעדה בתנאים רגילים</a:t>
            </a:r>
            <a:r>
              <a:rPr lang="he-IL" sz="2400" b="1" dirty="0"/>
              <a:t>; לא ניתן לקבוע את המחיר בדרך זו, יהא מחירה עלות הנכס או השירות בתוספת הריווח המקובל באותו ענף</a:t>
            </a:r>
            <a:r>
              <a:rPr lang="he-IL" sz="2400" dirty="0"/>
              <a:t>."</a:t>
            </a:r>
          </a:p>
          <a:p>
            <a:pPr lvl="2" algn="just" rtl="1" fontAlgn="base">
              <a:spcBef>
                <a:spcPts val="600"/>
              </a:spcBef>
              <a:buClr>
                <a:srgbClr val="000000"/>
              </a:buClr>
              <a:buSzPts val="1100"/>
            </a:pPr>
            <a:r>
              <a:rPr lang="he-IL" sz="2400" dirty="0"/>
              <a:t>כאשר חלק מהתמורה נקבע בשווה כסף וחלקו בכסף כי אז יש לפנות לשווי השוק של החלק שנקבע בשווה כסף ולהוסיף לתמורה את השווי שנקבע בכסף (</a:t>
            </a:r>
            <a:r>
              <a:rPr lang="he-IL" sz="2400" b="1" dirty="0"/>
              <a:t>ע"ש 74/95 מרומי אחוזה</a:t>
            </a:r>
            <a:r>
              <a:rPr lang="he-IL" sz="2400" dirty="0"/>
              <a:t>).</a:t>
            </a:r>
          </a:p>
          <a:p>
            <a:pPr marL="0" lvl="1" algn="just" eaLnBrk="1" hangingPunct="1">
              <a:defRPr/>
            </a:pPr>
            <a:endParaRPr lang="he-IL" sz="24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100267760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a:bodyPr>
          <a:lstStyle/>
          <a:p>
            <a:pPr marL="457200" indent="-457200" algn="ctr"/>
            <a:r>
              <a:rPr lang="he-IL" altLang="he-IL" sz="3200" b="1" dirty="0">
                <a:solidFill>
                  <a:srgbClr val="553017"/>
                </a:solidFill>
                <a:latin typeface="+mn-lt"/>
                <a:ea typeface="+mn-ea"/>
                <a:cs typeface="+mn-cs"/>
              </a:rPr>
              <a:t>מחיר עסקה</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575134" y="142216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sp>
        <p:nvSpPr>
          <p:cNvPr id="2" name="מלבן 1"/>
          <p:cNvSpPr/>
          <p:nvPr/>
        </p:nvSpPr>
        <p:spPr>
          <a:xfrm>
            <a:off x="267630" y="1225167"/>
            <a:ext cx="12533262" cy="3200876"/>
          </a:xfrm>
          <a:prstGeom prst="rect">
            <a:avLst/>
          </a:prstGeom>
        </p:spPr>
        <p:txBody>
          <a:bodyPr wrap="square">
            <a:spAutoFit/>
          </a:bodyPr>
          <a:lstStyle/>
          <a:p>
            <a:pPr lvl="2" algn="just" rtl="1" fontAlgn="base">
              <a:spcBef>
                <a:spcPts val="600"/>
              </a:spcBef>
              <a:buClr>
                <a:srgbClr val="000000"/>
              </a:buClr>
              <a:buSzPts val="1100"/>
            </a:pPr>
            <a:r>
              <a:rPr lang="he-IL" sz="2400"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מחיר העסקה – המשך</a:t>
            </a:r>
          </a:p>
          <a:p>
            <a:pPr lvl="2" algn="just" rtl="1" fontAlgn="base">
              <a:spcBef>
                <a:spcPts val="600"/>
              </a:spcBef>
              <a:buClr>
                <a:srgbClr val="000000"/>
              </a:buClr>
              <a:buSzPts val="1100"/>
            </a:pPr>
            <a:r>
              <a:rPr lang="he-IL" sz="2400" u="sng" dirty="0">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יחסים מיוחדים - </a:t>
            </a:r>
            <a:r>
              <a:rPr lang="he-IL" sz="2400" dirty="0"/>
              <a:t>יחסים מיוחדים קיימים בין הצדדים כאשר בין המוכר לקונה יש יחסים של תלות כלכלית, כגון, בין חברה לבין בעלי המניות והמנהלים שלה (עניין חיים כהן </a:t>
            </a:r>
            <a:r>
              <a:rPr lang="he-IL" sz="2400" b="1" dirty="0"/>
              <a:t>ע"ש 19/80</a:t>
            </a:r>
            <a:r>
              <a:rPr lang="he-IL" sz="2400" dirty="0"/>
              <a:t>). בין שותפים לבין עצמם ובין עובד למעביד(</a:t>
            </a:r>
            <a:r>
              <a:rPr lang="he-IL" sz="2400" b="1" dirty="0"/>
              <a:t>עניין חברת קולנוע ע"ש 143/84</a:t>
            </a:r>
            <a:r>
              <a:rPr lang="he-IL" sz="2400" dirty="0"/>
              <a:t>). הוא הדין כאשר קיימת בין הצדדים קרבת משפחה שאז ייחשב הדבר לקיום יחסים מיוחדים (</a:t>
            </a:r>
            <a:r>
              <a:rPr lang="he-IL" sz="2400" b="1" dirty="0"/>
              <a:t>עניין כהן ע"ש 98/90</a:t>
            </a:r>
            <a:r>
              <a:rPr lang="he-IL" sz="2400" dirty="0"/>
              <a:t>).</a:t>
            </a:r>
          </a:p>
          <a:p>
            <a:pPr lvl="2" algn="just" rtl="1" fontAlgn="base">
              <a:spcBef>
                <a:spcPts val="600"/>
              </a:spcBef>
              <a:buClr>
                <a:srgbClr val="000000"/>
              </a:buClr>
              <a:buSzPts val="1100"/>
            </a:pPr>
            <a:r>
              <a:rPr lang="he-IL" sz="2400" dirty="0"/>
              <a:t>לעומת זאת, אין בקיום יחסים עסקיים כשלעצמם כדי להעיד על קיומם של יחסים מיוחדים, כגון כאשר מתקיימים יחסי ספק ולקוח, וגם כאשר הלקוח הינו לקוח עיקרי וחשוב.</a:t>
            </a:r>
            <a:endParaRPr lang="he-IL" sz="2400"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marL="0" lvl="1" algn="just" eaLnBrk="1" hangingPunct="1">
              <a:defRPr/>
            </a:pPr>
            <a:endParaRPr lang="he-IL" sz="24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380233795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a:bodyPr>
          <a:lstStyle/>
          <a:p>
            <a:pPr marL="457200" indent="-457200" algn="ctr"/>
            <a:r>
              <a:rPr lang="he-IL" altLang="he-IL" sz="3200" b="1" dirty="0">
                <a:solidFill>
                  <a:srgbClr val="553017"/>
                </a:solidFill>
                <a:latin typeface="+mn-lt"/>
                <a:ea typeface="+mn-ea"/>
                <a:cs typeface="+mn-cs"/>
              </a:rPr>
              <a:t>מחיר עסקה</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575134" y="142216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sp>
        <p:nvSpPr>
          <p:cNvPr id="2" name="מלבן 1"/>
          <p:cNvSpPr/>
          <p:nvPr/>
        </p:nvSpPr>
        <p:spPr>
          <a:xfrm>
            <a:off x="189571" y="1236732"/>
            <a:ext cx="12741899" cy="3277820"/>
          </a:xfrm>
          <a:prstGeom prst="rect">
            <a:avLst/>
          </a:prstGeom>
        </p:spPr>
        <p:txBody>
          <a:bodyPr wrap="square">
            <a:spAutoFit/>
          </a:bodyPr>
          <a:lstStyle/>
          <a:p>
            <a:pPr lvl="2" algn="just" rtl="1" fontAlgn="base">
              <a:spcBef>
                <a:spcPts val="600"/>
              </a:spcBef>
              <a:buClr>
                <a:srgbClr val="000000"/>
              </a:buClr>
              <a:buSzPts val="1100"/>
            </a:pPr>
            <a:r>
              <a:rPr lang="he-IL" sz="2400"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מחיר העסקה – המשך</a:t>
            </a:r>
          </a:p>
          <a:p>
            <a:pPr lvl="2" algn="just" rtl="1" fontAlgn="base">
              <a:spcBef>
                <a:spcPts val="600"/>
              </a:spcBef>
              <a:buClr>
                <a:srgbClr val="000000"/>
              </a:buClr>
              <a:buSzPts val="1100"/>
            </a:pPr>
            <a:r>
              <a:rPr lang="he-IL" sz="2400" dirty="0"/>
              <a:t>גם כאשר מתקיימים יחסים מיוחדים בין הצדדים, יש להוכיח כי מערכת היחסים השפיעה בפועל על המחיר החוזי (</a:t>
            </a:r>
            <a:r>
              <a:rPr lang="he-IL" sz="2400" b="1" dirty="0"/>
              <a:t>עניין כהן ע"ש 98/80</a:t>
            </a:r>
            <a:r>
              <a:rPr lang="he-IL" sz="2400" dirty="0"/>
              <a:t>) </a:t>
            </a:r>
          </a:p>
          <a:p>
            <a:pPr lvl="2" algn="just" rtl="1" fontAlgn="base">
              <a:spcBef>
                <a:spcPts val="600"/>
              </a:spcBef>
              <a:buClr>
                <a:srgbClr val="000000"/>
              </a:buClr>
              <a:buSzPts val="1100"/>
            </a:pPr>
            <a:r>
              <a:rPr lang="he-IL" sz="2400" u="sng"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עסקת קומבינציה </a:t>
            </a:r>
            <a:r>
              <a:rPr lang="he-IL" sz="2400" u="sng" kern="0" dirty="0">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 מכר חלקי</a:t>
            </a:r>
          </a:p>
          <a:p>
            <a:pPr lvl="2" algn="just" rtl="1" fontAlgn="base">
              <a:spcBef>
                <a:spcPts val="600"/>
              </a:spcBef>
              <a:buClr>
                <a:srgbClr val="000000"/>
              </a:buClr>
              <a:buSzPts val="1100"/>
            </a:pPr>
            <a:r>
              <a:rPr lang="he-IL" sz="2400" dirty="0"/>
              <a:t>עסקה כזו הינה עסקה שבה מחליפים הבעלים של המקרקעין חלק מהמקרקעין שלהם בשירותי בנייה שהקבלן מתחייב לספק להם על חלקו האחר של המקרקעין שלא נמכר. עסקה כזו הינה למעשה עסקת חליפין שבה מוחלפים המקרקעין בשירותי בניה, והיא מקפלת בתוכה שתי עסקאות שהאחת מהווה תמורה לעסקה השנייה.</a:t>
            </a:r>
            <a:endParaRPr lang="en-US" sz="2400" u="sng"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3702661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מכירת נכס- המשך</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תיבת טקסט 2">
            <a:extLst>
              <a:ext uri="{FF2B5EF4-FFF2-40B4-BE49-F238E27FC236}">
                <a16:creationId xmlns:a16="http://schemas.microsoft.com/office/drawing/2014/main" id="{98193B5B-3CD5-3853-6306-B150E7536AAD}"/>
              </a:ext>
            </a:extLst>
          </p:cNvPr>
          <p:cNvSpPr txBox="1"/>
          <p:nvPr/>
        </p:nvSpPr>
        <p:spPr>
          <a:xfrm>
            <a:off x="89210" y="1348662"/>
            <a:ext cx="12021014" cy="1938992"/>
          </a:xfrm>
          <a:prstGeom prst="rect">
            <a:avLst/>
          </a:prstGeom>
          <a:noFill/>
        </p:spPr>
        <p:txBody>
          <a:bodyPr wrap="square" rtlCol="1">
            <a:spAutoFit/>
          </a:bodyPr>
          <a:lstStyle/>
          <a:p>
            <a:r>
              <a:rPr lang="he-IL" sz="2400" b="1" u="sng" dirty="0"/>
              <a:t>על הגדרת מכר בחוק מע"מ</a:t>
            </a:r>
          </a:p>
          <a:p>
            <a:endParaRPr lang="he-IL" sz="2400" b="1" u="sng" dirty="0"/>
          </a:p>
          <a:p>
            <a:pPr marL="285750" indent="-285750">
              <a:buFont typeface="Arial" panose="020B0604020202020204" pitchFamily="34" charset="0"/>
              <a:buChar char="•"/>
            </a:pPr>
            <a:r>
              <a:rPr lang="he-IL" sz="2400" dirty="0"/>
              <a:t>כך למשל, החוק איננו מחייב במס פעולה של אובדן, גניבה או שריפה שנגרמה לנכסי העסק.</a:t>
            </a:r>
          </a:p>
          <a:p>
            <a:pPr marL="285750" indent="-285750">
              <a:buFont typeface="Arial" panose="020B0604020202020204" pitchFamily="34" charset="0"/>
              <a:buChar char="•"/>
            </a:pPr>
            <a:endParaRPr lang="he-IL" sz="2400" dirty="0"/>
          </a:p>
          <a:p>
            <a:pPr marL="285750" indent="-285750">
              <a:buFont typeface="Arial" panose="020B0604020202020204" pitchFamily="34" charset="0"/>
              <a:buChar char="•"/>
            </a:pPr>
            <a:r>
              <a:rPr lang="he-IL" sz="2400" u="sng" dirty="0"/>
              <a:t>יסוד התמורה - </a:t>
            </a:r>
            <a:r>
              <a:rPr lang="he-IL" sz="2400" dirty="0">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נדרשת תמורה רק באותם מצבים בהן מגלה לנו המחוקק את הדרישה לתמורה.</a:t>
            </a:r>
            <a:endParaRPr lang="he-IL" sz="2400" u="sng" dirty="0"/>
          </a:p>
        </p:txBody>
      </p:sp>
    </p:spTree>
    <p:extLst>
      <p:ext uri="{BB962C8B-B14F-4D97-AF65-F5344CB8AC3E}">
        <p14:creationId xmlns:p14="http://schemas.microsoft.com/office/powerpoint/2010/main" val="268251086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a:bodyPr>
          <a:lstStyle/>
          <a:p>
            <a:pPr marL="457200" indent="-457200" algn="ctr"/>
            <a:r>
              <a:rPr lang="he-IL" altLang="he-IL" sz="3200" b="1" dirty="0">
                <a:solidFill>
                  <a:srgbClr val="553017"/>
                </a:solidFill>
                <a:latin typeface="+mn-lt"/>
                <a:ea typeface="+mn-ea"/>
                <a:cs typeface="+mn-cs"/>
              </a:rPr>
              <a:t>מחיר עסקה</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575134" y="142216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תיבת טקסט 2">
            <a:extLst>
              <a:ext uri="{FF2B5EF4-FFF2-40B4-BE49-F238E27FC236}">
                <a16:creationId xmlns:a16="http://schemas.microsoft.com/office/drawing/2014/main" id="{DC2BD5E8-ABCB-6B3F-381B-5E8E9CC539D7}"/>
              </a:ext>
            </a:extLst>
          </p:cNvPr>
          <p:cNvSpPr txBox="1"/>
          <p:nvPr/>
        </p:nvSpPr>
        <p:spPr>
          <a:xfrm>
            <a:off x="383013" y="1355334"/>
            <a:ext cx="11693758" cy="4524315"/>
          </a:xfrm>
          <a:prstGeom prst="rect">
            <a:avLst/>
          </a:prstGeom>
          <a:noFill/>
        </p:spPr>
        <p:txBody>
          <a:bodyPr wrap="square" rtlCol="1">
            <a:spAutoFit/>
          </a:bodyPr>
          <a:lstStyle/>
          <a:p>
            <a:pPr algn="just"/>
            <a:r>
              <a:rPr lang="he-IL" sz="2400"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מחיר העסקה – המשך</a:t>
            </a:r>
          </a:p>
          <a:p>
            <a:pPr algn="just"/>
            <a:r>
              <a:rPr lang="he-IL" sz="2400" dirty="0"/>
              <a:t>היות ובעסקה כזו המחיר נקבע בשווה כסף הרי שלפי הוראת סעיף 10 לחוק המחיר של העסקה ייקבע על פי מחיר השוק. היוצא הוא כי בעסקה הראשונה בה מוכר בעל המקרקעין חלק מהמקרקעין לקבלן תמורת שירותי בנייה, יהיה שווי העסקה לפי סעיף 10 לחוק כשווי השוק של המקרקעין שנמכרו לקבל. גם בעסקה </a:t>
            </a:r>
            <a:r>
              <a:rPr lang="he-IL" sz="2400" dirty="0" err="1"/>
              <a:t>השניה</a:t>
            </a:r>
            <a:r>
              <a:rPr lang="he-IL" sz="2400" dirty="0"/>
              <a:t>, בה נותן הקבלן שירותי בנייה על המקרקעין של הבעלים, מחיר העסקה נקבע בשווה כסף, דהיינו, במקרקעין שקיבל מאת הבעלים. ואולם, כאן אין טעם להעריך את מחיר השוק של שירותי הבנייה, היות ולעסקה הראשונה נקבע כבר המחיר (שווי השוק של המקרקעין כאמור לעיל) שלגביו נקבע בהסכם שהוא שווה למחיר שירותי הבנייה, ויש, לכן, להשתמש במחיר זה לשתי העסקאות גם יחד. היוצא הוא כי בעסקת קומבינציה כאמור מחיר העסקה יהיה שווי השוק של חלק מהמקרקעין שנמכר לקבלן, והוא ישמש את המחיר לשתי העסקאות גם יחד. </a:t>
            </a:r>
          </a:p>
          <a:p>
            <a:pPr algn="just"/>
            <a:endParaRPr lang="he-IL" sz="2400" dirty="0"/>
          </a:p>
          <a:p>
            <a:pPr algn="just"/>
            <a:endParaRPr lang="he-IL" sz="2400" dirty="0"/>
          </a:p>
        </p:txBody>
      </p:sp>
    </p:spTree>
    <p:extLst>
      <p:ext uri="{BB962C8B-B14F-4D97-AF65-F5344CB8AC3E}">
        <p14:creationId xmlns:p14="http://schemas.microsoft.com/office/powerpoint/2010/main" val="378843245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a:bodyPr>
          <a:lstStyle/>
          <a:p>
            <a:pPr marL="457200" indent="-457200" algn="ctr"/>
            <a:r>
              <a:rPr lang="he-IL" altLang="he-IL" sz="3200" b="1" dirty="0">
                <a:solidFill>
                  <a:srgbClr val="553017"/>
                </a:solidFill>
                <a:latin typeface="+mn-lt"/>
                <a:ea typeface="+mn-ea"/>
                <a:cs typeface="+mn-cs"/>
              </a:rPr>
              <a:t>מחיר עסקה</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575134" y="142216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תיבת טקסט 2">
            <a:extLst>
              <a:ext uri="{FF2B5EF4-FFF2-40B4-BE49-F238E27FC236}">
                <a16:creationId xmlns:a16="http://schemas.microsoft.com/office/drawing/2014/main" id="{DC2BD5E8-ABCB-6B3F-381B-5E8E9CC539D7}"/>
              </a:ext>
            </a:extLst>
          </p:cNvPr>
          <p:cNvSpPr txBox="1"/>
          <p:nvPr/>
        </p:nvSpPr>
        <p:spPr>
          <a:xfrm>
            <a:off x="383013" y="1355334"/>
            <a:ext cx="11693758" cy="3785652"/>
          </a:xfrm>
          <a:prstGeom prst="rect">
            <a:avLst/>
          </a:prstGeom>
          <a:noFill/>
        </p:spPr>
        <p:txBody>
          <a:bodyPr wrap="square" rtlCol="1">
            <a:spAutoFit/>
          </a:bodyPr>
          <a:lstStyle/>
          <a:p>
            <a:pPr algn="just"/>
            <a:r>
              <a:rPr lang="he-IL" sz="2400"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מחיר העסקה – המשך</a:t>
            </a:r>
          </a:p>
          <a:p>
            <a:pPr algn="just"/>
            <a:r>
              <a:rPr lang="he-IL" sz="2400" dirty="0"/>
              <a:t>ואולם, בעסקת קומבינציה שהמוכר קיבל בתמורה גם תשלום בכסף וגם שירותי בנייה, מחיר עסקת שירותי הבניה לא יביע את שווי המקרקעין שנמכרו אלא הוא יסתכם בסכום פחות ממנו, שכן אין כאן עסקת חליפין של קרקע תמורת שירותי בניה אלא תמורת שירותי בנייה </a:t>
            </a:r>
            <a:r>
              <a:rPr lang="he-IL" sz="2400" dirty="0" err="1"/>
              <a:t>ה״מתאזנת</a:t>
            </a:r>
            <a:r>
              <a:rPr lang="he-IL" sz="2400" dirty="0"/>
              <a:t>״ על ידי תוספת תמורה במזומנים. לפיכך, ערכם של שירותי הבניה במקרה זה יהיו שווי הקרקע שהועברה לקבלן פחות הסכום ש שולם במזומן(</a:t>
            </a:r>
            <a:r>
              <a:rPr lang="he-IL" sz="2400" b="1" dirty="0"/>
              <a:t>עניין ניכן ע"א 108/82, עניין מרומי אחוזה ע"ש 74/95 ועניין ח.ז ייזום ובנייה ע"ש 1015/04</a:t>
            </a:r>
            <a:r>
              <a:rPr lang="he-IL" sz="2400" dirty="0"/>
              <a:t> ). </a:t>
            </a:r>
          </a:p>
          <a:p>
            <a:pPr algn="just"/>
            <a:endParaRPr lang="he-IL" sz="2400" dirty="0"/>
          </a:p>
          <a:p>
            <a:pPr algn="just"/>
            <a:endParaRPr lang="he-IL" sz="2400" dirty="0"/>
          </a:p>
          <a:p>
            <a:pPr algn="just"/>
            <a:endParaRPr lang="he-IL" sz="2400" dirty="0"/>
          </a:p>
        </p:txBody>
      </p:sp>
    </p:spTree>
    <p:extLst>
      <p:ext uri="{BB962C8B-B14F-4D97-AF65-F5344CB8AC3E}">
        <p14:creationId xmlns:p14="http://schemas.microsoft.com/office/powerpoint/2010/main" val="240201376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a:bodyPr>
          <a:lstStyle/>
          <a:p>
            <a:pPr marL="457200" indent="-457200" algn="ctr"/>
            <a:r>
              <a:rPr lang="he-IL" altLang="he-IL" sz="3200" b="1" dirty="0">
                <a:solidFill>
                  <a:srgbClr val="553017"/>
                </a:solidFill>
                <a:latin typeface="+mn-lt"/>
                <a:ea typeface="+mn-ea"/>
                <a:cs typeface="+mn-cs"/>
              </a:rPr>
              <a:t>מחיר עסקה</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575134" y="142216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sp>
        <p:nvSpPr>
          <p:cNvPr id="2" name="מלבן 1"/>
          <p:cNvSpPr/>
          <p:nvPr/>
        </p:nvSpPr>
        <p:spPr>
          <a:xfrm>
            <a:off x="167268" y="1283251"/>
            <a:ext cx="12039373" cy="3293209"/>
          </a:xfrm>
          <a:prstGeom prst="rect">
            <a:avLst/>
          </a:prstGeom>
        </p:spPr>
        <p:txBody>
          <a:bodyPr wrap="square">
            <a:spAutoFit/>
          </a:bodyPr>
          <a:lstStyle/>
          <a:p>
            <a:pPr lvl="2" algn="just" rtl="1" fontAlgn="base">
              <a:lnSpc>
                <a:spcPct val="150000"/>
              </a:lnSpc>
              <a:spcBef>
                <a:spcPts val="600"/>
              </a:spcBef>
              <a:buClr>
                <a:srgbClr val="000000"/>
              </a:buClr>
              <a:buSzPts val="1100"/>
            </a:pPr>
            <a:r>
              <a:rPr lang="he-IL" sz="2400"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מחיר העסקה – המשך</a:t>
            </a:r>
          </a:p>
          <a:p>
            <a:pPr marL="342900" lvl="1" indent="-342900" algn="just" eaLnBrk="1" hangingPunct="1">
              <a:buFont typeface="Arial" pitchFamily="34" charset="0"/>
              <a:buChar char="•"/>
              <a:defRPr/>
            </a:pPr>
            <a:endParaRPr lang="he-IL" sz="2000" dirty="0"/>
          </a:p>
          <a:p>
            <a:pPr marL="342900" lvl="1" indent="-342900" algn="just" eaLnBrk="1" hangingPunct="1">
              <a:buFont typeface="Arial" pitchFamily="34" charset="0"/>
              <a:buChar char="•"/>
              <a:defRPr/>
            </a:pPr>
            <a:r>
              <a:rPr lang="he-IL" sz="2000" dirty="0"/>
              <a:t>בעסקת קומבינציה שמוכר המקרקעין הינו אדם פרטי ונטל המס עובר אל הקונה לפי תקנה 6ב לתקנות מע״מ התוצאה תהיה כי הקבלן יוציא חשבונית עצמית על העסקה הראשונה של רכישת המקרקעין, שתשמש אותו גם לניכוי מס תשומות, ויוציא חשבונית רגילה נוספת על שירותי הבנייה שהוא נותן לבעלים של הקרקע תוך גלגול המס על הבעלים של הקרקע המקבל את השירות האמור מהקבלן.</a:t>
            </a:r>
          </a:p>
          <a:p>
            <a:pPr marL="0" lvl="1" algn="just" eaLnBrk="1" hangingPunct="1">
              <a:defRPr/>
            </a:pPr>
            <a:endParaRPr lang="he-IL" sz="2400" dirty="0"/>
          </a:p>
          <a:p>
            <a:pPr marL="342900" lvl="1" indent="-342900" algn="just" eaLnBrk="1" hangingPunct="1">
              <a:buFont typeface="Arial" pitchFamily="34" charset="0"/>
              <a:buChar char="•"/>
              <a:defRPr/>
            </a:pPr>
            <a:endParaRPr lang="he-IL" sz="2400" dirty="0"/>
          </a:p>
          <a:p>
            <a:pPr marL="342900" lvl="1" indent="-342900" algn="just" eaLnBrk="1" hangingPunct="1">
              <a:buFont typeface="Arial" pitchFamily="34" charset="0"/>
              <a:buChar char="•"/>
              <a:defRPr/>
            </a:pPr>
            <a:endParaRPr lang="he-IL" sz="24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286804224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93BB486-B450-484B-86DD-28823C5BE0C6}"/>
              </a:ext>
            </a:extLst>
          </p:cNvPr>
          <p:cNvPicPr>
            <a:picLocks noChangeAspect="1"/>
          </p:cNvPicPr>
          <p:nvPr/>
        </p:nvPicPr>
        <p:blipFill>
          <a:blip r:embed="rId3">
            <a:alphaModFix amt="23000"/>
            <a:extLst>
              <a:ext uri="{28A0092B-C50C-407E-A947-70E740481C1C}">
                <a14:useLocalDpi xmlns:a14="http://schemas.microsoft.com/office/drawing/2010/main" val="0"/>
              </a:ext>
            </a:extLst>
          </a:blip>
          <a:srcRect/>
          <a:stretch/>
        </p:blipFill>
        <p:spPr>
          <a:xfrm>
            <a:off x="0" y="0"/>
            <a:ext cx="12248558" cy="6889813"/>
          </a:xfrm>
          <a:prstGeom prst="rect">
            <a:avLst/>
          </a:prstGeom>
        </p:spPr>
      </p:pic>
      <p:pic>
        <p:nvPicPr>
          <p:cNvPr id="15" name="Picture 14">
            <a:extLst>
              <a:ext uri="{FF2B5EF4-FFF2-40B4-BE49-F238E27FC236}">
                <a16:creationId xmlns:a16="http://schemas.microsoft.com/office/drawing/2014/main" id="{F0DE4B2A-7236-114D-977F-2B138C3F5D90}"/>
              </a:ext>
            </a:extLst>
          </p:cNvPr>
          <p:cNvPicPr>
            <a:picLocks noChangeAspect="1"/>
          </p:cNvPicPr>
          <p:nvPr/>
        </p:nvPicPr>
        <p:blipFill>
          <a:blip r:embed="rId4"/>
          <a:stretch>
            <a:fillRect/>
          </a:stretch>
        </p:blipFill>
        <p:spPr>
          <a:xfrm>
            <a:off x="6451745" y="-7429"/>
            <a:ext cx="5752447" cy="6889813"/>
          </a:xfrm>
          <a:prstGeom prst="rect">
            <a:avLst/>
          </a:prstGeom>
        </p:spPr>
      </p:pic>
      <p:sp>
        <p:nvSpPr>
          <p:cNvPr id="3" name="כותרת 3">
            <a:extLst>
              <a:ext uri="{FF2B5EF4-FFF2-40B4-BE49-F238E27FC236}">
                <a16:creationId xmlns:a16="http://schemas.microsoft.com/office/drawing/2014/main" id="{BB472FC1-AEF1-4273-957D-91785A9BA06B}"/>
              </a:ext>
            </a:extLst>
          </p:cNvPr>
          <p:cNvSpPr txBox="1">
            <a:spLocks/>
          </p:cNvSpPr>
          <p:nvPr/>
        </p:nvSpPr>
        <p:spPr>
          <a:xfrm>
            <a:off x="5977719" y="2171175"/>
            <a:ext cx="5868537" cy="4735721"/>
          </a:xfrm>
          <a:prstGeom prst="rect">
            <a:avLst/>
          </a:prstGeom>
        </p:spPr>
        <p:txBody>
          <a:bodyPr vert="horz" lIns="91440" tIns="45720" rIns="91440" bIns="45720" rtlCol="1" anchor="ctr">
            <a:noAutofit/>
          </a:bodyPr>
          <a:lstStyle>
            <a:lvl1pPr algn="ctr" defTabSz="914400" rtl="0" eaLnBrk="1" latinLnBrk="0" hangingPunct="1">
              <a:lnSpc>
                <a:spcPct val="90000"/>
              </a:lnSpc>
              <a:spcBef>
                <a:spcPct val="0"/>
              </a:spcBef>
              <a:buNone/>
              <a:defRPr sz="4000" kern="1200">
                <a:solidFill>
                  <a:srgbClr val="013F57"/>
                </a:solidFill>
                <a:latin typeface="+mj-lt"/>
                <a:ea typeface="+mj-ea"/>
                <a:cs typeface="+mj-cs"/>
              </a:defRPr>
            </a:lvl1pPr>
          </a:lstStyle>
          <a:p>
            <a:pPr algn="r">
              <a:lnSpc>
                <a:spcPct val="70000"/>
              </a:lnSpc>
            </a:pPr>
            <a:br>
              <a:rPr lang="he-IL" sz="2400" dirty="0">
                <a:solidFill>
                  <a:schemeClr val="bg1"/>
                </a:solidFill>
                <a:latin typeface="Guttman Frnew" panose="02010401010101010101" pitchFamily="2" charset="-79"/>
                <a:cs typeface="+mn-cs"/>
              </a:rPr>
            </a:br>
            <a:br>
              <a:rPr lang="he-IL" sz="2400" dirty="0">
                <a:solidFill>
                  <a:schemeClr val="bg1"/>
                </a:solidFill>
                <a:latin typeface="Guttman Frnew" panose="02010401010101010101" pitchFamily="2" charset="-79"/>
                <a:cs typeface="+mn-cs"/>
              </a:rPr>
            </a:br>
            <a:r>
              <a:rPr lang="he-IL" sz="2400" b="1" dirty="0">
                <a:solidFill>
                  <a:schemeClr val="bg1"/>
                </a:solidFill>
                <a:latin typeface="Guttman Frnew" panose="02010401010101010101" pitchFamily="2" charset="-79"/>
                <a:cs typeface="+mn-cs"/>
              </a:rPr>
              <a:t>צוות המשרד עומד לשירותכם:</a:t>
            </a:r>
          </a:p>
          <a:p>
            <a:pPr algn="r">
              <a:lnSpc>
                <a:spcPct val="70000"/>
              </a:lnSpc>
            </a:pPr>
            <a:endParaRPr lang="en-US" sz="2400" dirty="0">
              <a:solidFill>
                <a:schemeClr val="bg1"/>
              </a:solidFill>
              <a:latin typeface="Guttman Frnew" panose="02010401010101010101" pitchFamily="2" charset="-79"/>
              <a:cs typeface="+mn-cs"/>
            </a:endParaRPr>
          </a:p>
          <a:p>
            <a:pPr algn="r">
              <a:lnSpc>
                <a:spcPct val="70000"/>
              </a:lnSpc>
            </a:pPr>
            <a:r>
              <a:rPr lang="he-IL" sz="2000" dirty="0">
                <a:solidFill>
                  <a:schemeClr val="bg1"/>
                </a:solidFill>
                <a:latin typeface="Helvetica" pitchFamily="2" charset="0"/>
                <a:cs typeface="+mn-cs"/>
              </a:rPr>
              <a:t>0722-405100</a:t>
            </a:r>
          </a:p>
          <a:p>
            <a:pPr algn="r">
              <a:lnSpc>
                <a:spcPct val="70000"/>
              </a:lnSpc>
            </a:pPr>
            <a:endParaRPr lang="he-IL" sz="2000" dirty="0">
              <a:solidFill>
                <a:schemeClr val="bg1"/>
              </a:solidFill>
              <a:latin typeface="Helvetica" pitchFamily="2" charset="0"/>
              <a:cs typeface="+mn-cs"/>
            </a:endParaRPr>
          </a:p>
          <a:p>
            <a:pPr algn="r">
              <a:lnSpc>
                <a:spcPct val="70000"/>
              </a:lnSpc>
            </a:pPr>
            <a:r>
              <a:rPr lang="he-IL" sz="2000" dirty="0">
                <a:solidFill>
                  <a:schemeClr val="bg1"/>
                </a:solidFill>
                <a:latin typeface="Helvetica" pitchFamily="2" charset="0"/>
                <a:cs typeface="+mn-cs"/>
              </a:rPr>
              <a:t>054-2651516</a:t>
            </a:r>
          </a:p>
          <a:p>
            <a:pPr algn="r">
              <a:lnSpc>
                <a:spcPct val="70000"/>
              </a:lnSpc>
            </a:pPr>
            <a:endParaRPr lang="he-IL" sz="2000" dirty="0">
              <a:solidFill>
                <a:schemeClr val="bg1"/>
              </a:solidFill>
              <a:latin typeface="Helvetica" pitchFamily="2" charset="0"/>
              <a:cs typeface="+mn-cs"/>
            </a:endParaRPr>
          </a:p>
          <a:p>
            <a:pPr algn="r">
              <a:lnSpc>
                <a:spcPct val="70000"/>
              </a:lnSpc>
            </a:pPr>
            <a:r>
              <a:rPr lang="en-US" sz="2000" dirty="0">
                <a:solidFill>
                  <a:schemeClr val="bg1"/>
                </a:solidFill>
                <a:latin typeface="Helvetica" pitchFamily="2" charset="0"/>
                <a:cs typeface="+mn-cs"/>
                <a:hlinkClick r:id="rId5">
                  <a:extLst>
                    <a:ext uri="{A12FA001-AC4F-418D-AE19-62706E023703}">
                      <ahyp:hlinkClr xmlns:ahyp="http://schemas.microsoft.com/office/drawing/2018/hyperlinkcolor" val="tx"/>
                    </a:ext>
                  </a:extLst>
                </a:hlinkClick>
              </a:rPr>
              <a:t>meori@ampeli-tax.co.il</a:t>
            </a:r>
            <a:endParaRPr lang="en-US" sz="2000" dirty="0">
              <a:solidFill>
                <a:schemeClr val="bg1"/>
              </a:solidFill>
              <a:latin typeface="Helvetica" pitchFamily="2" charset="0"/>
              <a:cs typeface="+mn-cs"/>
            </a:endParaRPr>
          </a:p>
          <a:p>
            <a:pPr algn="r">
              <a:lnSpc>
                <a:spcPct val="70000"/>
              </a:lnSpc>
            </a:pPr>
            <a:endParaRPr lang="en-US" sz="2000" dirty="0">
              <a:solidFill>
                <a:schemeClr val="bg1"/>
              </a:solidFill>
              <a:latin typeface="Helvetica" pitchFamily="2" charset="0"/>
              <a:cs typeface="+mn-cs"/>
            </a:endParaRPr>
          </a:p>
          <a:p>
            <a:pPr algn="r">
              <a:lnSpc>
                <a:spcPct val="70000"/>
              </a:lnSpc>
            </a:pPr>
            <a:r>
              <a:rPr lang="en-US" sz="2000" dirty="0">
                <a:solidFill>
                  <a:schemeClr val="bg1"/>
                </a:solidFill>
                <a:latin typeface="Helvetica" pitchFamily="2" charset="0"/>
                <a:cs typeface="+mn-cs"/>
                <a:hlinkClick r:id="rId6">
                  <a:extLst>
                    <a:ext uri="{A12FA001-AC4F-418D-AE19-62706E023703}">
                      <ahyp:hlinkClr xmlns:ahyp="http://schemas.microsoft.com/office/drawing/2018/hyperlinkcolor" val="tx"/>
                    </a:ext>
                  </a:extLst>
                </a:hlinkClick>
              </a:rPr>
              <a:t>www.ampeli-tax.co.il</a:t>
            </a:r>
            <a:endParaRPr lang="en-US" sz="2000" dirty="0">
              <a:solidFill>
                <a:schemeClr val="bg1"/>
              </a:solidFill>
              <a:latin typeface="Helvetica" pitchFamily="2" charset="0"/>
              <a:cs typeface="+mn-cs"/>
            </a:endParaRPr>
          </a:p>
          <a:p>
            <a:pPr algn="r">
              <a:lnSpc>
                <a:spcPct val="70000"/>
              </a:lnSpc>
            </a:pPr>
            <a:endParaRPr lang="he-IL" sz="2000" dirty="0">
              <a:solidFill>
                <a:schemeClr val="bg1"/>
              </a:solidFill>
              <a:latin typeface="Helvetica" pitchFamily="2" charset="0"/>
              <a:cs typeface="+mn-cs"/>
            </a:endParaRPr>
          </a:p>
          <a:p>
            <a:pPr algn="r">
              <a:lnSpc>
                <a:spcPct val="70000"/>
              </a:lnSpc>
            </a:pPr>
            <a:r>
              <a:rPr lang="he-IL" sz="2000" dirty="0">
                <a:solidFill>
                  <a:schemeClr val="bg1"/>
                </a:solidFill>
                <a:latin typeface="Helvetica" pitchFamily="2" charset="0"/>
                <a:cs typeface="+mn-cs"/>
              </a:rPr>
              <a:t>מגדל ספיר, קומה 17</a:t>
            </a:r>
          </a:p>
          <a:p>
            <a:pPr algn="r">
              <a:lnSpc>
                <a:spcPct val="70000"/>
              </a:lnSpc>
            </a:pPr>
            <a:endParaRPr lang="he-IL" sz="2000" dirty="0">
              <a:solidFill>
                <a:schemeClr val="bg1"/>
              </a:solidFill>
              <a:latin typeface="Helvetica" pitchFamily="2" charset="0"/>
              <a:cs typeface="+mn-cs"/>
            </a:endParaRPr>
          </a:p>
          <a:p>
            <a:pPr algn="r">
              <a:lnSpc>
                <a:spcPct val="70000"/>
              </a:lnSpc>
            </a:pPr>
            <a:r>
              <a:rPr lang="he-IL" sz="2000" dirty="0">
                <a:solidFill>
                  <a:schemeClr val="bg1"/>
                </a:solidFill>
                <a:latin typeface="Helvetica" pitchFamily="2" charset="0"/>
                <a:cs typeface="+mn-cs"/>
              </a:rPr>
              <a:t>רח' תובל 40, רמת גן</a:t>
            </a:r>
          </a:p>
          <a:p>
            <a:pPr algn="r">
              <a:lnSpc>
                <a:spcPct val="70000"/>
              </a:lnSpc>
            </a:pPr>
            <a:endParaRPr lang="he-IL" sz="2400" dirty="0">
              <a:solidFill>
                <a:schemeClr val="bg1"/>
              </a:solidFill>
              <a:latin typeface="Helvetica" pitchFamily="2" charset="0"/>
              <a:cs typeface="+mn-cs"/>
            </a:endParaRPr>
          </a:p>
          <a:p>
            <a:pPr algn="r">
              <a:lnSpc>
                <a:spcPct val="70000"/>
              </a:lnSpc>
            </a:pPr>
            <a:endParaRPr lang="en-US" sz="2400" dirty="0">
              <a:solidFill>
                <a:schemeClr val="bg1"/>
              </a:solidFill>
              <a:latin typeface="Helvetica" pitchFamily="2" charset="0"/>
              <a:cs typeface="+mn-cs"/>
            </a:endParaRPr>
          </a:p>
          <a:p>
            <a:pPr algn="r">
              <a:lnSpc>
                <a:spcPct val="70000"/>
              </a:lnSpc>
            </a:pPr>
            <a:endParaRPr lang="he-IL" sz="2400" dirty="0">
              <a:solidFill>
                <a:schemeClr val="bg1"/>
              </a:solidFill>
              <a:latin typeface="Guttman Frnew" panose="02010401010101010101" pitchFamily="2" charset="-79"/>
              <a:cs typeface="+mn-cs"/>
            </a:endParaRPr>
          </a:p>
        </p:txBody>
      </p:sp>
      <p:sp>
        <p:nvSpPr>
          <p:cNvPr id="6" name="כותרת 4">
            <a:extLst>
              <a:ext uri="{FF2B5EF4-FFF2-40B4-BE49-F238E27FC236}">
                <a16:creationId xmlns:a16="http://schemas.microsoft.com/office/drawing/2014/main" id="{17347DBE-6F5E-41A2-BE16-DA48F073AD75}"/>
              </a:ext>
            </a:extLst>
          </p:cNvPr>
          <p:cNvSpPr txBox="1">
            <a:spLocks/>
          </p:cNvSpPr>
          <p:nvPr/>
        </p:nvSpPr>
        <p:spPr>
          <a:xfrm>
            <a:off x="4792291" y="1527866"/>
            <a:ext cx="6331102" cy="791099"/>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he-IL" altLang="he-IL" sz="3600" b="1" dirty="0">
              <a:solidFill>
                <a:srgbClr val="326E82"/>
              </a:solidFill>
              <a:latin typeface="+mn-lt"/>
            </a:endParaRPr>
          </a:p>
        </p:txBody>
      </p:sp>
      <p:sp>
        <p:nvSpPr>
          <p:cNvPr id="8" name="כותרת 3">
            <a:extLst>
              <a:ext uri="{FF2B5EF4-FFF2-40B4-BE49-F238E27FC236}">
                <a16:creationId xmlns:a16="http://schemas.microsoft.com/office/drawing/2014/main" id="{5D14FE4C-4701-FD40-BD80-859B0385CCED}"/>
              </a:ext>
            </a:extLst>
          </p:cNvPr>
          <p:cNvSpPr txBox="1">
            <a:spLocks/>
          </p:cNvSpPr>
          <p:nvPr/>
        </p:nvSpPr>
        <p:spPr>
          <a:xfrm>
            <a:off x="696850" y="2646378"/>
            <a:ext cx="5752447" cy="791099"/>
          </a:xfrm>
          <a:prstGeom prst="rect">
            <a:avLst/>
          </a:prstGeom>
        </p:spPr>
        <p:txBody>
          <a:bodyPr vert="horz" lIns="91440" tIns="45720" rIns="91440" bIns="45720" rtlCol="1" anchor="ctr">
            <a:noAutofit/>
          </a:bodyPr>
          <a:lstStyle>
            <a:lvl1pPr algn="ctr" defTabSz="914400" rtl="0" eaLnBrk="1" latinLnBrk="0" hangingPunct="1">
              <a:lnSpc>
                <a:spcPct val="90000"/>
              </a:lnSpc>
              <a:spcBef>
                <a:spcPct val="0"/>
              </a:spcBef>
              <a:buNone/>
              <a:defRPr sz="4000" kern="1200">
                <a:solidFill>
                  <a:srgbClr val="013F57"/>
                </a:solidFill>
                <a:latin typeface="+mj-lt"/>
                <a:ea typeface="+mj-ea"/>
                <a:cs typeface="+mj-cs"/>
              </a:defRPr>
            </a:lvl1pPr>
          </a:lstStyle>
          <a:p>
            <a:pPr lvl="0" rtl="1">
              <a:lnSpc>
                <a:spcPct val="100000"/>
              </a:lnSpc>
              <a:spcBef>
                <a:spcPts val="0"/>
              </a:spcBef>
            </a:pPr>
            <a:r>
              <a:rPr lang="he-IL" sz="3600" b="1" dirty="0">
                <a:solidFill>
                  <a:srgbClr val="553017"/>
                </a:solidFill>
                <a:latin typeface="Calibri" panose="020F0502020204030204"/>
                <a:ea typeface="+mn-ea"/>
                <a:cs typeface="Arial" panose="020B0604020202020204" pitchFamily="34" charset="0"/>
              </a:rPr>
              <a:t>תודה לכולם!</a:t>
            </a:r>
          </a:p>
        </p:txBody>
      </p:sp>
      <p:sp>
        <p:nvSpPr>
          <p:cNvPr id="10" name="כותרת 3">
            <a:extLst>
              <a:ext uri="{FF2B5EF4-FFF2-40B4-BE49-F238E27FC236}">
                <a16:creationId xmlns:a16="http://schemas.microsoft.com/office/drawing/2014/main" id="{29B031AB-20DA-1742-BF9D-31D168DEDCC3}"/>
              </a:ext>
            </a:extLst>
          </p:cNvPr>
          <p:cNvSpPr txBox="1">
            <a:spLocks/>
          </p:cNvSpPr>
          <p:nvPr/>
        </p:nvSpPr>
        <p:spPr>
          <a:xfrm>
            <a:off x="6504822" y="1520437"/>
            <a:ext cx="5341434" cy="791099"/>
          </a:xfrm>
          <a:prstGeom prst="rect">
            <a:avLst/>
          </a:prstGeom>
        </p:spPr>
        <p:txBody>
          <a:bodyPr vert="horz" lIns="91440" tIns="45720" rIns="91440" bIns="45720" rtlCol="1" anchor="ctr">
            <a:noAutofit/>
          </a:bodyPr>
          <a:lstStyle>
            <a:lvl1pPr algn="ctr" defTabSz="914400" rtl="0" eaLnBrk="1" latinLnBrk="0" hangingPunct="1">
              <a:lnSpc>
                <a:spcPct val="90000"/>
              </a:lnSpc>
              <a:spcBef>
                <a:spcPct val="0"/>
              </a:spcBef>
              <a:buNone/>
              <a:defRPr sz="4000" kern="1200">
                <a:solidFill>
                  <a:srgbClr val="013F57"/>
                </a:solidFill>
                <a:latin typeface="+mj-lt"/>
                <a:ea typeface="+mj-ea"/>
                <a:cs typeface="+mj-cs"/>
              </a:defRPr>
            </a:lvl1pPr>
          </a:lstStyle>
          <a:p>
            <a:pPr lvl="0" algn="r" rtl="1">
              <a:lnSpc>
                <a:spcPct val="100000"/>
              </a:lnSpc>
              <a:spcBef>
                <a:spcPts val="0"/>
              </a:spcBef>
            </a:pPr>
            <a:r>
              <a:rPr lang="he-IL" sz="3600" b="1" dirty="0">
                <a:solidFill>
                  <a:schemeClr val="bg1"/>
                </a:solidFill>
                <a:latin typeface="Calibri" panose="020F0502020204030204"/>
                <a:ea typeface="+mn-ea"/>
                <a:cs typeface="Arial" panose="020B0604020202020204" pitchFamily="34" charset="0"/>
              </a:rPr>
              <a:t>שאלות?</a:t>
            </a:r>
          </a:p>
        </p:txBody>
      </p:sp>
      <p:cxnSp>
        <p:nvCxnSpPr>
          <p:cNvPr id="4" name="Straight Connector 3">
            <a:extLst>
              <a:ext uri="{FF2B5EF4-FFF2-40B4-BE49-F238E27FC236}">
                <a16:creationId xmlns:a16="http://schemas.microsoft.com/office/drawing/2014/main" id="{DFD33FD0-C515-E842-8D5B-ABA61B473B21}"/>
              </a:ext>
            </a:extLst>
          </p:cNvPr>
          <p:cNvCxnSpPr/>
          <p:nvPr/>
        </p:nvCxnSpPr>
        <p:spPr>
          <a:xfrm flipH="1">
            <a:off x="8153400" y="2493979"/>
            <a:ext cx="3581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2FECE41-9DFD-F74E-B68A-27B94F0B32CF}"/>
              </a:ext>
            </a:extLst>
          </p:cNvPr>
          <p:cNvPicPr>
            <a:picLocks noChangeAspect="1"/>
          </p:cNvPicPr>
          <p:nvPr/>
        </p:nvPicPr>
        <p:blipFill>
          <a:blip r:embed="rId7"/>
          <a:stretch>
            <a:fillRect/>
          </a:stretch>
        </p:blipFill>
        <p:spPr>
          <a:xfrm>
            <a:off x="644906" y="477250"/>
            <a:ext cx="3066586" cy="1123952"/>
          </a:xfrm>
          <a:prstGeom prst="rect">
            <a:avLst/>
          </a:prstGeom>
        </p:spPr>
      </p:pic>
    </p:spTree>
    <p:extLst>
      <p:ext uri="{BB962C8B-B14F-4D97-AF65-F5344CB8AC3E}">
        <p14:creationId xmlns:p14="http://schemas.microsoft.com/office/powerpoint/2010/main" val="2535660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מכירת נכס- המשך</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תיבת טקסט 2">
            <a:extLst>
              <a:ext uri="{FF2B5EF4-FFF2-40B4-BE49-F238E27FC236}">
                <a16:creationId xmlns:a16="http://schemas.microsoft.com/office/drawing/2014/main" id="{BA113DB1-F395-D05F-3C6C-F7EE8F973D4D}"/>
              </a:ext>
            </a:extLst>
          </p:cNvPr>
          <p:cNvSpPr txBox="1"/>
          <p:nvPr/>
        </p:nvSpPr>
        <p:spPr>
          <a:xfrm>
            <a:off x="223024" y="1348662"/>
            <a:ext cx="11968976" cy="5262979"/>
          </a:xfrm>
          <a:prstGeom prst="rect">
            <a:avLst/>
          </a:prstGeom>
          <a:noFill/>
        </p:spPr>
        <p:txBody>
          <a:bodyPr wrap="square" rtlCol="1">
            <a:spAutoFit/>
          </a:bodyPr>
          <a:lstStyle/>
          <a:p>
            <a:pPr algn="just"/>
            <a:r>
              <a:rPr lang="he-IL" sz="2400" b="1" u="sng" dirty="0"/>
              <a:t>על הגדרת מכר בחוק מע"מ – מקרים מיוחדים</a:t>
            </a:r>
          </a:p>
          <a:p>
            <a:pPr algn="just"/>
            <a:endParaRPr lang="he-IL" sz="2400" b="1" u="sng" dirty="0"/>
          </a:p>
          <a:p>
            <a:pPr algn="just"/>
            <a:r>
              <a:rPr lang="he-IL" sz="2400" b="1" u="sng" dirty="0"/>
              <a:t>מתנה -</a:t>
            </a:r>
            <a:r>
              <a:rPr lang="he-IL" sz="2400" dirty="0"/>
              <a:t> בגדר ההגדרה האמורה יש לחלק בין שני סוגי מתנות:</a:t>
            </a:r>
          </a:p>
          <a:p>
            <a:pPr algn="just"/>
            <a:endParaRPr lang="he-IL" sz="2400" dirty="0"/>
          </a:p>
          <a:p>
            <a:pPr marL="285750" indent="-285750" algn="just">
              <a:buFont typeface="Arial" panose="020B0604020202020204" pitchFamily="34" charset="0"/>
              <a:buChar char="•"/>
            </a:pPr>
            <a:r>
              <a:rPr lang="he-IL" sz="2400" u="sng" dirty="0"/>
              <a:t>מתנות לבני אדם שונים שאינם עובדים, הניתנות ללא תמורה ישירה או עקיפה</a:t>
            </a:r>
            <a:r>
              <a:rPr lang="he-IL" sz="2400" dirty="0"/>
              <a:t>. לעניין זה יובהר כי חיובה של מתנה במס יחול, כאשר עוסק נותן במתנה נכס מנכסי ההון של העסק או מהמלאי העסקי של העסק במתנה לאחרים (שימוש אישי). ואולם, אם העוסק נותן במתנה נכס פרטי שלו, שאיננו מנכסי העסק, במתנה לאחרים לא יחויב במס, בדומה לכל העברה של נכס על ידי מי שאיננו עוסק.</a:t>
            </a:r>
          </a:p>
          <a:p>
            <a:pPr marL="285750" indent="-285750" algn="just">
              <a:buFont typeface="Arial" panose="020B0604020202020204" pitchFamily="34" charset="0"/>
              <a:buChar char="•"/>
            </a:pPr>
            <a:endParaRPr lang="he-IL" sz="2400" dirty="0"/>
          </a:p>
          <a:p>
            <a:pPr marL="342900" indent="-342900" algn="just">
              <a:buFont typeface="Arial" panose="020B0604020202020204" pitchFamily="34" charset="0"/>
              <a:buChar char="•"/>
            </a:pPr>
            <a:r>
              <a:rPr lang="he-IL" sz="2400" dirty="0"/>
              <a:t>מתנות לעובדים במסגרת יחסי עובד ומעביד, הניתנות, בדרך כלל,</a:t>
            </a:r>
            <a:r>
              <a:rPr lang="he-IL" sz="2400" b="1" dirty="0">
                <a:ea typeface="MS Mincho" panose="02020609040205080304" pitchFamily="49" charset="-128"/>
                <a:cs typeface="Arial" panose="020B0604020202020204" pitchFamily="34" charset="0"/>
              </a:rPr>
              <a:t> </a:t>
            </a:r>
            <a:r>
              <a:rPr lang="he-IL" sz="2400" dirty="0"/>
              <a:t>בתמורה עקיפה שהעובדים משלמים תמורת המתנות באמצעות פירות עבודתם. בעניין </a:t>
            </a:r>
            <a:r>
              <a:rPr lang="he-IL" sz="2400" b="1" dirty="0"/>
              <a:t>אתא</a:t>
            </a:r>
            <a:r>
              <a:rPr lang="he-IL" sz="2400" dirty="0"/>
              <a:t> (ע"א 364/81) קבע בית המשפט כי נתינת נכס במתנה לעובדים במסגרת יחסי העבודה נחשבת לעסקת ״מכר״ לכל דבר, משום שהעובדים משלמים בעבור המתנה בשירותי העבודה שהם מספקים למעביד.</a:t>
            </a:r>
            <a:endParaRPr lang="he-IL" sz="2400" b="1" u="sng" dirty="0"/>
          </a:p>
          <a:p>
            <a:pPr algn="just"/>
            <a:endParaRPr lang="he-IL" sz="2400" b="1" u="sng" dirty="0"/>
          </a:p>
        </p:txBody>
      </p:sp>
    </p:spTree>
    <p:extLst>
      <p:ext uri="{BB962C8B-B14F-4D97-AF65-F5344CB8AC3E}">
        <p14:creationId xmlns:p14="http://schemas.microsoft.com/office/powerpoint/2010/main" val="2438510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מכירת נכס- המשך</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תיבת טקסט 2">
            <a:extLst>
              <a:ext uri="{FF2B5EF4-FFF2-40B4-BE49-F238E27FC236}">
                <a16:creationId xmlns:a16="http://schemas.microsoft.com/office/drawing/2014/main" id="{5B90F573-A2BE-3B5B-7B69-231C00F9F3CD}"/>
              </a:ext>
            </a:extLst>
          </p:cNvPr>
          <p:cNvSpPr txBox="1"/>
          <p:nvPr/>
        </p:nvSpPr>
        <p:spPr>
          <a:xfrm>
            <a:off x="144966" y="1348662"/>
            <a:ext cx="12047034" cy="1938992"/>
          </a:xfrm>
          <a:prstGeom prst="rect">
            <a:avLst/>
          </a:prstGeom>
          <a:noFill/>
        </p:spPr>
        <p:txBody>
          <a:bodyPr wrap="square" rtlCol="1">
            <a:spAutoFit/>
          </a:bodyPr>
          <a:lstStyle/>
          <a:p>
            <a:r>
              <a:rPr lang="he-IL" sz="2400" b="1" u="sng" dirty="0">
                <a:effectLst/>
                <a:ea typeface="MS Mincho" panose="02020609040205080304" pitchFamily="49" charset="-128"/>
                <a:cs typeface="Arial" panose="020B0604020202020204" pitchFamily="34" charset="0"/>
              </a:rPr>
              <a:t>על הגדרת מכר בחוק מע"מ – מקרים מיוחדים</a:t>
            </a:r>
          </a:p>
          <a:p>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מתנה (מענקים ותרומות לעוסק) - סעיף 12 לחוק קובע כי: "תרומה, תמיכה או סיוע לאחר (להלן – תקבולים) שקיבל עוסק ייחשבו כחלק ממחיר עסקאותיו..."</a:t>
            </a:r>
          </a:p>
          <a:p>
            <a:endParaRPr lang="he-IL" sz="2400" b="1" dirty="0">
              <a:latin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he-IL" sz="2400" dirty="0"/>
              <a:t>פירושו של דבר כי עוסק המקבל סובסידיה או תמיכה אחרת מכל גוף שהוא, יחויב על כך במס. </a:t>
            </a:r>
          </a:p>
        </p:txBody>
      </p:sp>
    </p:spTree>
    <p:extLst>
      <p:ext uri="{BB962C8B-B14F-4D97-AF65-F5344CB8AC3E}">
        <p14:creationId xmlns:p14="http://schemas.microsoft.com/office/powerpoint/2010/main" val="3368776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מכירת נכס- המשך</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תיבת טקסט 2">
            <a:extLst>
              <a:ext uri="{FF2B5EF4-FFF2-40B4-BE49-F238E27FC236}">
                <a16:creationId xmlns:a16="http://schemas.microsoft.com/office/drawing/2014/main" id="{4470F353-9992-2F27-EE2C-CD18C02C0A13}"/>
              </a:ext>
            </a:extLst>
          </p:cNvPr>
          <p:cNvSpPr txBox="1"/>
          <p:nvPr/>
        </p:nvSpPr>
        <p:spPr>
          <a:xfrm>
            <a:off x="122663" y="1348662"/>
            <a:ext cx="12069337" cy="1938992"/>
          </a:xfrm>
          <a:prstGeom prst="rect">
            <a:avLst/>
          </a:prstGeom>
          <a:noFill/>
        </p:spPr>
        <p:txBody>
          <a:bodyPr wrap="square" rtlCol="1">
            <a:spAutoFit/>
          </a:bodyPr>
          <a:lstStyle/>
          <a:p>
            <a:pPr algn="just"/>
            <a:r>
              <a:rPr lang="he-IL" sz="2400" b="1" u="sng" dirty="0">
                <a:effectLst/>
                <a:ea typeface="MS Mincho" panose="02020609040205080304" pitchFamily="49" charset="-128"/>
                <a:cs typeface="Arial" panose="020B0604020202020204" pitchFamily="34" charset="0"/>
              </a:rPr>
              <a:t>על הגדרת מכר בחוק מע"מ – מקרים מיוחדים</a:t>
            </a:r>
          </a:p>
          <a:p>
            <a:pPr algn="just"/>
            <a:endParaRPr lang="he-IL" sz="2400" b="1" u="sng"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marL="342900" indent="-342900" algn="just">
              <a:buFont typeface="Arial" panose="020B0604020202020204" pitchFamily="34" charset="0"/>
              <a:buChar char="•"/>
            </a:pPr>
            <a:r>
              <a:rPr lang="he-IL" sz="2400" b="1" u="sng"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ויתור על זכות </a:t>
            </a: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 בעניין </a:t>
            </a:r>
            <a:r>
              <a:rPr lang="he-IL" sz="2400" b="1"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המלבלב</a:t>
            </a: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 (ע"ש 19/85) קבע בית המשפט </a:t>
            </a:r>
            <a:r>
              <a:rPr lang="he-IL" sz="2400" dirty="0"/>
              <a:t>כי ויתור על זכות לענין מס ערך מוסף נחשב למכירה החייבת במס. כן הוסיף בית המשפט כי כל פעולה שתוצאתה הסופית הינה העברה מרשות לרשות, והגם שהינה </a:t>
            </a:r>
            <a:r>
              <a:rPr lang="he-IL" sz="2400" u="sng" dirty="0"/>
              <a:t>העברה עקיפה</a:t>
            </a:r>
            <a:r>
              <a:rPr lang="he-IL" sz="2400" dirty="0"/>
              <a:t>, יש בה להוות פעולה של מכר לענין חוק מע"מ.</a:t>
            </a:r>
          </a:p>
        </p:txBody>
      </p:sp>
    </p:spTree>
    <p:extLst>
      <p:ext uri="{BB962C8B-B14F-4D97-AF65-F5344CB8AC3E}">
        <p14:creationId xmlns:p14="http://schemas.microsoft.com/office/powerpoint/2010/main" val="3672888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מכירת נכס- המשך</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תיבת טקסט 2">
            <a:extLst>
              <a:ext uri="{FF2B5EF4-FFF2-40B4-BE49-F238E27FC236}">
                <a16:creationId xmlns:a16="http://schemas.microsoft.com/office/drawing/2014/main" id="{18D1FB5E-6B62-0F89-56CA-DD11ED864B1B}"/>
              </a:ext>
            </a:extLst>
          </p:cNvPr>
          <p:cNvSpPr txBox="1"/>
          <p:nvPr/>
        </p:nvSpPr>
        <p:spPr>
          <a:xfrm>
            <a:off x="189571" y="1348662"/>
            <a:ext cx="12002429" cy="2308324"/>
          </a:xfrm>
          <a:prstGeom prst="rect">
            <a:avLst/>
          </a:prstGeom>
          <a:noFill/>
        </p:spPr>
        <p:txBody>
          <a:bodyPr wrap="square" rtlCol="1">
            <a:spAutoFit/>
          </a:bodyPr>
          <a:lstStyle/>
          <a:p>
            <a:pPr algn="just"/>
            <a:r>
              <a:rPr lang="he-IL" sz="2400" b="1" u="sng" dirty="0">
                <a:effectLst/>
                <a:ea typeface="MS Mincho" panose="02020609040205080304" pitchFamily="49" charset="-128"/>
                <a:cs typeface="Arial" panose="020B0604020202020204" pitchFamily="34" charset="0"/>
              </a:rPr>
              <a:t>על הגדרת מכר בחוק מע"מ – מקרים מיוחדים</a:t>
            </a:r>
          </a:p>
          <a:p>
            <a:pPr algn="just"/>
            <a:endParaRPr lang="he-IL" sz="2400" b="1" u="sng" dirty="0">
              <a:effectLst/>
              <a:ea typeface="MS Mincho" panose="02020609040205080304" pitchFamily="49" charset="-128"/>
              <a:cs typeface="Arial" panose="020B0604020202020204" pitchFamily="34" charset="0"/>
            </a:endParaRPr>
          </a:p>
          <a:p>
            <a:pPr marL="285750" indent="-285750" algn="just">
              <a:buFont typeface="Arial" panose="020B0604020202020204" pitchFamily="34" charset="0"/>
              <a:buChar char="•"/>
            </a:pPr>
            <a:r>
              <a:rPr lang="he-IL" sz="2400" b="1" u="sng"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ויתור על זכות (הימנעות מביצוע פעולה)  </a:t>
            </a: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 </a:t>
            </a:r>
            <a:r>
              <a:rPr lang="he-IL" sz="2400" dirty="0"/>
              <a:t>במקרה זה מתחייב המוכר להימנע מלהפעיל זכות משפטית שיש לו, או בלשון אחרת הוא מוותר על זכותו לעשות פעולות מסוימות. פעולה זו של ״ויתור״ על זכות פורשה על ידי בית המשפט בעניין המלבלב כנכללת בגדר המונח ״מכר״ ולכן היא עשויה להתחייב במס. </a:t>
            </a:r>
          </a:p>
        </p:txBody>
      </p:sp>
    </p:spTree>
    <p:extLst>
      <p:ext uri="{BB962C8B-B14F-4D97-AF65-F5344CB8AC3E}">
        <p14:creationId xmlns:p14="http://schemas.microsoft.com/office/powerpoint/2010/main" val="772456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מכירת נכס- המשך</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תיבת טקסט 2">
            <a:extLst>
              <a:ext uri="{FF2B5EF4-FFF2-40B4-BE49-F238E27FC236}">
                <a16:creationId xmlns:a16="http://schemas.microsoft.com/office/drawing/2014/main" id="{65AD8B89-5729-79F2-DF70-B153323B7DC1}"/>
              </a:ext>
            </a:extLst>
          </p:cNvPr>
          <p:cNvSpPr txBox="1"/>
          <p:nvPr/>
        </p:nvSpPr>
        <p:spPr>
          <a:xfrm>
            <a:off x="156117" y="1348662"/>
            <a:ext cx="11842595" cy="2677656"/>
          </a:xfrm>
          <a:prstGeom prst="rect">
            <a:avLst/>
          </a:prstGeom>
          <a:noFill/>
        </p:spPr>
        <p:txBody>
          <a:bodyPr wrap="square" rtlCol="1">
            <a:spAutoFit/>
          </a:bodyPr>
          <a:lstStyle/>
          <a:p>
            <a:pPr algn="just"/>
            <a:r>
              <a:rPr lang="he-IL" sz="2400" b="1" u="sng" dirty="0">
                <a:effectLst/>
                <a:ea typeface="MS Mincho" panose="02020609040205080304" pitchFamily="49" charset="-128"/>
                <a:cs typeface="Arial" panose="020B0604020202020204" pitchFamily="34" charset="0"/>
              </a:rPr>
              <a:t>על הגדרת מכר בחוק מע"מ – מקרים מיוחדים</a:t>
            </a:r>
          </a:p>
          <a:p>
            <a:pPr algn="just"/>
            <a:endParaRPr lang="he-IL" sz="2400" b="1" u="sng" dirty="0">
              <a:effectLst/>
              <a:ea typeface="MS Mincho" panose="02020609040205080304" pitchFamily="49" charset="-128"/>
              <a:cs typeface="Arial" panose="020B0604020202020204" pitchFamily="34" charset="0"/>
            </a:endParaRPr>
          </a:p>
          <a:p>
            <a:pPr marL="285750" indent="-285750" algn="just">
              <a:buFont typeface="Arial" panose="020B0604020202020204" pitchFamily="34" charset="0"/>
              <a:buChar char="•"/>
            </a:pPr>
            <a:r>
              <a:rPr lang="he-IL" sz="2400" b="1" u="sng" dirty="0"/>
              <a:t>אובדן, גניבה, שריפה או נזק </a:t>
            </a:r>
            <a:r>
              <a:rPr lang="he-IL" sz="2400" dirty="0"/>
              <a:t>- ״מכירה״ לצורכי מע״מ מתקיימת על ידי פעולה של העברה מהמוכר לקונה, אך לא על ידי הוצאה חד צדדית של נכס מרשותו של העוסק. המחוקק לא השכיל להכניס להגדרת ״מכר״ שבסעיף 1 לחוק הוראה המכלילה בגדר מכר ״כל פעולה או אירוע אחרים שבעקבותיהם יצא נכס בדרך כלשהי מרשותו של אדם״ - דבר שנעשה לגבי מס ריווחי הון. מכאן עולה גם כוונתו של המחוקק שלא לחייב במס פעולות חד צדדיות שכאלו. </a:t>
            </a:r>
          </a:p>
        </p:txBody>
      </p:sp>
    </p:spTree>
    <p:extLst>
      <p:ext uri="{BB962C8B-B14F-4D97-AF65-F5344CB8AC3E}">
        <p14:creationId xmlns:p14="http://schemas.microsoft.com/office/powerpoint/2010/main" val="2037330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מכירת נכס- המשך</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תיבת טקסט 2">
            <a:extLst>
              <a:ext uri="{FF2B5EF4-FFF2-40B4-BE49-F238E27FC236}">
                <a16:creationId xmlns:a16="http://schemas.microsoft.com/office/drawing/2014/main" id="{83B7BA8F-D809-29F3-F5EA-1DA0B873621B}"/>
              </a:ext>
            </a:extLst>
          </p:cNvPr>
          <p:cNvSpPr txBox="1"/>
          <p:nvPr/>
        </p:nvSpPr>
        <p:spPr>
          <a:xfrm>
            <a:off x="0" y="1348662"/>
            <a:ext cx="12192000" cy="2677656"/>
          </a:xfrm>
          <a:prstGeom prst="rect">
            <a:avLst/>
          </a:prstGeom>
          <a:noFill/>
        </p:spPr>
        <p:txBody>
          <a:bodyPr wrap="square" rtlCol="1">
            <a:spAutoFit/>
          </a:bodyPr>
          <a:lstStyle/>
          <a:p>
            <a:pPr algn="just"/>
            <a:r>
              <a:rPr lang="he-IL" sz="2400" b="1" u="sng" dirty="0">
                <a:effectLst/>
                <a:ea typeface="MS Mincho" panose="02020609040205080304" pitchFamily="49" charset="-128"/>
                <a:cs typeface="Arial" panose="020B0604020202020204" pitchFamily="34" charset="0"/>
              </a:rPr>
              <a:t>על הגדרת מכר בחוק מע"מ – מקרים מיוחדים</a:t>
            </a:r>
          </a:p>
          <a:p>
            <a:pPr algn="just"/>
            <a:endParaRPr lang="he-IL" sz="2400" u="sng" dirty="0"/>
          </a:p>
          <a:p>
            <a:pPr marL="342900" indent="-342900" algn="just">
              <a:buFont typeface="Arial" panose="020B0604020202020204" pitchFamily="34" charset="0"/>
              <a:buChar char="•"/>
            </a:pPr>
            <a:r>
              <a:rPr lang="he-IL" sz="2400" b="1" u="sng" dirty="0"/>
              <a:t>נזק </a:t>
            </a:r>
            <a:r>
              <a:rPr lang="he-IL" sz="2400" b="1" dirty="0"/>
              <a:t>- </a:t>
            </a:r>
            <a:r>
              <a:rPr lang="he-IL" sz="2400" dirty="0"/>
              <a:t>בהתאם לאמור לעיל, נקבע על ידי בית המשפט בעניין </a:t>
            </a:r>
            <a:r>
              <a:rPr lang="he-IL" sz="2400" b="1" dirty="0"/>
              <a:t>מזרחי</a:t>
            </a:r>
            <a:r>
              <a:rPr lang="he-IL" sz="2400" dirty="0"/>
              <a:t> (ע"ש 4/88) כי פיצויים המתקבלים בגין נזק שנגרם לדחפור שהושאל לצה״ל, בהבדל מהתמורה שנתקבלה בעבור העמדת הדחפור לרשות צה״ל, אינם חייבים במס. בית המשפט קבע כי הסכום שנפסק עבור הנזק אינו חלק מהמחיר של עסקת ההשאלה אלא הוא מהווה פיצוי שמטרתו להעמיד את הניזוק במצב שבו היה אלמלא קרה הנזק. </a:t>
            </a:r>
          </a:p>
        </p:txBody>
      </p:sp>
    </p:spTree>
    <p:extLst>
      <p:ext uri="{BB962C8B-B14F-4D97-AF65-F5344CB8AC3E}">
        <p14:creationId xmlns:p14="http://schemas.microsoft.com/office/powerpoint/2010/main" val="2993906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מכירת נכס- המשך</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תיבת טקסט 2">
            <a:extLst>
              <a:ext uri="{FF2B5EF4-FFF2-40B4-BE49-F238E27FC236}">
                <a16:creationId xmlns:a16="http://schemas.microsoft.com/office/drawing/2014/main" id="{10E00352-FF0B-6630-64BE-5E2FE206B71B}"/>
              </a:ext>
            </a:extLst>
          </p:cNvPr>
          <p:cNvSpPr txBox="1"/>
          <p:nvPr/>
        </p:nvSpPr>
        <p:spPr>
          <a:xfrm>
            <a:off x="0" y="1330730"/>
            <a:ext cx="12192000" cy="1569660"/>
          </a:xfrm>
          <a:prstGeom prst="rect">
            <a:avLst/>
          </a:prstGeom>
          <a:noFill/>
        </p:spPr>
        <p:txBody>
          <a:bodyPr wrap="square" rtlCol="1">
            <a:spAutoFit/>
          </a:bodyPr>
          <a:lstStyle/>
          <a:p>
            <a:pPr algn="just"/>
            <a:r>
              <a:rPr lang="he-IL" sz="2400" b="1" u="sng" dirty="0">
                <a:effectLst/>
                <a:ea typeface="MS Mincho" panose="02020609040205080304" pitchFamily="49" charset="-128"/>
                <a:cs typeface="Arial" panose="020B0604020202020204" pitchFamily="34" charset="0"/>
              </a:rPr>
              <a:t>על הגדרת מכר בחוק מע"מ – מקרים מיוחדים</a:t>
            </a:r>
          </a:p>
          <a:p>
            <a:pPr algn="just"/>
            <a:endParaRPr lang="he-IL" sz="2400" u="sng" dirty="0"/>
          </a:p>
          <a:p>
            <a:pPr marL="342900" indent="-342900" algn="just">
              <a:buFont typeface="Arial" panose="020B0604020202020204" pitchFamily="34" charset="0"/>
              <a:buChar char="•"/>
            </a:pPr>
            <a:r>
              <a:rPr lang="he-IL" sz="2400" b="1" u="sng" dirty="0"/>
              <a:t>שריפה</a:t>
            </a:r>
            <a:r>
              <a:rPr lang="he-IL" sz="2400" b="1" dirty="0"/>
              <a:t>-</a:t>
            </a:r>
            <a:r>
              <a:rPr lang="he-IL" sz="2400" dirty="0"/>
              <a:t> כמו כן קבע בית המשפט בעניין </a:t>
            </a:r>
            <a:r>
              <a:rPr lang="he-IL" sz="2400" b="1" dirty="0"/>
              <a:t>אבי צמיגים </a:t>
            </a:r>
            <a:r>
              <a:rPr lang="he-IL" sz="2400" dirty="0"/>
              <a:t>(ע"א 507/02) כי קבלת פיצויים בגין שריפה לנכסי העסק איננה נחשבת לקבלת תמורה בגין מכר, ושריפה אינה כלל אירוע מס לפי החוק. </a:t>
            </a:r>
          </a:p>
        </p:txBody>
      </p:sp>
    </p:spTree>
    <p:extLst>
      <p:ext uri="{BB962C8B-B14F-4D97-AF65-F5344CB8AC3E}">
        <p14:creationId xmlns:p14="http://schemas.microsoft.com/office/powerpoint/2010/main" val="600580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מכירת נכס- המשך</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תיבת טקסט 2">
            <a:extLst>
              <a:ext uri="{FF2B5EF4-FFF2-40B4-BE49-F238E27FC236}">
                <a16:creationId xmlns:a16="http://schemas.microsoft.com/office/drawing/2014/main" id="{4464E722-008C-FB1C-CD5B-A012FA4FB141}"/>
              </a:ext>
            </a:extLst>
          </p:cNvPr>
          <p:cNvSpPr txBox="1"/>
          <p:nvPr/>
        </p:nvSpPr>
        <p:spPr>
          <a:xfrm>
            <a:off x="248268" y="1318347"/>
            <a:ext cx="11987561" cy="3416320"/>
          </a:xfrm>
          <a:prstGeom prst="rect">
            <a:avLst/>
          </a:prstGeom>
          <a:noFill/>
        </p:spPr>
        <p:txBody>
          <a:bodyPr wrap="square" rtlCol="1">
            <a:spAutoFit/>
          </a:bodyPr>
          <a:lstStyle/>
          <a:p>
            <a:pPr algn="just"/>
            <a:r>
              <a:rPr lang="he-IL" sz="2400" b="1" u="sng" dirty="0">
                <a:effectLst/>
                <a:ea typeface="MS Mincho" panose="02020609040205080304" pitchFamily="49" charset="-128"/>
                <a:cs typeface="Arial" panose="020B0604020202020204" pitchFamily="34" charset="0"/>
              </a:rPr>
              <a:t>על הגדרת מכר בחוק מע"מ – מקרים מיוחדים</a:t>
            </a:r>
          </a:p>
          <a:p>
            <a:pPr marL="342900" indent="-342900" algn="just">
              <a:buFont typeface="Arial" panose="020B0604020202020204" pitchFamily="34" charset="0"/>
              <a:buChar char="•"/>
            </a:pPr>
            <a:r>
              <a:rPr lang="he-IL" sz="2400" u="sng" dirty="0"/>
              <a:t>עסקת קומבינציה- (מכר חלקי) עסקה זו </a:t>
            </a:r>
            <a:r>
              <a:rPr lang="he-IL" sz="2400" dirty="0"/>
              <a:t>מורכבת משתי עסקאות מסוג שונה: העסקה האחת הינה מכירת חלק מהמקרקעין על ידי הבעלים לקבלן, והעסקה השנייה הינה התחייבות לבנות - שהינה עסקת שירות ולא עסקת מכר.</a:t>
            </a:r>
          </a:p>
          <a:p>
            <a:pPr marL="342900" indent="-342900" algn="just">
              <a:buFont typeface="Arial" panose="020B0604020202020204" pitchFamily="34" charset="0"/>
              <a:buChar char="•"/>
            </a:pPr>
            <a:endParaRPr lang="he-IL" sz="2400" dirty="0"/>
          </a:p>
          <a:p>
            <a:pPr marL="342900" indent="-342900" algn="just">
              <a:buFont typeface="Arial" panose="020B0604020202020204" pitchFamily="34" charset="0"/>
              <a:buChar char="•"/>
            </a:pPr>
            <a:r>
              <a:rPr lang="he-IL" sz="2400" dirty="0"/>
              <a:t>בעניין </a:t>
            </a:r>
            <a:r>
              <a:rPr lang="he-IL" sz="2400" b="1" dirty="0"/>
              <a:t>ניכן</a:t>
            </a:r>
            <a:r>
              <a:rPr lang="he-IL" sz="2400" dirty="0"/>
              <a:t> (ע"א 108/82) קבע בית המשפט כי באופן עקרוני יש לאמץ לענין מע״מ את הניתוח המשפטי שהתגבש בעסקאות קומבינציה לגבי חוק מיסוי מקרקעין. בית המשפט ציין כי גם לענין מע״מ עסקת קומבינציה מהווה שתי עסקאות שונות, ויש לתת לכך משמעות בהתאם.</a:t>
            </a:r>
          </a:p>
          <a:p>
            <a:pPr algn="just"/>
            <a:endParaRPr lang="he-IL" sz="2400" dirty="0"/>
          </a:p>
        </p:txBody>
      </p:sp>
    </p:spTree>
    <p:extLst>
      <p:ext uri="{BB962C8B-B14F-4D97-AF65-F5344CB8AC3E}">
        <p14:creationId xmlns:p14="http://schemas.microsoft.com/office/powerpoint/2010/main" val="2354699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C7A88D3-70F7-F346-A9E1-B2066BD9FDF8}"/>
              </a:ext>
            </a:extLst>
          </p:cNvPr>
          <p:cNvPicPr>
            <a:picLocks noChangeAspect="1"/>
          </p:cNvPicPr>
          <p:nvPr/>
        </p:nvPicPr>
        <p:blipFill>
          <a:blip r:embed="rId2"/>
          <a:stretch>
            <a:fillRect/>
          </a:stretch>
        </p:blipFill>
        <p:spPr>
          <a:xfrm>
            <a:off x="3478903" y="2481906"/>
            <a:ext cx="5384800" cy="1841500"/>
          </a:xfrm>
          <a:prstGeom prst="rect">
            <a:avLst/>
          </a:prstGeom>
        </p:spPr>
      </p:pic>
      <p:sp>
        <p:nvSpPr>
          <p:cNvPr id="4" name="כותרת 3">
            <a:extLst>
              <a:ext uri="{FF2B5EF4-FFF2-40B4-BE49-F238E27FC236}">
                <a16:creationId xmlns:a16="http://schemas.microsoft.com/office/drawing/2014/main" id="{BB472FC1-AEF1-4273-957D-91785A9BA06B}"/>
              </a:ext>
            </a:extLst>
          </p:cNvPr>
          <p:cNvSpPr>
            <a:spLocks noGrp="1"/>
          </p:cNvSpPr>
          <p:nvPr>
            <p:ph type="title" idx="4294967295"/>
          </p:nvPr>
        </p:nvSpPr>
        <p:spPr>
          <a:xfrm>
            <a:off x="2709862" y="2275913"/>
            <a:ext cx="6772275" cy="1314450"/>
          </a:xfrm>
        </p:spPr>
        <p:txBody>
          <a:bodyPr>
            <a:normAutofit fontScale="90000"/>
          </a:bodyPr>
          <a:lstStyle/>
          <a:p>
            <a:pPr algn="ctr">
              <a:defRPr/>
            </a:pPr>
            <a:br>
              <a:rPr lang="he-IL" altLang="he-IL" sz="2400" b="1" dirty="0">
                <a:solidFill>
                  <a:schemeClr val="bg1"/>
                </a:solidFill>
                <a:cs typeface="+mn-cs"/>
              </a:rPr>
            </a:br>
            <a:br>
              <a:rPr lang="he-IL" altLang="he-IL" sz="2400" b="1" dirty="0">
                <a:solidFill>
                  <a:schemeClr val="bg1"/>
                </a:solidFill>
                <a:cs typeface="+mn-cs"/>
              </a:rPr>
            </a:br>
            <a:r>
              <a:rPr lang="he-IL" altLang="he-IL" sz="2400" b="1" dirty="0">
                <a:solidFill>
                  <a:schemeClr val="bg1"/>
                </a:solidFill>
                <a:cs typeface="+mn-cs"/>
              </a:rPr>
              <a:t>מרצה: עו"ד שלומי שלו</a:t>
            </a:r>
            <a:br>
              <a:rPr lang="he-IL" altLang="he-IL" sz="2400" b="1" dirty="0">
                <a:solidFill>
                  <a:schemeClr val="bg1"/>
                </a:solidFill>
                <a:cs typeface="+mn-cs"/>
              </a:rPr>
            </a:br>
            <a:r>
              <a:rPr lang="he-IL" altLang="he-IL" sz="2400" b="1" dirty="0">
                <a:solidFill>
                  <a:schemeClr val="bg1"/>
                </a:solidFill>
                <a:cs typeface="+mn-cs"/>
              </a:rPr>
              <a:t>22 בפברואר 2023</a:t>
            </a:r>
          </a:p>
        </p:txBody>
      </p:sp>
      <p:sp>
        <p:nvSpPr>
          <p:cNvPr id="8" name="מלבן 7"/>
          <p:cNvSpPr/>
          <p:nvPr/>
        </p:nvSpPr>
        <p:spPr>
          <a:xfrm>
            <a:off x="2096356" y="4572095"/>
            <a:ext cx="8321341" cy="646331"/>
          </a:xfrm>
          <a:prstGeom prst="rect">
            <a:avLst/>
          </a:prstGeom>
        </p:spPr>
        <p:txBody>
          <a:bodyPr wrap="square">
            <a:spAutoFit/>
          </a:bodyPr>
          <a:lstStyle/>
          <a:p>
            <a:pPr algn="ctr">
              <a:defRPr/>
            </a:pPr>
            <a:r>
              <a:rPr lang="he-IL" altLang="he-IL" dirty="0"/>
              <a:t>אין באמור במצגת זו כדי להוות חוות דעת ו/או ייעוץ משפטי בסוגיות הנידונות ובכל אופן מומלץ להתייעץ עם מומחה מס לפני נקיטת צעדים משפטיים ו/או אחרים המסתמכים על מצגת זו.</a:t>
            </a:r>
          </a:p>
        </p:txBody>
      </p:sp>
      <p:pic>
        <p:nvPicPr>
          <p:cNvPr id="2" name="Picture 1">
            <a:extLst>
              <a:ext uri="{FF2B5EF4-FFF2-40B4-BE49-F238E27FC236}">
                <a16:creationId xmlns:a16="http://schemas.microsoft.com/office/drawing/2014/main" id="{06284826-2E10-9946-8298-A25D8C8E3172}"/>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5" name="Rectangle 4">
            <a:extLst>
              <a:ext uri="{FF2B5EF4-FFF2-40B4-BE49-F238E27FC236}">
                <a16:creationId xmlns:a16="http://schemas.microsoft.com/office/drawing/2014/main" id="{5F5A01E7-D22A-2F4F-B366-D33CE98CD74A}"/>
              </a:ext>
            </a:extLst>
          </p:cNvPr>
          <p:cNvSpPr/>
          <p:nvPr/>
        </p:nvSpPr>
        <p:spPr>
          <a:xfrm>
            <a:off x="0" y="0"/>
            <a:ext cx="12192000" cy="16889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p>
        </p:txBody>
      </p:sp>
      <p:sp>
        <p:nvSpPr>
          <p:cNvPr id="6" name="מלבן 5"/>
          <p:cNvSpPr/>
          <p:nvPr/>
        </p:nvSpPr>
        <p:spPr>
          <a:xfrm>
            <a:off x="2160470" y="273592"/>
            <a:ext cx="8193112" cy="1077218"/>
          </a:xfrm>
          <a:prstGeom prst="rect">
            <a:avLst/>
          </a:prstGeom>
        </p:spPr>
        <p:txBody>
          <a:bodyPr wrap="square">
            <a:spAutoFit/>
          </a:bodyPr>
          <a:lstStyle/>
          <a:p>
            <a:pPr algn="ctr"/>
            <a:r>
              <a:rPr lang="he-IL" sz="3200" b="1" dirty="0">
                <a:solidFill>
                  <a:srgbClr val="553017"/>
                </a:solidFill>
                <a:latin typeface="Guttman Frnew" panose="02010401010101010101" pitchFamily="2" charset="-79"/>
              </a:rPr>
              <a:t>חוק מע"מ – בסיס המס והגדרות יסוד </a:t>
            </a:r>
          </a:p>
          <a:p>
            <a:pPr algn="ctr"/>
            <a:endParaRPr lang="he-IL" sz="3200" b="1" dirty="0"/>
          </a:p>
        </p:txBody>
      </p:sp>
      <p:pic>
        <p:nvPicPr>
          <p:cNvPr id="11" name="Picture 10">
            <a:extLst>
              <a:ext uri="{FF2B5EF4-FFF2-40B4-BE49-F238E27FC236}">
                <a16:creationId xmlns:a16="http://schemas.microsoft.com/office/drawing/2014/main" id="{72D90107-DBF3-5C44-A4A5-A6F28589C54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4150923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מכירת נכס- המשך</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תיבת טקסט 2">
            <a:extLst>
              <a:ext uri="{FF2B5EF4-FFF2-40B4-BE49-F238E27FC236}">
                <a16:creationId xmlns:a16="http://schemas.microsoft.com/office/drawing/2014/main" id="{5C6721BF-4FAE-C588-266C-6917E8BBA5E8}"/>
              </a:ext>
            </a:extLst>
          </p:cNvPr>
          <p:cNvSpPr txBox="1"/>
          <p:nvPr/>
        </p:nvSpPr>
        <p:spPr>
          <a:xfrm>
            <a:off x="100361" y="1348662"/>
            <a:ext cx="12091639" cy="3416320"/>
          </a:xfrm>
          <a:prstGeom prst="rect">
            <a:avLst/>
          </a:prstGeom>
          <a:noFill/>
        </p:spPr>
        <p:txBody>
          <a:bodyPr wrap="square" rtlCol="1">
            <a:spAutoFit/>
          </a:bodyPr>
          <a:lstStyle/>
          <a:p>
            <a:pPr algn="just"/>
            <a:r>
              <a:rPr lang="he-IL" sz="2400" b="1" u="sng" dirty="0">
                <a:effectLst/>
                <a:ea typeface="MS Mincho" panose="02020609040205080304" pitchFamily="49" charset="-128"/>
                <a:cs typeface="Arial" panose="020B0604020202020204" pitchFamily="34" charset="0"/>
              </a:rPr>
              <a:t>על הגדרת מכר בחוק מע"מ – מקרים מיוחדים</a:t>
            </a:r>
          </a:p>
          <a:p>
            <a:pPr marL="342900" indent="-342900" algn="just">
              <a:buFont typeface="Arial" panose="020B0604020202020204" pitchFamily="34" charset="0"/>
              <a:buChar char="•"/>
            </a:pPr>
            <a:r>
              <a:rPr lang="he-IL" sz="2400" b="1" dirty="0"/>
              <a:t>ראשית</a:t>
            </a:r>
            <a:r>
              <a:rPr lang="he-IL" sz="2400" dirty="0"/>
              <a:t>, היות והמדובר בעסקת חליפין, התמורה לעסקה הראשונה הינה בשווה כסף, דהיינו לגבי שוויה של העסקה יש להחיל את כללי סעיף 10 לחוק הקובעים את מחיר העסקה כאשר לא נקבע לה מחיר בכסף בהסכם שבין הצדדים. </a:t>
            </a:r>
          </a:p>
          <a:p>
            <a:pPr algn="just"/>
            <a:endParaRPr lang="he-IL" sz="2400" dirty="0"/>
          </a:p>
          <a:p>
            <a:pPr marL="342900" indent="-342900" algn="just">
              <a:buFont typeface="Arial" panose="020B0604020202020204" pitchFamily="34" charset="0"/>
              <a:buChar char="•"/>
            </a:pPr>
            <a:r>
              <a:rPr lang="he-IL" sz="2400" b="1" dirty="0"/>
              <a:t>שנית, </a:t>
            </a:r>
            <a:r>
              <a:rPr lang="he-IL" sz="2400" dirty="0"/>
              <a:t>שנית, היות ובמקרה של עסקה ״מוכרת״ יש שני סוגי מכירות, של קרקע ושל מתן שירותי בנייה, התוצאה תהיה כי יחולו על עסקאות אלה דינים שונים לענין מועד החיוב במס. בעוד שלגבי עסקת המקרקעין מועד החיוב שלה ייקבע על פי הוראות סעיף 28(א) לחוק הדן במועד החיוב במס בעסקת מכר מקרקעין. </a:t>
            </a:r>
          </a:p>
        </p:txBody>
      </p:sp>
    </p:spTree>
    <p:extLst>
      <p:ext uri="{BB962C8B-B14F-4D97-AF65-F5344CB8AC3E}">
        <p14:creationId xmlns:p14="http://schemas.microsoft.com/office/powerpoint/2010/main" val="3973450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מכירת נכס- המשך</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4" name="תיבת טקסט 3">
            <a:extLst>
              <a:ext uri="{FF2B5EF4-FFF2-40B4-BE49-F238E27FC236}">
                <a16:creationId xmlns:a16="http://schemas.microsoft.com/office/drawing/2014/main" id="{D3867260-9BA7-9F55-2C9F-CE27AA6A2829}"/>
              </a:ext>
            </a:extLst>
          </p:cNvPr>
          <p:cNvSpPr txBox="1"/>
          <p:nvPr/>
        </p:nvSpPr>
        <p:spPr>
          <a:xfrm>
            <a:off x="89210" y="1348662"/>
            <a:ext cx="12102790" cy="1938992"/>
          </a:xfrm>
          <a:prstGeom prst="rect">
            <a:avLst/>
          </a:prstGeom>
          <a:noFill/>
        </p:spPr>
        <p:txBody>
          <a:bodyPr wrap="square" rtlCol="1">
            <a:spAutoFit/>
          </a:bodyPr>
          <a:lstStyle/>
          <a:p>
            <a:pPr algn="just"/>
            <a:r>
              <a:rPr lang="he-IL" sz="2400" b="1" u="sng" dirty="0">
                <a:effectLst/>
                <a:ea typeface="MS Mincho" panose="02020609040205080304" pitchFamily="49" charset="-128"/>
                <a:cs typeface="Arial" panose="020B0604020202020204" pitchFamily="34" charset="0"/>
              </a:rPr>
              <a:t>על הגדרת מכר בחוק מע"מ – מקרים מיוחדים</a:t>
            </a:r>
          </a:p>
          <a:p>
            <a:pPr marL="285750" indent="-285750" algn="just">
              <a:buFont typeface="Arial" panose="020B0604020202020204" pitchFamily="34" charset="0"/>
              <a:buChar char="•"/>
            </a:pPr>
            <a:endParaRPr lang="he-IL" sz="2400" dirty="0"/>
          </a:p>
          <a:p>
            <a:pPr marL="285750" indent="-285750" algn="just">
              <a:buFont typeface="Arial" panose="020B0604020202020204" pitchFamily="34" charset="0"/>
              <a:buChar char="•"/>
            </a:pPr>
            <a:r>
              <a:rPr lang="he-IL" sz="2400" dirty="0"/>
              <a:t>הרי לגבי עסקת מתן שירותי הבנייה המועד ייקבע בהתאם לסעיף 28(ב) לחוק, הקובע את מועד החיוב במס בעסקת מתן שירותי בנייה.</a:t>
            </a:r>
          </a:p>
          <a:p>
            <a:pPr algn="just"/>
            <a:endParaRPr lang="he-IL" sz="2400" dirty="0"/>
          </a:p>
        </p:txBody>
      </p:sp>
    </p:spTree>
    <p:extLst>
      <p:ext uri="{BB962C8B-B14F-4D97-AF65-F5344CB8AC3E}">
        <p14:creationId xmlns:p14="http://schemas.microsoft.com/office/powerpoint/2010/main" val="3477914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508938"/>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מכירת נכס- המשך</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תיבת טקסט 2">
            <a:extLst>
              <a:ext uri="{FF2B5EF4-FFF2-40B4-BE49-F238E27FC236}">
                <a16:creationId xmlns:a16="http://schemas.microsoft.com/office/drawing/2014/main" id="{7EAAC7D9-59A1-41D0-A7A1-636480CF1C1E}"/>
              </a:ext>
            </a:extLst>
          </p:cNvPr>
          <p:cNvSpPr txBox="1"/>
          <p:nvPr/>
        </p:nvSpPr>
        <p:spPr>
          <a:xfrm>
            <a:off x="0" y="1348662"/>
            <a:ext cx="12061675" cy="4893647"/>
          </a:xfrm>
          <a:prstGeom prst="rect">
            <a:avLst/>
          </a:prstGeom>
          <a:noFill/>
        </p:spPr>
        <p:txBody>
          <a:bodyPr wrap="square" rtlCol="1">
            <a:spAutoFit/>
          </a:bodyPr>
          <a:lstStyle/>
          <a:p>
            <a:r>
              <a:rPr lang="he-IL" sz="2400" b="1" u="sng" dirty="0">
                <a:effectLst/>
                <a:ea typeface="MS Mincho" panose="02020609040205080304" pitchFamily="49" charset="-128"/>
                <a:cs typeface="Arial" panose="020B0604020202020204" pitchFamily="34" charset="0"/>
              </a:rPr>
              <a:t>על הגדרת מכר בחוק מע"מ – מקרים מיוחדים</a:t>
            </a:r>
          </a:p>
          <a:p>
            <a:pPr marL="285750" indent="-285750" algn="just">
              <a:buFont typeface="Arial" panose="020B0604020202020204" pitchFamily="34" charset="0"/>
              <a:buChar char="•"/>
            </a:pPr>
            <a:r>
              <a:rPr lang="he-IL" sz="2400" b="1" u="sng" dirty="0"/>
              <a:t>הורשה</a:t>
            </a:r>
            <a:r>
              <a:rPr lang="he-IL" sz="2400" dirty="0"/>
              <a:t> - הגדרת ״מכר״ בסעיף 1 לחוק קובעת כי גם פעולה של ״הקניית זכות״ בנכס מהווה מכירה החייבת במס. פירוש מילולי של מונח זה מוביל למסקנה כי גם הורשה של נכס צריכה היכלל ב גדר ״מכר״, שהרי בפעולה של הורשה, על פי דין או על פי צוואה, ״מוקנה זכות״ בנכס ליורשים. למרות היותה של מסקנה זו נכונה מבחינה משפטית אין היא תואמת את עקרונות דיני הירושה ודיני המסים הדוגלים בעקרון האומר כי אין למסות פעולה של הורשה משום שאין בפעולת ההורשה כדי לתרום לערך המוסף של הפעילות העסקית, אלא היא מהווה פעולה הבאה להסדיר את מערכת הבעלויות על נכסים שונים עקב פטירתו של המוריש אשר בעקבותיה נכנס היורש לנעליו של המוריש.</a:t>
            </a:r>
          </a:p>
          <a:p>
            <a:pPr marL="285750" indent="-285750" algn="just">
              <a:buFont typeface="Arial" panose="020B0604020202020204" pitchFamily="34" charset="0"/>
              <a:buChar char="•"/>
            </a:pPr>
            <a:endParaRPr lang="he-IL" sz="2400" dirty="0"/>
          </a:p>
          <a:p>
            <a:pPr marL="285750" indent="-285750">
              <a:buFont typeface="Arial" panose="020B0604020202020204" pitchFamily="34" charset="0"/>
              <a:buChar char="•"/>
            </a:pPr>
            <a:r>
              <a:rPr lang="he-IL" sz="2400" dirty="0"/>
              <a:t>מכל מקום, בהתאם לנוהג הרי ששלטונות המס לא גובות מע״מ על </a:t>
            </a:r>
            <a:r>
              <a:rPr lang="he-IL" sz="2400" u="sng" dirty="0"/>
              <a:t>פעולת ההורשה</a:t>
            </a:r>
            <a:r>
              <a:rPr lang="he-IL" sz="2400" dirty="0"/>
              <a:t>.</a:t>
            </a:r>
          </a:p>
          <a:p>
            <a:pPr marL="285750" indent="-285750">
              <a:buFont typeface="Arial" panose="020B0604020202020204" pitchFamily="34" charset="0"/>
              <a:buChar char="•"/>
            </a:pPr>
            <a:r>
              <a:rPr lang="he-IL" sz="2400" dirty="0"/>
              <a:t>אך, מה באשר  לתוצאת המס של ההורשה?</a:t>
            </a:r>
          </a:p>
          <a:p>
            <a:endParaRPr lang="he-IL" sz="2400" dirty="0"/>
          </a:p>
          <a:p>
            <a:endParaRPr lang="he-IL" sz="2400" dirty="0"/>
          </a:p>
        </p:txBody>
      </p:sp>
    </p:spTree>
    <p:extLst>
      <p:ext uri="{BB962C8B-B14F-4D97-AF65-F5344CB8AC3E}">
        <p14:creationId xmlns:p14="http://schemas.microsoft.com/office/powerpoint/2010/main" val="508556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מכירת נכס- המשך</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תיבת טקסט 2">
            <a:extLst>
              <a:ext uri="{FF2B5EF4-FFF2-40B4-BE49-F238E27FC236}">
                <a16:creationId xmlns:a16="http://schemas.microsoft.com/office/drawing/2014/main" id="{44C6F275-3AFD-5973-1587-BEB37537C955}"/>
              </a:ext>
            </a:extLst>
          </p:cNvPr>
          <p:cNvSpPr txBox="1"/>
          <p:nvPr/>
        </p:nvSpPr>
        <p:spPr>
          <a:xfrm>
            <a:off x="0" y="1453416"/>
            <a:ext cx="12192000" cy="3416320"/>
          </a:xfrm>
          <a:prstGeom prst="rect">
            <a:avLst/>
          </a:prstGeom>
          <a:noFill/>
        </p:spPr>
        <p:txBody>
          <a:bodyPr wrap="square" rtlCol="1">
            <a:spAutoFit/>
          </a:bodyPr>
          <a:lstStyle/>
          <a:p>
            <a:pPr algn="just"/>
            <a:r>
              <a:rPr lang="he-IL" sz="2400" b="1" u="sng" dirty="0">
                <a:effectLst/>
                <a:ea typeface="MS Mincho" panose="02020609040205080304" pitchFamily="49" charset="-128"/>
                <a:cs typeface="Arial" panose="020B0604020202020204" pitchFamily="34" charset="0"/>
              </a:rPr>
              <a:t>על הגדרת מכר בחוק מע"מ – מקרים מיוחדים</a:t>
            </a:r>
          </a:p>
          <a:p>
            <a:pPr marL="342900" indent="-342900" algn="just">
              <a:buFont typeface="Arial" panose="020B0604020202020204" pitchFamily="34" charset="0"/>
              <a:buChar char="•"/>
            </a:pPr>
            <a:r>
              <a:rPr lang="he-IL" sz="2400" dirty="0"/>
              <a:t>אם הנכסים שהועברו בהורשה הינם נכסים עסקיים שהמוריש ניכה מהם מס תשומות כי אזי היורש יחשב כנכנס לנעלי המוריש, וכל פעולה על ידיו תחויב במס, או תהיה פטורה מהמס, כאילו נעשתה על ידי המוריש בעצמו.</a:t>
            </a:r>
          </a:p>
          <a:p>
            <a:pPr marL="342900" indent="-342900" algn="just">
              <a:buFont typeface="Arial" panose="020B0604020202020204" pitchFamily="34" charset="0"/>
              <a:buChar char="•"/>
            </a:pPr>
            <a:endParaRPr lang="he-IL" sz="2400" dirty="0"/>
          </a:p>
          <a:p>
            <a:pPr marL="342900" indent="-342900" algn="just">
              <a:buFont typeface="Arial" panose="020B0604020202020204" pitchFamily="34" charset="0"/>
              <a:buChar char="•"/>
            </a:pPr>
            <a:r>
              <a:rPr lang="he-IL" sz="2400" dirty="0"/>
              <a:t>לעומת זאת, אם נכסי העזבון יכללו נכסים פרטיים כי אזי יש להתייחס אליהם ככאלה גם לאחר שעברו ליורש, וכל פעולה בהם תיבדק לאור נסיבות אלה, דהיינו, הם עשויים להיות פטורים מ המס אם המוריש היה פטור ממס.</a:t>
            </a:r>
          </a:p>
          <a:p>
            <a:pPr algn="just"/>
            <a:endParaRPr lang="he-IL" sz="2400" dirty="0"/>
          </a:p>
        </p:txBody>
      </p:sp>
    </p:spTree>
    <p:extLst>
      <p:ext uri="{BB962C8B-B14F-4D97-AF65-F5344CB8AC3E}">
        <p14:creationId xmlns:p14="http://schemas.microsoft.com/office/powerpoint/2010/main" val="2054633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מכירת נכס- המשך</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תיבת טקסט 2">
            <a:extLst>
              <a:ext uri="{FF2B5EF4-FFF2-40B4-BE49-F238E27FC236}">
                <a16:creationId xmlns:a16="http://schemas.microsoft.com/office/drawing/2014/main" id="{1058D97D-935D-B07C-A2F3-3064A3104901}"/>
              </a:ext>
            </a:extLst>
          </p:cNvPr>
          <p:cNvSpPr txBox="1"/>
          <p:nvPr/>
        </p:nvSpPr>
        <p:spPr>
          <a:xfrm>
            <a:off x="0" y="1348662"/>
            <a:ext cx="12099073" cy="6001643"/>
          </a:xfrm>
          <a:prstGeom prst="rect">
            <a:avLst/>
          </a:prstGeom>
          <a:noFill/>
        </p:spPr>
        <p:txBody>
          <a:bodyPr wrap="square" rtlCol="1">
            <a:spAutoFit/>
          </a:bodyPr>
          <a:lstStyle/>
          <a:p>
            <a:pPr algn="just"/>
            <a:r>
              <a:rPr lang="he-IL" sz="2400" b="1" u="sng" dirty="0">
                <a:effectLst/>
                <a:ea typeface="MS Mincho" panose="02020609040205080304" pitchFamily="49" charset="-128"/>
                <a:cs typeface="Arial" panose="020B0604020202020204" pitchFamily="34" charset="0"/>
              </a:rPr>
              <a:t>על הגדרת מכר בחוק מע"מ – מקרים מיוחדים</a:t>
            </a:r>
          </a:p>
          <a:p>
            <a:pPr marL="342900" indent="-342900" algn="just">
              <a:buFont typeface="Arial" panose="020B0604020202020204" pitchFamily="34" charset="0"/>
              <a:buChar char="•"/>
            </a:pPr>
            <a:r>
              <a:rPr lang="he-IL" sz="2400" b="1" u="sng" dirty="0"/>
              <a:t>שימוש לצורך עצמי-  </a:t>
            </a:r>
            <a:r>
              <a:rPr lang="he-IL" sz="2400" dirty="0"/>
              <a:t>הגדרת ״מכר״ קובעת כי שימוש לצורך עצמי בנכס של העסק בידי אדם שיש לו חלק בבעלות על העסק או בהנהלתו או שהוא מועסק בו, ייחשב לפעולת ״מכירה״ העשויה להתחייב במס.</a:t>
            </a:r>
          </a:p>
          <a:p>
            <a:pPr marL="342900" indent="-342900" algn="just">
              <a:buFont typeface="Arial" panose="020B0604020202020204" pitchFamily="34" charset="0"/>
              <a:buChar char="•"/>
            </a:pPr>
            <a:r>
              <a:rPr lang="he-IL" sz="2400" dirty="0"/>
              <a:t>סעיף 1 לחוק כולל הגדרה </a:t>
            </a:r>
            <a:r>
              <a:rPr lang="he-IL" sz="2400" dirty="0" err="1"/>
              <a:t>ספיציפית</a:t>
            </a:r>
            <a:r>
              <a:rPr lang="he-IL" sz="2400" dirty="0"/>
              <a:t> למונח ״שימוש לצורך עצמי״ והוא מכיר לענין זה בקטיגוריות שונות: </a:t>
            </a:r>
          </a:p>
          <a:p>
            <a:pPr lvl="1" algn="just"/>
            <a:r>
              <a:rPr lang="he-IL" sz="2400" dirty="0"/>
              <a:t>א) שימוש בנכסי העסק שלא לצורכי העסק, כגון, קבלן המשתמש באופן פרטי בדירה שהוא בונה לצרכי עסקו, או קצב הלוקח בשר מחנותו לצורכי עצמו. שימוש פרטי יכול שיעשה הן בנכס המהווה מלאי עסקי והן בנכס המהווה נכס הוני.</a:t>
            </a:r>
          </a:p>
          <a:p>
            <a:pPr algn="just"/>
            <a:endParaRPr lang="he-IL" sz="2400" dirty="0"/>
          </a:p>
          <a:p>
            <a:pPr lvl="1" algn="just"/>
            <a:r>
              <a:rPr lang="he-IL" sz="2400" dirty="0"/>
              <a:t>ב) שימוש בנכס מנכסי העסק לצרכי העסק אך לא בסוג השימוש שנקבע לכך על ידי שר האוצר, כגון, השכרת דירה שנבנתה על ידי קבלן בשכירות הפטורה ממס, גם אם ההשכרה נעשית ע ל ידי העסק. או שימוש ברכב.</a:t>
            </a:r>
            <a:endParaRPr lang="he-IL" sz="2400" b="1" u="sng" dirty="0"/>
          </a:p>
          <a:p>
            <a:pPr algn="just"/>
            <a:endParaRPr lang="he-IL" sz="2400" dirty="0"/>
          </a:p>
          <a:p>
            <a:pPr algn="just"/>
            <a:endParaRPr lang="he-IL" sz="2400" dirty="0"/>
          </a:p>
          <a:p>
            <a:pPr algn="just"/>
            <a:endParaRPr lang="he-IL" sz="2400" dirty="0"/>
          </a:p>
        </p:txBody>
      </p:sp>
    </p:spTree>
    <p:extLst>
      <p:ext uri="{BB962C8B-B14F-4D97-AF65-F5344CB8AC3E}">
        <p14:creationId xmlns:p14="http://schemas.microsoft.com/office/powerpoint/2010/main" val="3751383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מכירת נכס- המשך</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תיבת טקסט 2">
            <a:extLst>
              <a:ext uri="{FF2B5EF4-FFF2-40B4-BE49-F238E27FC236}">
                <a16:creationId xmlns:a16="http://schemas.microsoft.com/office/drawing/2014/main" id="{979E28DF-7BF5-7214-5B2D-DE0002EFFE4B}"/>
              </a:ext>
            </a:extLst>
          </p:cNvPr>
          <p:cNvSpPr txBox="1"/>
          <p:nvPr/>
        </p:nvSpPr>
        <p:spPr>
          <a:xfrm>
            <a:off x="0" y="1453416"/>
            <a:ext cx="12192000" cy="4893647"/>
          </a:xfrm>
          <a:prstGeom prst="rect">
            <a:avLst/>
          </a:prstGeom>
          <a:noFill/>
        </p:spPr>
        <p:txBody>
          <a:bodyPr wrap="square" rtlCol="1">
            <a:spAutoFit/>
          </a:bodyPr>
          <a:lstStyle/>
          <a:p>
            <a:pPr algn="just"/>
            <a:r>
              <a:rPr lang="he-IL" sz="2400" b="1" u="sng" dirty="0">
                <a:effectLst/>
                <a:ea typeface="MS Mincho" panose="02020609040205080304" pitchFamily="49" charset="-128"/>
                <a:cs typeface="Arial" panose="020B0604020202020204" pitchFamily="34" charset="0"/>
              </a:rPr>
              <a:t>על הגדרת מכר בחוק מע"מ – מקרים מיוחדים</a:t>
            </a:r>
          </a:p>
          <a:p>
            <a:pPr marL="342900" lvl="1" indent="-342900" algn="just" eaLnBrk="1" hangingPunct="1">
              <a:buFont typeface="Arial" pitchFamily="34" charset="0"/>
              <a:buChar char="•"/>
              <a:defRPr/>
            </a:pPr>
            <a:r>
              <a:rPr lang="he-IL" sz="2400" b="1" u="sng" dirty="0"/>
              <a:t>שימוש לצורך עצמי- (רכב) </a:t>
            </a:r>
            <a:r>
              <a:rPr lang="he-IL" sz="2400" dirty="0"/>
              <a:t>בתקנה 1(1) לתקנות מע״מ נקבע כי שימושים שונים ברכב פרטי ייחשבו לשימוש לצורך עצמי. התקנה מדברת בשני מקרים ספציפיים בלבד. </a:t>
            </a:r>
          </a:p>
          <a:p>
            <a:pPr marL="0" lvl="1" algn="just" eaLnBrk="1" hangingPunct="1">
              <a:defRPr/>
            </a:pPr>
            <a:endParaRPr lang="he-IL" sz="2400" dirty="0"/>
          </a:p>
          <a:p>
            <a:pPr marL="342900" lvl="1" indent="-342900" algn="just" eaLnBrk="1" hangingPunct="1">
              <a:buFont typeface="Arial" pitchFamily="34" charset="0"/>
              <a:buChar char="•"/>
              <a:defRPr/>
            </a:pPr>
            <a:r>
              <a:rPr lang="he-IL" sz="2400" b="1" dirty="0"/>
              <a:t>המקרה הראשון </a:t>
            </a:r>
            <a:r>
              <a:rPr lang="he-IL" sz="2400" dirty="0"/>
              <a:t>הינו שימוש ברכב פרטי לצרכי העסק על ידי עוסק שייצר את הרכב. הכוונה במקרה זה הינה ל אסור על יצרן שכזה את השימוש במלאי העסקי שלו לצרכי העסק עצמו. התוצאה של החלת הכלל של שימוש לצורך עצמי במקרה כזה הינה כי יראו ברכב כאילו נמכר לעוסק בכובעו העסקי והוא </a:t>
            </a:r>
            <a:r>
              <a:rPr lang="he-IL" sz="2400" dirty="0" err="1"/>
              <a:t>יחוייב</a:t>
            </a:r>
            <a:r>
              <a:rPr lang="he-IL" sz="2400" dirty="0"/>
              <a:t> עליו במס מלא בגין רכישתו.</a:t>
            </a:r>
          </a:p>
          <a:p>
            <a:pPr marL="342900" lvl="1" indent="-342900" algn="just" eaLnBrk="1" hangingPunct="1">
              <a:buFont typeface="Arial" pitchFamily="34" charset="0"/>
              <a:buChar char="•"/>
              <a:defRPr/>
            </a:pPr>
            <a:endParaRPr lang="he-IL" sz="2400" dirty="0"/>
          </a:p>
          <a:p>
            <a:pPr marL="285750" indent="-285750" algn="just">
              <a:buFont typeface="Arial" panose="020B0604020202020204" pitchFamily="34" charset="0"/>
              <a:buChar char="•"/>
            </a:pPr>
            <a:r>
              <a:rPr lang="he-IL" sz="2400" b="1" dirty="0"/>
              <a:t>המקרה השני</a:t>
            </a:r>
            <a:r>
              <a:rPr lang="he-IL" sz="2400" dirty="0"/>
              <a:t>, מתייחס למצב שבו מותר לעוסק לנכות מס תשומות על רכב פרטי אך התקנה רוצה למנוע את השימוש ברכב למטרות שלא נועדו לצרכי התקנה. ודוק, ככלל, בהתאם לתקנה 14(א): "</a:t>
            </a:r>
            <a:r>
              <a:rPr lang="he-IL" sz="2400" b="1" dirty="0"/>
              <a:t>המס שהוטל על מכירת רכב פרטי לעוסק או על יבוא רכב כאמור בידי עוסק לא יהיה ניתן לניכוי</a:t>
            </a:r>
            <a:r>
              <a:rPr lang="he-IL" sz="2400" dirty="0"/>
              <a:t>"). </a:t>
            </a:r>
          </a:p>
          <a:p>
            <a:pPr algn="just"/>
            <a:endParaRPr lang="he-IL" sz="2400" dirty="0"/>
          </a:p>
        </p:txBody>
      </p:sp>
    </p:spTree>
    <p:extLst>
      <p:ext uri="{BB962C8B-B14F-4D97-AF65-F5344CB8AC3E}">
        <p14:creationId xmlns:p14="http://schemas.microsoft.com/office/powerpoint/2010/main" val="1025885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מכירת נכס- המשך</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תיבת טקסט 2">
            <a:extLst>
              <a:ext uri="{FF2B5EF4-FFF2-40B4-BE49-F238E27FC236}">
                <a16:creationId xmlns:a16="http://schemas.microsoft.com/office/drawing/2014/main" id="{0E85EAD9-F06B-837B-D1DC-25BFD3E8FECB}"/>
              </a:ext>
            </a:extLst>
          </p:cNvPr>
          <p:cNvSpPr txBox="1"/>
          <p:nvPr/>
        </p:nvSpPr>
        <p:spPr>
          <a:xfrm>
            <a:off x="144966" y="1348662"/>
            <a:ext cx="11965258" cy="3416320"/>
          </a:xfrm>
          <a:prstGeom prst="rect">
            <a:avLst/>
          </a:prstGeom>
          <a:noFill/>
        </p:spPr>
        <p:txBody>
          <a:bodyPr wrap="square" rtlCol="1">
            <a:spAutoFit/>
          </a:bodyPr>
          <a:lstStyle/>
          <a:p>
            <a:pPr algn="just"/>
            <a:r>
              <a:rPr lang="he-IL" sz="2400" b="1" u="sng" dirty="0">
                <a:effectLst/>
                <a:ea typeface="MS Mincho" panose="02020609040205080304" pitchFamily="49" charset="-128"/>
                <a:cs typeface="Arial" panose="020B0604020202020204" pitchFamily="34" charset="0"/>
              </a:rPr>
              <a:t>על הגדרת מכר בחוק מע"מ – מקרים מיוחדים</a:t>
            </a:r>
          </a:p>
          <a:p>
            <a:pPr algn="just"/>
            <a:r>
              <a:rPr lang="he-IL" sz="2400" dirty="0"/>
              <a:t>עם זאת, סעיף 14(ב)(2) קובע כי הוראת 14(א) לא תחול הרכישה נעשתה בידי עוסק שעיקר עסקו מכירת רכב, או עוסק שהרכב משמש אותו אך ורק לאחד מאלה:</a:t>
            </a:r>
            <a:endParaRPr lang="he-IL" sz="2400" b="1" u="sng" dirty="0">
              <a:effectLst/>
              <a:ea typeface="MS Mincho" panose="02020609040205080304" pitchFamily="49" charset="-128"/>
              <a:cs typeface="Arial" panose="020B0604020202020204" pitchFamily="34" charset="0"/>
            </a:endParaRPr>
          </a:p>
          <a:p>
            <a:pPr marL="342900" indent="-342900" algn="just">
              <a:buFont typeface="Arial" panose="020B0604020202020204" pitchFamily="34" charset="0"/>
              <a:buChar char="•"/>
            </a:pPr>
            <a:r>
              <a:rPr lang="he-IL" sz="2400" dirty="0"/>
              <a:t>ללימוד נהיגה בבית ספר לנהיגה</a:t>
            </a:r>
            <a:r>
              <a:rPr lang="en-US" sz="2400" dirty="0"/>
              <a:t>;</a:t>
            </a:r>
            <a:endParaRPr lang="he-IL" sz="2400" dirty="0"/>
          </a:p>
          <a:p>
            <a:pPr algn="just"/>
            <a:endParaRPr lang="he-IL" sz="2400" dirty="0"/>
          </a:p>
          <a:p>
            <a:pPr marL="342900" indent="-342900" algn="just">
              <a:buFont typeface="Arial" panose="020B0604020202020204" pitchFamily="34" charset="0"/>
              <a:buChar char="•"/>
            </a:pPr>
            <a:r>
              <a:rPr lang="he-IL" sz="2400" dirty="0"/>
              <a:t>להשכרת רכב בידי מי שעסקו השכרת רכב</a:t>
            </a:r>
            <a:r>
              <a:rPr lang="en-US" sz="2400" dirty="0"/>
              <a:t>;</a:t>
            </a:r>
            <a:endParaRPr lang="he-IL" sz="2400" dirty="0"/>
          </a:p>
          <a:p>
            <a:pPr algn="just"/>
            <a:endParaRPr lang="he-IL" sz="2400" dirty="0"/>
          </a:p>
          <a:p>
            <a:pPr marL="342900" indent="-342900" algn="just">
              <a:buFont typeface="Arial" panose="020B0604020202020204" pitchFamily="34" charset="0"/>
              <a:buChar char="•"/>
            </a:pPr>
            <a:r>
              <a:rPr lang="he-IL" sz="2400" dirty="0"/>
              <a:t>להסעת נוסעים במהלך העסק בידי מי שעסקו הסעת נוסעים.</a:t>
            </a:r>
          </a:p>
          <a:p>
            <a:pPr algn="just"/>
            <a:endParaRPr lang="he-IL" sz="2400" dirty="0"/>
          </a:p>
        </p:txBody>
      </p:sp>
    </p:spTree>
    <p:extLst>
      <p:ext uri="{BB962C8B-B14F-4D97-AF65-F5344CB8AC3E}">
        <p14:creationId xmlns:p14="http://schemas.microsoft.com/office/powerpoint/2010/main" val="3857202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מכירת נכס- המשך</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תיבת טקסט 2">
            <a:extLst>
              <a:ext uri="{FF2B5EF4-FFF2-40B4-BE49-F238E27FC236}">
                <a16:creationId xmlns:a16="http://schemas.microsoft.com/office/drawing/2014/main" id="{F4AB385B-A512-9DBF-F79D-998208E32051}"/>
              </a:ext>
            </a:extLst>
          </p:cNvPr>
          <p:cNvSpPr txBox="1"/>
          <p:nvPr/>
        </p:nvSpPr>
        <p:spPr>
          <a:xfrm>
            <a:off x="0" y="1348662"/>
            <a:ext cx="12192000" cy="3046988"/>
          </a:xfrm>
          <a:prstGeom prst="rect">
            <a:avLst/>
          </a:prstGeom>
          <a:noFill/>
        </p:spPr>
        <p:txBody>
          <a:bodyPr wrap="square" rtlCol="1">
            <a:spAutoFit/>
          </a:bodyPr>
          <a:lstStyle/>
          <a:p>
            <a:pPr algn="just"/>
            <a:r>
              <a:rPr lang="he-IL" sz="2400" b="1" u="sng" dirty="0">
                <a:effectLst/>
                <a:ea typeface="MS Mincho" panose="02020609040205080304" pitchFamily="49" charset="-128"/>
                <a:cs typeface="Arial" panose="020B0604020202020204" pitchFamily="34" charset="0"/>
              </a:rPr>
              <a:t>על הגדרת מכר בחוק מע"מ – מקרים מיוחדים</a:t>
            </a:r>
          </a:p>
          <a:p>
            <a:pPr marL="342900" indent="-342900" algn="just">
              <a:buFont typeface="Arial" panose="020B0604020202020204" pitchFamily="34" charset="0"/>
              <a:buChar char="•"/>
            </a:pPr>
            <a:r>
              <a:rPr lang="he-IL" sz="2400" b="1" u="sng" dirty="0"/>
              <a:t>שימוש לצורך עצמי</a:t>
            </a:r>
            <a:r>
              <a:rPr lang="he-IL" sz="2400" b="1" dirty="0"/>
              <a:t>- </a:t>
            </a:r>
            <a:r>
              <a:rPr lang="he-IL" sz="2400" dirty="0"/>
              <a:t>בנוסף לשני הסוגים האמורים של ״שימוש לצורך עצמי״, נוספו לחוק, במסגרת תיקון 6  לחוק שני סוגים נוספים של שימוש שייחשבו לשימוש לצורך עצמי:</a:t>
            </a:r>
          </a:p>
          <a:p>
            <a:pPr marL="800100" lvl="1" indent="-342900" algn="just">
              <a:buFont typeface="Arial" panose="020B0604020202020204" pitchFamily="34" charset="0"/>
              <a:buChar char="•"/>
            </a:pPr>
            <a:r>
              <a:rPr lang="he-IL" sz="2400" dirty="0"/>
              <a:t>הסוג </a:t>
            </a:r>
            <a:r>
              <a:rPr lang="he-IL" sz="2400" b="1" dirty="0"/>
              <a:t>האחד</a:t>
            </a:r>
            <a:r>
              <a:rPr lang="he-IL" sz="2400" dirty="0"/>
              <a:t> מצוי בסעיף </a:t>
            </a:r>
            <a:r>
              <a:rPr lang="he-IL" sz="2400" b="1" dirty="0"/>
              <a:t>137א</a:t>
            </a:r>
            <a:r>
              <a:rPr lang="he-IL" sz="2400" dirty="0"/>
              <a:t> לחוק, והוא קורה כאשר עוסק מפסיק את עסקיו או מעביר    את הבעלות על עסקו ומשאיר ברשותו נכס מנכסי העסק. </a:t>
            </a:r>
          </a:p>
          <a:p>
            <a:pPr marL="800100" lvl="1" indent="-342900" algn="just">
              <a:buFont typeface="Arial" panose="020B0604020202020204" pitchFamily="34" charset="0"/>
              <a:buChar char="•"/>
            </a:pPr>
            <a:endParaRPr lang="he-IL" sz="2400" dirty="0"/>
          </a:p>
          <a:p>
            <a:pPr marL="800100" lvl="1" indent="-342900" algn="just">
              <a:buFont typeface="Arial" panose="020B0604020202020204" pitchFamily="34" charset="0"/>
              <a:buChar char="•"/>
            </a:pPr>
            <a:r>
              <a:rPr lang="he-IL" sz="2400" dirty="0"/>
              <a:t>הסוג </a:t>
            </a:r>
            <a:r>
              <a:rPr lang="he-IL" sz="2400" b="1" dirty="0"/>
              <a:t>השני</a:t>
            </a:r>
            <a:r>
              <a:rPr lang="he-IL" sz="2400" dirty="0"/>
              <a:t> מצוי בסעיף </a:t>
            </a:r>
            <a:r>
              <a:rPr lang="he-IL" sz="2400" b="1" dirty="0"/>
              <a:t>137ב</a:t>
            </a:r>
            <a:r>
              <a:rPr lang="he-IL" sz="2400" dirty="0"/>
              <a:t> לחוק והוא מתרחש כאשר עוסק שניכה מס תשומות על נכסיו משנה את רישומו מעוסק למלכ״ר או למוסד כספי</a:t>
            </a:r>
          </a:p>
        </p:txBody>
      </p:sp>
    </p:spTree>
    <p:extLst>
      <p:ext uri="{BB962C8B-B14F-4D97-AF65-F5344CB8AC3E}">
        <p14:creationId xmlns:p14="http://schemas.microsoft.com/office/powerpoint/2010/main" val="1018623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מכירת נכס- המשך</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תיבת טקסט 2">
            <a:extLst>
              <a:ext uri="{FF2B5EF4-FFF2-40B4-BE49-F238E27FC236}">
                <a16:creationId xmlns:a16="http://schemas.microsoft.com/office/drawing/2014/main" id="{7C91E477-6411-6BE0-CADC-EC9C441B7860}"/>
              </a:ext>
            </a:extLst>
          </p:cNvPr>
          <p:cNvSpPr txBox="1"/>
          <p:nvPr/>
        </p:nvSpPr>
        <p:spPr>
          <a:xfrm>
            <a:off x="89210" y="1348662"/>
            <a:ext cx="11998712" cy="3046988"/>
          </a:xfrm>
          <a:prstGeom prst="rect">
            <a:avLst/>
          </a:prstGeom>
          <a:noFill/>
        </p:spPr>
        <p:txBody>
          <a:bodyPr wrap="square" rtlCol="1">
            <a:spAutoFit/>
          </a:bodyPr>
          <a:lstStyle/>
          <a:p>
            <a:pPr algn="just"/>
            <a:r>
              <a:rPr lang="he-IL" sz="2400" b="1" u="sng" dirty="0">
                <a:effectLst/>
                <a:ea typeface="MS Mincho" panose="02020609040205080304" pitchFamily="49" charset="-128"/>
                <a:cs typeface="Arial" panose="020B0604020202020204" pitchFamily="34" charset="0"/>
              </a:rPr>
              <a:t>על הגדרת מכר בחוק מע"מ – מקרים מיוחדים</a:t>
            </a:r>
          </a:p>
          <a:p>
            <a:pPr marL="342900" indent="-342900" algn="just">
              <a:buFont typeface="Arial" panose="020B0604020202020204" pitchFamily="34" charset="0"/>
              <a:buChar char="•"/>
            </a:pPr>
            <a:r>
              <a:rPr lang="he-IL" sz="2400" dirty="0"/>
              <a:t>במקרה כזה העוסק עובר, למעשה, ממשטר מס הכולל את הזכות לנכות מס תשומות, למשטר מס שאינו מתיר לו לנכות מס תשומות. עוסק שכזה, על ידי שינוי סיווגו למלכ״ר או למוסד כספי זוכה להטבה בכך שעל כל הנכסים שהוא רכש ניכה את מס התשומות - דבר היוצר אפליה בינו לבין מלכ״ר או מוסד כספי אחר שאינו יכול לנכות את מס התשומות, ולכן הסעיף בא לתקן פגם זה.</a:t>
            </a:r>
          </a:p>
          <a:p>
            <a:pPr algn="just"/>
            <a:endParaRPr lang="he-IL" sz="2400" dirty="0"/>
          </a:p>
          <a:p>
            <a:pPr marL="342900" indent="-342900" algn="just">
              <a:buFont typeface="Arial" panose="020B0604020202020204" pitchFamily="34" charset="0"/>
              <a:buChar char="•"/>
            </a:pPr>
            <a:r>
              <a:rPr lang="he-IL" sz="2400" dirty="0"/>
              <a:t>על שימוש לצורך עצמי בהתאם להוראת סעיף 137 ראו בהרחבה להלן.</a:t>
            </a:r>
          </a:p>
          <a:p>
            <a:pPr algn="just"/>
            <a:endParaRPr lang="he-IL" sz="2400" dirty="0"/>
          </a:p>
        </p:txBody>
      </p:sp>
    </p:spTree>
    <p:extLst>
      <p:ext uri="{BB962C8B-B14F-4D97-AF65-F5344CB8AC3E}">
        <p14:creationId xmlns:p14="http://schemas.microsoft.com/office/powerpoint/2010/main" val="1750400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מכירת נכס- המשך</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תיבת טקסט 2">
            <a:extLst>
              <a:ext uri="{FF2B5EF4-FFF2-40B4-BE49-F238E27FC236}">
                <a16:creationId xmlns:a16="http://schemas.microsoft.com/office/drawing/2014/main" id="{D21C5F95-B661-7CF2-4350-05FA6D3EBFE7}"/>
              </a:ext>
            </a:extLst>
          </p:cNvPr>
          <p:cNvSpPr txBox="1"/>
          <p:nvPr/>
        </p:nvSpPr>
        <p:spPr>
          <a:xfrm>
            <a:off x="78059" y="1453416"/>
            <a:ext cx="12113941" cy="2677656"/>
          </a:xfrm>
          <a:prstGeom prst="rect">
            <a:avLst/>
          </a:prstGeom>
          <a:noFill/>
        </p:spPr>
        <p:txBody>
          <a:bodyPr wrap="square" rtlCol="1">
            <a:spAutoFit/>
          </a:bodyPr>
          <a:lstStyle/>
          <a:p>
            <a:pPr algn="just"/>
            <a:r>
              <a:rPr lang="he-IL" sz="2400" b="1" u="sng" dirty="0">
                <a:effectLst/>
                <a:ea typeface="MS Mincho" panose="02020609040205080304" pitchFamily="49" charset="-128"/>
                <a:cs typeface="Arial" panose="020B0604020202020204" pitchFamily="34" charset="0"/>
              </a:rPr>
              <a:t>על הגדרת מכר בחוק מע"מ – מקרים מיוחדים</a:t>
            </a:r>
          </a:p>
          <a:p>
            <a:pPr algn="just"/>
            <a:endParaRPr lang="he-IL" sz="2400" b="1" u="sng" dirty="0"/>
          </a:p>
          <a:p>
            <a:pPr marL="342900" indent="-342900" algn="just">
              <a:buFont typeface="Arial" panose="020B0604020202020204" pitchFamily="34" charset="0"/>
              <a:buChar char="•"/>
            </a:pPr>
            <a:r>
              <a:rPr lang="he-IL" sz="2400" b="1" u="sng" dirty="0"/>
              <a:t>שימוש לצורך עצמי </a:t>
            </a:r>
            <a:r>
              <a:rPr lang="he-IL" sz="2400" b="1" dirty="0"/>
              <a:t>- </a:t>
            </a:r>
            <a:r>
              <a:rPr lang="he-IL" sz="2400" dirty="0"/>
              <a:t>הגם ששימוש לצורך עצמי זכה להגדרה ממצה ולהוראות מיוחדות בחוק, עדיין נותרו </a:t>
            </a:r>
            <a:r>
              <a:rPr lang="he-IL" sz="2400" dirty="0" err="1"/>
              <a:t>בענין</a:t>
            </a:r>
            <a:r>
              <a:rPr lang="he-IL" sz="2400" dirty="0"/>
              <a:t> זה מספר שאלות ללא מענה. כך, למשל, אין המחוקק מבהיר מהו השימוש העצמי שצריך להיעשות בנכס: האם שימוש חד פעמי בצורה אקראית עונה על דרישות החוק או שהשימוש צריך להיות לצמיתות או לפחות לתקופה ארוכה וממשית? </a:t>
            </a:r>
          </a:p>
          <a:p>
            <a:pPr algn="just"/>
            <a:endParaRPr lang="he-IL" sz="2400" dirty="0"/>
          </a:p>
        </p:txBody>
      </p:sp>
    </p:spTree>
    <p:extLst>
      <p:ext uri="{BB962C8B-B14F-4D97-AF65-F5344CB8AC3E}">
        <p14:creationId xmlns:p14="http://schemas.microsoft.com/office/powerpoint/2010/main" val="4037199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0525FB-E18A-E84E-A6C8-65107B79D203}"/>
              </a:ext>
            </a:extLst>
          </p:cNvPr>
          <p:cNvPicPr>
            <a:picLocks noChangeAspect="1"/>
          </p:cNvPicPr>
          <p:nvPr/>
        </p:nvPicPr>
        <p:blipFill>
          <a:blip r:embed="rId2">
            <a:duotone>
              <a:schemeClr val="bg2">
                <a:shade val="45000"/>
                <a:satMod val="135000"/>
              </a:schemeClr>
              <a:prstClr val="white"/>
            </a:duotone>
          </a:blip>
          <a:stretch>
            <a:fillRect/>
          </a:stretch>
        </p:blipFill>
        <p:spPr>
          <a:xfrm>
            <a:off x="2085598" y="6259816"/>
            <a:ext cx="10121043" cy="608942"/>
          </a:xfrm>
          <a:prstGeom prst="rect">
            <a:avLst/>
          </a:prstGeom>
        </p:spPr>
      </p:pic>
      <p:sp>
        <p:nvSpPr>
          <p:cNvPr id="7" name="כותרת 3">
            <a:extLst>
              <a:ext uri="{FF2B5EF4-FFF2-40B4-BE49-F238E27FC236}">
                <a16:creationId xmlns:a16="http://schemas.microsoft.com/office/drawing/2014/main" id="{BB472FC1-AEF1-4273-957D-91785A9BA06B}"/>
              </a:ext>
            </a:extLst>
          </p:cNvPr>
          <p:cNvSpPr txBox="1">
            <a:spLocks/>
          </p:cNvSpPr>
          <p:nvPr/>
        </p:nvSpPr>
        <p:spPr>
          <a:xfrm>
            <a:off x="1107863" y="2646378"/>
            <a:ext cx="5341434" cy="791099"/>
          </a:xfrm>
          <a:prstGeom prst="rect">
            <a:avLst/>
          </a:prstGeom>
        </p:spPr>
        <p:txBody>
          <a:bodyPr vert="horz" lIns="91440" tIns="45720" rIns="91440" bIns="45720" rtlCol="1" anchor="ctr">
            <a:noAutofit/>
          </a:bodyPr>
          <a:lstStyle>
            <a:lvl1pPr algn="ctr" defTabSz="914400" rtl="0" eaLnBrk="1" latinLnBrk="0" hangingPunct="1">
              <a:lnSpc>
                <a:spcPct val="90000"/>
              </a:lnSpc>
              <a:spcBef>
                <a:spcPct val="0"/>
              </a:spcBef>
              <a:buNone/>
              <a:defRPr sz="4000" kern="1200">
                <a:solidFill>
                  <a:srgbClr val="013F57"/>
                </a:solidFill>
                <a:latin typeface="+mj-lt"/>
                <a:ea typeface="+mj-ea"/>
                <a:cs typeface="+mj-cs"/>
              </a:defRPr>
            </a:lvl1pPr>
          </a:lstStyle>
          <a:p>
            <a:pPr lvl="0" rtl="1">
              <a:lnSpc>
                <a:spcPct val="100000"/>
              </a:lnSpc>
              <a:spcBef>
                <a:spcPts val="0"/>
              </a:spcBef>
            </a:pPr>
            <a:r>
              <a:rPr lang="he-IL" sz="3600" b="1" dirty="0">
                <a:solidFill>
                  <a:srgbClr val="553017"/>
                </a:solidFill>
                <a:latin typeface="Calibri" panose="020F0502020204030204"/>
                <a:ea typeface="+mn-ea"/>
                <a:cs typeface="Arial" panose="020B0604020202020204" pitchFamily="34" charset="0"/>
              </a:rPr>
              <a:t>הגדרות וסעיפי מבוא בחוק מע"מ </a:t>
            </a:r>
          </a:p>
        </p:txBody>
      </p:sp>
      <p:pic>
        <p:nvPicPr>
          <p:cNvPr id="5" name="Picture 4">
            <a:extLst>
              <a:ext uri="{FF2B5EF4-FFF2-40B4-BE49-F238E27FC236}">
                <a16:creationId xmlns:a16="http://schemas.microsoft.com/office/drawing/2014/main" id="{123C0876-281B-E44C-A780-5D8C7CE87EAE}"/>
              </a:ext>
            </a:extLst>
          </p:cNvPr>
          <p:cNvPicPr>
            <a:picLocks noChangeAspect="1"/>
          </p:cNvPicPr>
          <p:nvPr/>
        </p:nvPicPr>
        <p:blipFill>
          <a:blip r:embed="rId3"/>
          <a:stretch>
            <a:fillRect/>
          </a:stretch>
        </p:blipFill>
        <p:spPr>
          <a:xfrm>
            <a:off x="6451745" y="-7429"/>
            <a:ext cx="5752447" cy="6889813"/>
          </a:xfrm>
          <a:prstGeom prst="rect">
            <a:avLst/>
          </a:prstGeom>
        </p:spPr>
      </p:pic>
      <p:pic>
        <p:nvPicPr>
          <p:cNvPr id="9" name="Picture 8">
            <a:extLst>
              <a:ext uri="{FF2B5EF4-FFF2-40B4-BE49-F238E27FC236}">
                <a16:creationId xmlns:a16="http://schemas.microsoft.com/office/drawing/2014/main" id="{2A5223D8-921E-A24C-92BA-46707E51C7B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85919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מכירת נכס- המשך</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תיבת טקסט 2">
            <a:extLst>
              <a:ext uri="{FF2B5EF4-FFF2-40B4-BE49-F238E27FC236}">
                <a16:creationId xmlns:a16="http://schemas.microsoft.com/office/drawing/2014/main" id="{1A332D9A-25E0-07E8-6BC9-08F7E0106815}"/>
              </a:ext>
            </a:extLst>
          </p:cNvPr>
          <p:cNvSpPr txBox="1"/>
          <p:nvPr/>
        </p:nvSpPr>
        <p:spPr>
          <a:xfrm>
            <a:off x="0" y="1348662"/>
            <a:ext cx="12192000" cy="3785652"/>
          </a:xfrm>
          <a:prstGeom prst="rect">
            <a:avLst/>
          </a:prstGeom>
          <a:noFill/>
        </p:spPr>
        <p:txBody>
          <a:bodyPr wrap="square" rtlCol="1">
            <a:spAutoFit/>
          </a:bodyPr>
          <a:lstStyle/>
          <a:p>
            <a:pPr algn="just"/>
            <a:r>
              <a:rPr lang="he-IL" sz="2400" b="1"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 </a:t>
            </a:r>
            <a:r>
              <a:rPr lang="he-IL" sz="2400" b="1" u="sng" dirty="0">
                <a:effectLst/>
                <a:ea typeface="MS Mincho" panose="02020609040205080304" pitchFamily="49" charset="-128"/>
                <a:cs typeface="Arial" panose="020B0604020202020204" pitchFamily="34" charset="0"/>
              </a:rPr>
              <a:t>על הגדרת מכר בחוק מע"מ – מקרים מיוחדים</a:t>
            </a:r>
          </a:p>
          <a:p>
            <a:pPr marL="285750" indent="-285750" algn="just">
              <a:buFont typeface="Arial" panose="020B0604020202020204" pitchFamily="34" charset="0"/>
              <a:buChar char="•"/>
            </a:pP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סעיף 133 לחוק מע"מ קובע חזקה כי עוסק שמסר במהלך עסקו נכס לאחר יראו אותו כאילו מכר את הנכס אם לא הוכח ההיפך, ובלשון הסעיף: </a:t>
            </a:r>
            <a:endParaRPr lang="en-US"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algn="just"/>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"עוסק שמסר במהלך עסקו נכס של עסקו לאחר, למעט מסירה לשם מכירה במשגור, יראוהו כאילו מכר אותו אם לא הוכח היפוכו של דבר. לענין זה, מסירה - כמשמעותה בסעיף 8 לחוק המכר, תשכ"ח-1968."</a:t>
            </a:r>
          </a:p>
          <a:p>
            <a:pPr algn="just"/>
            <a:endParaRPr lang="he-IL" sz="2400" b="1" dirty="0">
              <a:latin typeface="Times New Roman" panose="02020603050405020304" pitchFamily="18" charset="0"/>
              <a:ea typeface="Times New Roman" panose="02020603050405020304" pitchFamily="18" charset="0"/>
              <a:cs typeface="Arial" panose="020B0604020202020204" pitchFamily="34" charset="0"/>
            </a:endParaRPr>
          </a:p>
          <a:p>
            <a:pPr marL="285750" indent="-285750" algn="just">
              <a:buFont typeface="Arial" panose="020B0604020202020204" pitchFamily="34" charset="0"/>
              <a:buChar char="•"/>
            </a:pP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לעניין זה, סעיף 8 לחוק המכר קובע כי:</a:t>
            </a:r>
            <a:endParaRPr lang="en-US" sz="2400" b="1" dirty="0">
              <a:effectLst/>
              <a:latin typeface="Times New Roman" panose="02020603050405020304" pitchFamily="18" charset="0"/>
              <a:ea typeface="Times New Roman" panose="02020603050405020304" pitchFamily="18" charset="0"/>
              <a:cs typeface="Arial" panose="020B0604020202020204" pitchFamily="34" charset="0"/>
            </a:endParaRPr>
          </a:p>
          <a:p>
            <a:pPr algn="just"/>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"(א) מסירת הממכר תהא בהעמדת הממכר לרשות הקונה."</a:t>
            </a:r>
            <a:endParaRPr lang="en-US" sz="2400" b="1" dirty="0">
              <a:effectLst/>
              <a:latin typeface="Times New Roman" panose="02020603050405020304" pitchFamily="18" charset="0"/>
              <a:ea typeface="Times New Roman" panose="02020603050405020304" pitchFamily="18" charset="0"/>
              <a:cs typeface="Arial" panose="020B0604020202020204" pitchFamily="34" charset="0"/>
            </a:endParaRPr>
          </a:p>
          <a:p>
            <a:pPr algn="just"/>
            <a:endParaRPr lang="he-IL" sz="2400" dirty="0"/>
          </a:p>
        </p:txBody>
      </p:sp>
    </p:spTree>
    <p:extLst>
      <p:ext uri="{BB962C8B-B14F-4D97-AF65-F5344CB8AC3E}">
        <p14:creationId xmlns:p14="http://schemas.microsoft.com/office/powerpoint/2010/main" val="343741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מכירת נכס - המשך</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תיבת טקסט 2">
            <a:extLst>
              <a:ext uri="{FF2B5EF4-FFF2-40B4-BE49-F238E27FC236}">
                <a16:creationId xmlns:a16="http://schemas.microsoft.com/office/drawing/2014/main" id="{B6ABEE38-7FF6-2940-A6D7-112FE46E202B}"/>
              </a:ext>
            </a:extLst>
          </p:cNvPr>
          <p:cNvSpPr txBox="1"/>
          <p:nvPr/>
        </p:nvSpPr>
        <p:spPr>
          <a:xfrm>
            <a:off x="189571" y="1426696"/>
            <a:ext cx="11864897" cy="4842672"/>
          </a:xfrm>
          <a:prstGeom prst="rect">
            <a:avLst/>
          </a:prstGeom>
          <a:noFill/>
        </p:spPr>
        <p:txBody>
          <a:bodyPr wrap="square" rtlCol="1">
            <a:spAutoFit/>
          </a:bodyPr>
          <a:lstStyle/>
          <a:p>
            <a:r>
              <a:rPr lang="he-IL" sz="2400" b="1" u="sng" dirty="0">
                <a:effectLst/>
                <a:ea typeface="MS Mincho" panose="02020609040205080304" pitchFamily="49" charset="-128"/>
                <a:cs typeface="Arial" panose="020B0604020202020204" pitchFamily="34" charset="0"/>
              </a:rPr>
              <a:t>על הגדרת נכס בחוק מע"מ</a:t>
            </a:r>
          </a:p>
          <a:p>
            <a:pPr marL="285750" indent="-285750">
              <a:buFont typeface="Arial" panose="020B0604020202020204" pitchFamily="34" charset="0"/>
              <a:buChar char="•"/>
            </a:pP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נכס" מוגדר בסעיף 1 לחוק מע"מ כדלקמן</a:t>
            </a:r>
            <a:r>
              <a:rPr lang="he-IL" sz="2400" b="1"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a:t>
            </a:r>
            <a:endParaRPr lang="en-US" sz="2400" b="1"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"נכס" – טובין או מקרקעין"</a:t>
            </a:r>
            <a:endParaRPr lang="en-US" sz="2400" b="1" dirty="0">
              <a:effectLst/>
              <a:latin typeface="Times New Roman" panose="02020603050405020304" pitchFamily="18" charset="0"/>
              <a:ea typeface="Times New Roman" panose="02020603050405020304" pitchFamily="18" charset="0"/>
              <a:cs typeface="Arial" panose="020B0604020202020204" pitchFamily="34" charset="0"/>
            </a:endParaRPr>
          </a:p>
          <a:p>
            <a:pPr indent="-450215" algn="just" rtl="1">
              <a:lnSpc>
                <a:spcPct val="150000"/>
              </a:lnSpc>
              <a:spcBef>
                <a:spcPts val="600"/>
              </a:spcBef>
              <a:buFont typeface="Arial" panose="020B0604020202020204" pitchFamily="34" charset="0"/>
              <a:buChar char="•"/>
              <a:tabLst>
                <a:tab pos="457200" algn="l"/>
              </a:tabLst>
            </a:pPr>
            <a:r>
              <a:rPr lang="he-IL" sz="2400" dirty="0">
                <a:effectLst/>
                <a:latin typeface="Times New Roman" panose="02020603050405020304" pitchFamily="18" charset="0"/>
                <a:ea typeface="Times New Roman" panose="02020603050405020304" pitchFamily="18" charset="0"/>
                <a:cs typeface="Arial" panose="020B0604020202020204" pitchFamily="34" charset="0"/>
              </a:rPr>
              <a:t>"טובין" ו"מקרקעין" מוגדרים בסעיף 1 לחוק מע"מ כדלקמן:</a:t>
            </a:r>
          </a:p>
          <a:p>
            <a:pPr algn="just">
              <a:lnSpc>
                <a:spcPct val="150000"/>
              </a:lnSpc>
              <a:spcBef>
                <a:spcPts val="600"/>
              </a:spcBef>
              <a:tabLst>
                <a:tab pos="457200" algn="l"/>
              </a:tabLst>
            </a:pPr>
            <a:r>
              <a:rPr lang="he-IL" sz="2400" dirty="0">
                <a:effectLst/>
                <a:latin typeface="Times New Roman" panose="02020603050405020304" pitchFamily="18" charset="0"/>
                <a:ea typeface="Times New Roman" panose="02020603050405020304" pitchFamily="18" charset="0"/>
                <a:cs typeface="Arial" panose="020B0604020202020204" pitchFamily="34" charset="0"/>
              </a:rPr>
              <a:t>"טובין" - </a:t>
            </a:r>
            <a:r>
              <a:rPr lang="he-IL" sz="2400" u="sng" dirty="0">
                <a:effectLst/>
                <a:latin typeface="Times New Roman" panose="02020603050405020304" pitchFamily="18" charset="0"/>
                <a:ea typeface="Times New Roman" panose="02020603050405020304" pitchFamily="18" charset="0"/>
                <a:cs typeface="Arial" panose="020B0604020202020204" pitchFamily="34" charset="0"/>
              </a:rPr>
              <a:t>לרבות</a:t>
            </a:r>
            <a:r>
              <a:rPr lang="he-IL" sz="2400" dirty="0">
                <a:effectLst/>
                <a:latin typeface="Times New Roman" panose="02020603050405020304" pitchFamily="18" charset="0"/>
                <a:ea typeface="Times New Roman" panose="02020603050405020304" pitchFamily="18" charset="0"/>
                <a:cs typeface="Arial" panose="020B0604020202020204" pitchFamily="34" charset="0"/>
              </a:rPr>
              <a:t> –</a:t>
            </a:r>
            <a:endParaRPr lang="he-IL" sz="2400" dirty="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50000"/>
              </a:lnSpc>
              <a:spcBef>
                <a:spcPts val="600"/>
              </a:spcBef>
              <a:tabLst>
                <a:tab pos="457200" algn="l"/>
              </a:tabLst>
            </a:pP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(1)     עצים, שתילים, פרחים, יבול וכיוצא באלה הנמכרים בנפרד מהקרקע;</a:t>
            </a:r>
            <a:endParaRPr lang="he-IL" sz="2400" b="1" dirty="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50000"/>
              </a:lnSpc>
              <a:spcBef>
                <a:spcPts val="600"/>
              </a:spcBef>
              <a:tabLst>
                <a:tab pos="457200" algn="l"/>
              </a:tabLst>
            </a:pP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(2)     </a:t>
            </a:r>
            <a:r>
              <a:rPr lang="he-IL" sz="2400" b="1" u="sng" dirty="0">
                <a:effectLst/>
                <a:latin typeface="Times New Roman" panose="02020603050405020304" pitchFamily="18" charset="0"/>
                <a:ea typeface="Times New Roman" panose="02020603050405020304" pitchFamily="18" charset="0"/>
                <a:cs typeface="Arial" panose="020B0604020202020204" pitchFamily="34" charset="0"/>
              </a:rPr>
              <a:t>זכות</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a:t>
            </a:r>
            <a:r>
              <a:rPr lang="he-IL" sz="2400" b="1" u="sng" dirty="0">
                <a:effectLst/>
                <a:latin typeface="Times New Roman" panose="02020603050405020304" pitchFamily="18" charset="0"/>
                <a:ea typeface="Times New Roman" panose="02020603050405020304" pitchFamily="18" charset="0"/>
                <a:cs typeface="Arial" panose="020B0604020202020204" pitchFamily="34" charset="0"/>
              </a:rPr>
              <a:t>טובת הנאה</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a:t>
            </a:r>
            <a:r>
              <a:rPr lang="he-IL" sz="2400" b="1" u="sng" dirty="0">
                <a:effectLst/>
                <a:latin typeface="Times New Roman" panose="02020603050405020304" pitchFamily="18" charset="0"/>
                <a:ea typeface="Times New Roman" panose="02020603050405020304" pitchFamily="18" charset="0"/>
                <a:cs typeface="Arial" panose="020B0604020202020204" pitchFamily="34" charset="0"/>
              </a:rPr>
              <a:t>ונכסים בלתי מוחשיים</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אחרים ובין השאר - ידע, למעט זכות במקרקעין או בתאגיד, </a:t>
            </a:r>
            <a:r>
              <a:rPr lang="he-IL" sz="2400" b="1" u="sng" dirty="0">
                <a:effectLst/>
                <a:latin typeface="Times New Roman" panose="02020603050405020304" pitchFamily="18" charset="0"/>
                <a:ea typeface="Times New Roman" panose="02020603050405020304" pitchFamily="18" charset="0"/>
                <a:cs typeface="Arial" panose="020B0604020202020204" pitchFamily="34" charset="0"/>
              </a:rPr>
              <a:t>ולמעט ניירות ערך ומסמכים סחירים וזכויות בהם;"</a:t>
            </a:r>
            <a:endParaRPr lang="en-US" sz="2400" b="1" u="sng" dirty="0">
              <a:effectLst/>
              <a:latin typeface="Times New Roman" panose="02020603050405020304" pitchFamily="18" charset="0"/>
              <a:ea typeface="Times New Roman" panose="02020603050405020304" pitchFamily="18" charset="0"/>
              <a:cs typeface="Arial" panose="020B0604020202020204" pitchFamily="34" charset="0"/>
            </a:endParaRPr>
          </a:p>
          <a:p>
            <a:pPr algn="just" rtl="1">
              <a:lnSpc>
                <a:spcPct val="150000"/>
              </a:lnSpc>
              <a:spcBef>
                <a:spcPts val="600"/>
              </a:spcBef>
              <a:tabLst>
                <a:tab pos="457200" algn="l"/>
              </a:tabLst>
            </a:pPr>
            <a:endParaRPr lang="en-US" sz="2400" dirty="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659026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מכירת נכס - המשך</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sp>
        <p:nvSpPr>
          <p:cNvPr id="2" name="מלבן 1"/>
          <p:cNvSpPr/>
          <p:nvPr/>
        </p:nvSpPr>
        <p:spPr>
          <a:xfrm>
            <a:off x="14642" y="1191713"/>
            <a:ext cx="12192000" cy="3936655"/>
          </a:xfrm>
          <a:prstGeom prst="rect">
            <a:avLst/>
          </a:prstGeom>
        </p:spPr>
        <p:txBody>
          <a:bodyPr wrap="square">
            <a:spAutoFit/>
          </a:bodyPr>
          <a:lstStyle/>
          <a:p>
            <a:pPr lvl="1" algn="just" rtl="1" fontAlgn="base">
              <a:lnSpc>
                <a:spcPct val="150000"/>
              </a:lnSpc>
              <a:spcBef>
                <a:spcPts val="600"/>
              </a:spcBef>
              <a:buClr>
                <a:srgbClr val="000000"/>
              </a:buClr>
              <a:buSzPts val="1100"/>
            </a:pPr>
            <a:r>
              <a:rPr lang="he-IL" sz="2800" b="1" u="sng" dirty="0">
                <a:effectLst/>
                <a:ea typeface="MS Mincho" panose="02020609040205080304" pitchFamily="49" charset="-128"/>
                <a:cs typeface="Arial" panose="020B0604020202020204" pitchFamily="34" charset="0"/>
              </a:rPr>
              <a:t>על הגדרת נכס בחוק מע"מ</a:t>
            </a:r>
          </a:p>
          <a:p>
            <a:pPr indent="-450215" algn="just" rtl="1">
              <a:lnSpc>
                <a:spcPct val="150000"/>
              </a:lnSpc>
              <a:spcBef>
                <a:spcPts val="600"/>
              </a:spcBef>
              <a:buFont typeface="Arial" panose="020B0604020202020204" pitchFamily="34" charset="0"/>
              <a:buChar char="•"/>
              <a:tabLst>
                <a:tab pos="457200" algn="l"/>
              </a:tabLst>
            </a:pPr>
            <a:r>
              <a:rPr lang="he-IL" sz="2400" dirty="0">
                <a:effectLst/>
                <a:latin typeface="Times New Roman" panose="02020603050405020304" pitchFamily="18" charset="0"/>
                <a:ea typeface="Times New Roman" panose="02020603050405020304" pitchFamily="18" charset="0"/>
                <a:cs typeface="Arial" panose="020B0604020202020204" pitchFamily="34" charset="0"/>
              </a:rPr>
              <a:t>ו-"מקרקעין":</a:t>
            </a:r>
            <a:endParaRPr lang="en-US" sz="2400" dirty="0">
              <a:effectLst/>
              <a:latin typeface="Times New Roman" panose="02020603050405020304" pitchFamily="18" charset="0"/>
              <a:ea typeface="Times New Roman" panose="02020603050405020304" pitchFamily="18" charset="0"/>
              <a:cs typeface="Arial" panose="020B0604020202020204" pitchFamily="34" charset="0"/>
            </a:endParaRPr>
          </a:p>
          <a:p>
            <a:pPr marL="900430" algn="just" rtl="1"/>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"מקרקעין" – לרבות זכות במקרקעין ולרבות זכות באיגוד מקרקעין כמשמעותה בחוק מס שבח מקרקעין, תשכ"ג-1963;</a:t>
            </a:r>
            <a:endParaRPr lang="en-US" sz="2400" b="1" dirty="0">
              <a:effectLst/>
              <a:latin typeface="Times New Roman" panose="02020603050405020304" pitchFamily="18" charset="0"/>
              <a:ea typeface="Times New Roman" panose="02020603050405020304" pitchFamily="18" charset="0"/>
              <a:cs typeface="Arial" panose="020B0604020202020204" pitchFamily="34" charset="0"/>
            </a:endParaRPr>
          </a:p>
          <a:p>
            <a:pPr lvl="1" algn="just" rtl="1" fontAlgn="base">
              <a:lnSpc>
                <a:spcPct val="150000"/>
              </a:lnSpc>
              <a:spcBef>
                <a:spcPts val="600"/>
              </a:spcBef>
              <a:buClr>
                <a:srgbClr val="000000"/>
              </a:buClr>
              <a:buSzPts val="1100"/>
            </a:pP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עניינו הרואות אפוא, כי הגדרת טובין שבסעיף 1 לחוק אינה כוללת הגדרה מהותית למונח עצמו אלא בא לרבות על המשמעות הרגילה של המונח רשימה של נכסים שונים. </a:t>
            </a:r>
            <a:endParaRPr lang="en-US"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lvl="1" algn="just" rtl="1" fontAlgn="base">
              <a:lnSpc>
                <a:spcPct val="150000"/>
              </a:lnSpc>
              <a:spcBef>
                <a:spcPts val="600"/>
              </a:spcBef>
              <a:buClr>
                <a:srgbClr val="000000"/>
              </a:buClr>
              <a:buSzPts val="1100"/>
            </a:pPr>
            <a:endParaRPr lang="he-IL" sz="2800" b="1" u="sng" dirty="0">
              <a:effectLst/>
              <a:ea typeface="MS Mincho" panose="02020609040205080304" pitchFamily="49" charset="-128"/>
              <a:cs typeface="Arial" panose="020B0604020202020204" pitchFamily="34" charset="0"/>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2280690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מכירת נכס - המשך</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תיבת טקסט 2">
            <a:extLst>
              <a:ext uri="{FF2B5EF4-FFF2-40B4-BE49-F238E27FC236}">
                <a16:creationId xmlns:a16="http://schemas.microsoft.com/office/drawing/2014/main" id="{93FCE918-F809-D34A-BBB9-BA698E1121DC}"/>
              </a:ext>
            </a:extLst>
          </p:cNvPr>
          <p:cNvSpPr txBox="1"/>
          <p:nvPr/>
        </p:nvSpPr>
        <p:spPr>
          <a:xfrm>
            <a:off x="122663" y="1348662"/>
            <a:ext cx="12069337" cy="3416320"/>
          </a:xfrm>
          <a:prstGeom prst="rect">
            <a:avLst/>
          </a:prstGeom>
          <a:noFill/>
        </p:spPr>
        <p:txBody>
          <a:bodyPr wrap="square" rtlCol="1">
            <a:spAutoFit/>
          </a:bodyPr>
          <a:lstStyle/>
          <a:p>
            <a:pPr algn="just"/>
            <a:r>
              <a:rPr lang="he-IL" sz="2400" b="1" u="sng" dirty="0">
                <a:effectLst/>
                <a:ea typeface="MS Mincho" panose="02020609040205080304" pitchFamily="49" charset="-128"/>
                <a:cs typeface="Arial" panose="020B0604020202020204" pitchFamily="34" charset="0"/>
              </a:rPr>
              <a:t>על הגדרת נכס בחוק מע"מ</a:t>
            </a:r>
          </a:p>
          <a:p>
            <a:pPr marL="285750" indent="-285750" algn="just">
              <a:buFont typeface="Arial" panose="020B0604020202020204" pitchFamily="34" charset="0"/>
              <a:buChar char="•"/>
            </a:pP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במצב דברים זה אין לנו אלא לפנות להגדרה המצויה במשפט הפרטי. סעיף 1 לפקודת הפרשנות (להלן: "פקודת הפרשנות") החל על הוראות חוק מע"מ, מגדיר "טובין" כהאי לישנא:</a:t>
            </a:r>
          </a:p>
          <a:p>
            <a:pPr algn="just"/>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"נכסים </a:t>
            </a:r>
            <a:r>
              <a:rPr lang="he-IL" sz="2400" b="1" u="sng" dirty="0">
                <a:effectLst/>
                <a:latin typeface="Times New Roman" panose="02020603050405020304" pitchFamily="18" charset="0"/>
                <a:ea typeface="Times New Roman" panose="02020603050405020304" pitchFamily="18" charset="0"/>
                <a:cs typeface="Arial" panose="020B0604020202020204" pitchFamily="34" charset="0"/>
              </a:rPr>
              <a:t>מוחשיים</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שאינם מקרקעין"</a:t>
            </a:r>
          </a:p>
          <a:p>
            <a:pPr algn="just"/>
            <a:endParaRPr lang="he-IL" sz="2400" b="1" dirty="0">
              <a:effectLst/>
              <a:latin typeface="Times New Roman" panose="02020603050405020304" pitchFamily="18" charset="0"/>
              <a:ea typeface="Times New Roman" panose="02020603050405020304" pitchFamily="18" charset="0"/>
              <a:cs typeface="Arial" panose="020B0604020202020204" pitchFamily="34" charset="0"/>
            </a:endParaRPr>
          </a:p>
          <a:p>
            <a:pPr marL="285750" indent="-285750" algn="just">
              <a:buFont typeface="Arial" panose="020B0604020202020204" pitchFamily="34" charset="0"/>
              <a:buChar char="•"/>
            </a:pP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עולה מן האמור אפוא כי בניגוד להגדרת טובין בפקודת הפרשנות הרי שההגדרה שבחוק מע"מ יוצאת מהגדרת פקודת הפרשנות אך מכילה גם  פירוט של סוגי נכסים מוחשיים שמקורם במקרקעין (עצים, שתחילים וכו'), </a:t>
            </a:r>
            <a:r>
              <a:rPr lang="he-IL" sz="2400" b="1"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ולענייננו גם זכויות, טובות הנאה  </a:t>
            </a:r>
            <a:r>
              <a:rPr lang="he-IL" sz="2400" b="1" u="sng"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ונכסים בלתי מוחשיים. </a:t>
            </a:r>
            <a:endParaRPr lang="en-US" sz="2400" b="1" u="sng"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algn="just"/>
            <a:endParaRPr lang="he-IL" sz="2400" dirty="0"/>
          </a:p>
        </p:txBody>
      </p:sp>
    </p:spTree>
    <p:extLst>
      <p:ext uri="{BB962C8B-B14F-4D97-AF65-F5344CB8AC3E}">
        <p14:creationId xmlns:p14="http://schemas.microsoft.com/office/powerpoint/2010/main" val="28322725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מכירת נכס - המשך</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sp>
        <p:nvSpPr>
          <p:cNvPr id="2" name="מלבן 1"/>
          <p:cNvSpPr/>
          <p:nvPr/>
        </p:nvSpPr>
        <p:spPr>
          <a:xfrm>
            <a:off x="111512" y="1191713"/>
            <a:ext cx="12095129" cy="5044651"/>
          </a:xfrm>
          <a:prstGeom prst="rect">
            <a:avLst/>
          </a:prstGeom>
        </p:spPr>
        <p:txBody>
          <a:bodyPr wrap="square">
            <a:spAutoFit/>
          </a:bodyPr>
          <a:lstStyle/>
          <a:p>
            <a:pPr lvl="1" algn="just" rtl="1" fontAlgn="base">
              <a:lnSpc>
                <a:spcPct val="150000"/>
              </a:lnSpc>
              <a:spcBef>
                <a:spcPts val="600"/>
              </a:spcBef>
              <a:buClr>
                <a:srgbClr val="000000"/>
              </a:buClr>
              <a:buSzPts val="1100"/>
            </a:pPr>
            <a:r>
              <a:rPr lang="he-IL" sz="2800" b="1" u="sng" dirty="0">
                <a:effectLst/>
                <a:ea typeface="MS Mincho" panose="02020609040205080304" pitchFamily="49" charset="-128"/>
                <a:cs typeface="Arial" panose="020B0604020202020204" pitchFamily="34" charset="0"/>
              </a:rPr>
              <a:t>על הגדרת נכס בחוק מע"מ</a:t>
            </a:r>
          </a:p>
          <a:p>
            <a:pPr lvl="1" algn="just" rtl="1" fontAlgn="base">
              <a:spcBef>
                <a:spcPts val="600"/>
              </a:spcBef>
              <a:buClr>
                <a:srgbClr val="000000"/>
              </a:buClr>
              <a:buSzPts val="1100"/>
            </a:pPr>
            <a:r>
              <a:rPr lang="he-IL" sz="2400" kern="0" dirty="0">
                <a:effectLst>
                  <a:outerShdw sx="0" sy="0">
                    <a:srgbClr val="000000"/>
                  </a:outerShdw>
                </a:effectLst>
                <a:latin typeface="Times New Roman" panose="02020603050405020304" pitchFamily="18" charset="0"/>
                <a:ea typeface="MS Mincho" panose="02020609040205080304" pitchFamily="49" charset="-128"/>
                <a:cs typeface="Arial" panose="020B0604020202020204" pitchFamily="34" charset="0"/>
              </a:rPr>
              <a:t>נ</a:t>
            </a:r>
            <a:r>
              <a:rPr lang="he-IL" sz="2400" u="none" strike="noStrike" kern="0" spc="0" dirty="0">
                <a:ln>
                  <a:noFill/>
                </a:ln>
                <a:effectLst>
                  <a:outerShdw sx="0" sy="0">
                    <a:srgbClr val="000000"/>
                  </a:outerShdw>
                </a:effectLst>
                <a:latin typeface="Times New Roman" panose="02020603050405020304" pitchFamily="18" charset="0"/>
                <a:ea typeface="MS Mincho" panose="02020609040205080304" pitchFamily="49" charset="-128"/>
                <a:cs typeface="Arial" panose="020B0604020202020204" pitchFamily="34" charset="0"/>
              </a:rPr>
              <a:t>כסים בלתי מוחשים מתאפיינים בכך שאין הם אובייקטים שניתן לחוש אותם או לטלטלם. </a:t>
            </a: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פרופ' </a:t>
            </a:r>
            <a:r>
              <a:rPr lang="he-IL" sz="2400" u="none" strike="noStrike" kern="0" spc="0" dirty="0" err="1">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נמדר</a:t>
            </a: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 היטיב לתאר המונח נכסים בלתי מוחשיים בזו הלשון</a:t>
            </a:r>
            <a:r>
              <a:rPr lang="he-IL" sz="2400" b="1"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a:t>
            </a:r>
          </a:p>
          <a:p>
            <a:pPr lvl="1" algn="just" rtl="1" fontAlgn="base">
              <a:lnSpc>
                <a:spcPct val="150000"/>
              </a:lnSpc>
              <a:spcBef>
                <a:spcPts val="600"/>
              </a:spcBef>
              <a:buClr>
                <a:srgbClr val="000000"/>
              </a:buClr>
              <a:buSzPts val="1100"/>
            </a:pPr>
            <a:endParaRPr lang="en-US" sz="2400" b="1"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marL="342900" indent="-342900">
              <a:buFont typeface="Arial" panose="020B0604020202020204" pitchFamily="34" charset="0"/>
              <a:buChar char="•"/>
            </a:pPr>
            <a:r>
              <a:rPr lang="he-IL" sz="2400" b="1" dirty="0">
                <a:effectLst/>
                <a:latin typeface="Times New Roman" panose="02020603050405020304" pitchFamily="18" charset="0"/>
                <a:ea typeface="Calibri" panose="020F0502020204030204" pitchFamily="34" charset="0"/>
                <a:cs typeface="Arial" panose="020B0604020202020204" pitchFamily="34" charset="0"/>
              </a:rPr>
              <a:t>"נכסים אלו מצטיינים בכך </a:t>
            </a:r>
            <a:r>
              <a:rPr lang="he-IL" sz="2400" b="1" u="sng" dirty="0">
                <a:effectLst/>
                <a:latin typeface="Times New Roman" panose="02020603050405020304" pitchFamily="18" charset="0"/>
                <a:ea typeface="Calibri" panose="020F0502020204030204" pitchFamily="34" charset="0"/>
                <a:cs typeface="Arial" panose="020B0604020202020204" pitchFamily="34" charset="0"/>
              </a:rPr>
              <a:t>שאין הם חפצים שניתן לטלטלם או לחוש אותם</a:t>
            </a:r>
            <a:r>
              <a:rPr lang="he-IL" sz="2400" b="1" dirty="0">
                <a:effectLst/>
                <a:latin typeface="Times New Roman" panose="02020603050405020304" pitchFamily="18" charset="0"/>
                <a:ea typeface="Calibri" panose="020F0502020204030204" pitchFamily="34" charset="0"/>
                <a:cs typeface="Arial" panose="020B0604020202020204" pitchFamily="34" charset="0"/>
              </a:rPr>
              <a:t>. נכסים אלה מהווים, בדרך כלל, זכות משפטית ערטילאית המקנה לבעלה את היכולת לפעול בצורה מסוימת או להימנע מפעולה מסוימת</a:t>
            </a:r>
            <a:r>
              <a:rPr lang="he-IL" sz="2400" dirty="0">
                <a:effectLst/>
                <a:latin typeface="Times New Roman" panose="02020603050405020304" pitchFamily="18" charset="0"/>
                <a:ea typeface="Calibri" panose="020F0502020204030204" pitchFamily="34" charset="0"/>
                <a:cs typeface="Arial" panose="020B0604020202020204" pitchFamily="34" charset="0"/>
              </a:rPr>
              <a:t>. "</a:t>
            </a:r>
            <a:endParaRPr lang="en-US"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marL="900430" algn="just" rtl="1"/>
            <a:endParaRPr lang="en-US" sz="2400" dirty="0">
              <a:effectLst/>
              <a:latin typeface="Times New Roman" panose="02020603050405020304" pitchFamily="18" charset="0"/>
              <a:ea typeface="Times New Roman" panose="02020603050405020304" pitchFamily="18" charset="0"/>
              <a:cs typeface="Arial" panose="020B0604020202020204" pitchFamily="34" charset="0"/>
            </a:endParaRPr>
          </a:p>
          <a:p>
            <a:pPr marL="900430" algn="just" rtl="1"/>
            <a:endParaRPr lang="he-IL" sz="2400" b="1" dirty="0">
              <a:effectLst/>
              <a:latin typeface="Times New Roman" panose="02020603050405020304" pitchFamily="18" charset="0"/>
              <a:ea typeface="Times New Roman" panose="02020603050405020304" pitchFamily="18" charset="0"/>
              <a:cs typeface="Arial" panose="020B0604020202020204" pitchFamily="34" charset="0"/>
            </a:endParaRPr>
          </a:p>
          <a:p>
            <a:pPr marL="900430" algn="just" rtl="1"/>
            <a:endParaRPr lang="en-US" sz="2400" b="1" dirty="0">
              <a:effectLst/>
              <a:latin typeface="Times New Roman" panose="02020603050405020304" pitchFamily="18" charset="0"/>
              <a:ea typeface="Times New Roman" panose="02020603050405020304" pitchFamily="18" charset="0"/>
              <a:cs typeface="Arial" panose="020B0604020202020204" pitchFamily="34" charset="0"/>
            </a:endParaRPr>
          </a:p>
          <a:p>
            <a:pPr lvl="1" algn="just" rtl="1" fontAlgn="base">
              <a:lnSpc>
                <a:spcPct val="150000"/>
              </a:lnSpc>
              <a:spcBef>
                <a:spcPts val="600"/>
              </a:spcBef>
              <a:buClr>
                <a:srgbClr val="000000"/>
              </a:buClr>
              <a:buSzPts val="1100"/>
            </a:pPr>
            <a:endParaRPr lang="he-IL" sz="2800" b="1" u="sng" dirty="0">
              <a:effectLst/>
              <a:ea typeface="MS Mincho" panose="02020609040205080304" pitchFamily="49" charset="-128"/>
              <a:cs typeface="Arial" panose="020B0604020202020204" pitchFamily="34" charset="0"/>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7981861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0414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מכירת נכס - המשך</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תיבת טקסט 2">
            <a:extLst>
              <a:ext uri="{FF2B5EF4-FFF2-40B4-BE49-F238E27FC236}">
                <a16:creationId xmlns:a16="http://schemas.microsoft.com/office/drawing/2014/main" id="{2A2D57E4-C5DE-8D84-1B5F-442B8325D813}"/>
              </a:ext>
            </a:extLst>
          </p:cNvPr>
          <p:cNvSpPr txBox="1"/>
          <p:nvPr/>
        </p:nvSpPr>
        <p:spPr>
          <a:xfrm>
            <a:off x="189571" y="1059366"/>
            <a:ext cx="11909502" cy="5262979"/>
          </a:xfrm>
          <a:prstGeom prst="rect">
            <a:avLst/>
          </a:prstGeom>
          <a:noFill/>
        </p:spPr>
        <p:txBody>
          <a:bodyPr wrap="square" rtlCol="1">
            <a:spAutoFit/>
          </a:bodyPr>
          <a:lstStyle/>
          <a:p>
            <a:pPr algn="just"/>
            <a:r>
              <a:rPr lang="he-IL" sz="2400" b="1" u="sng" dirty="0">
                <a:effectLst/>
                <a:ea typeface="MS Mincho" panose="02020609040205080304" pitchFamily="49" charset="-128"/>
                <a:cs typeface="Arial" panose="020B0604020202020204" pitchFamily="34" charset="0"/>
              </a:rPr>
              <a:t>על הגדרת נכס בחוק מע"מ</a:t>
            </a:r>
          </a:p>
          <a:p>
            <a:pPr algn="just"/>
            <a:r>
              <a:rPr lang="he-IL" sz="2400" dirty="0">
                <a:effectLst/>
                <a:latin typeface="Times New Roman" panose="02020603050405020304" pitchFamily="18" charset="0"/>
                <a:ea typeface="Calibri" panose="020F0502020204030204" pitchFamily="34" charset="0"/>
                <a:cs typeface="Arial" panose="020B0604020202020204" pitchFamily="34" charset="0"/>
              </a:rPr>
              <a:t>המושג "נכס" על ידי הפסיקה באופן רחב, הכולל כל זכות </a:t>
            </a:r>
            <a:r>
              <a:rPr lang="he-IL" sz="2400" dirty="0" err="1">
                <a:effectLst/>
                <a:latin typeface="Times New Roman" panose="02020603050405020304" pitchFamily="18" charset="0"/>
                <a:ea typeface="Calibri" panose="020F0502020204030204" pitchFamily="34" charset="0"/>
                <a:cs typeface="Arial" panose="020B0604020202020204" pitchFamily="34" charset="0"/>
              </a:rPr>
              <a:t>רכושית</a:t>
            </a:r>
            <a:r>
              <a:rPr lang="he-IL" sz="2400" dirty="0">
                <a:effectLst/>
                <a:latin typeface="Times New Roman" panose="02020603050405020304" pitchFamily="18" charset="0"/>
                <a:ea typeface="Calibri" panose="020F0502020204030204" pitchFamily="34" charset="0"/>
                <a:cs typeface="Arial" panose="020B0604020202020204" pitchFamily="34" charset="0"/>
              </a:rPr>
              <a:t> בעלת ערך כלכלי. </a:t>
            </a:r>
            <a:endParaRPr lang="he-IL" sz="2400" b="1" u="sng" dirty="0">
              <a:effectLst/>
              <a:ea typeface="MS Mincho" panose="02020609040205080304" pitchFamily="49" charset="-128"/>
              <a:cs typeface="Arial" panose="020B0604020202020204" pitchFamily="34" charset="0"/>
            </a:endParaRPr>
          </a:p>
          <a:p>
            <a:pPr algn="just"/>
            <a:endParaRPr lang="he-IL" sz="2400" dirty="0"/>
          </a:p>
          <a:p>
            <a:pPr algn="just"/>
            <a:r>
              <a:rPr lang="he-IL" sz="2400" b="1" u="sng" dirty="0">
                <a:effectLst/>
                <a:latin typeface="Times New Roman" panose="02020603050405020304" pitchFamily="18" charset="0"/>
                <a:ea typeface="Calibri" panose="020F0502020204030204" pitchFamily="34" charset="0"/>
                <a:cs typeface="Arial" panose="020B0604020202020204" pitchFamily="34" charset="0"/>
              </a:rPr>
              <a:t>זכות תביעה כנכס - עניין </a:t>
            </a:r>
            <a:r>
              <a:rPr lang="he-IL" sz="2400" b="1" u="sng" dirty="0" err="1">
                <a:effectLst/>
                <a:latin typeface="Times New Roman" panose="02020603050405020304" pitchFamily="18" charset="0"/>
                <a:ea typeface="Calibri" panose="020F0502020204030204" pitchFamily="34" charset="0"/>
                <a:cs typeface="Arial" panose="020B0604020202020204" pitchFamily="34" charset="0"/>
              </a:rPr>
              <a:t>אינדמניטי</a:t>
            </a:r>
            <a:r>
              <a:rPr lang="he-IL" sz="2400" b="1" u="sng" dirty="0">
                <a:latin typeface="Times New Roman" panose="02020603050405020304" pitchFamily="18" charset="0"/>
                <a:ea typeface="Calibri" panose="020F0502020204030204" pitchFamily="34" charset="0"/>
                <a:cs typeface="Arial" panose="020B0604020202020204" pitchFamily="34" charset="0"/>
              </a:rPr>
              <a:t> </a:t>
            </a:r>
            <a:r>
              <a:rPr lang="he-IL" sz="2400" b="1" dirty="0">
                <a:latin typeface="Times New Roman" panose="02020603050405020304" pitchFamily="18" charset="0"/>
                <a:ea typeface="Calibri" panose="020F0502020204030204" pitchFamily="34" charset="0"/>
                <a:cs typeface="Arial" panose="020B0604020202020204" pitchFamily="34" charset="0"/>
              </a:rPr>
              <a:t>(ע"ש 618/80) </a:t>
            </a:r>
            <a:r>
              <a:rPr lang="he-IL" sz="2400" dirty="0">
                <a:effectLst/>
                <a:latin typeface="Times New Roman" panose="02020603050405020304" pitchFamily="18" charset="0"/>
                <a:ea typeface="Calibri" panose="020F0502020204030204" pitchFamily="34" charset="0"/>
                <a:cs typeface="Arial" panose="020B0604020202020204" pitchFamily="34" charset="0"/>
              </a:rPr>
              <a:t> - באותו עניין דובר בחברת ביטוח הולנדית אשר ביטחה מטעני עולים חדשים בדרכם לישראל. פוליסות הביטוח נערכו מחוץ לישראל, והפרמיה בגינן שולמה מחוץ לישראל במטבע חוץ. עולים חדשים אשר מטענם ניזוק הגישו תביעות נגד חברת הביטוח, אשר נחלקו לשני סוגים: (א) תביעות בשל מטענים שאבדו בדרכם לישראל וכלל לא הגיעו ארצה;(ב) תביעות בשל מטענים אשר ניזוקו בדרכם לישראל. לחברת הביטוח לא הייתה נציגות קבועה בישראל ולפיכך פנתה אל </a:t>
            </a:r>
            <a:r>
              <a:rPr lang="he-IL" sz="2400" dirty="0" err="1">
                <a:effectLst/>
                <a:latin typeface="Times New Roman" panose="02020603050405020304" pitchFamily="18" charset="0"/>
                <a:ea typeface="Calibri" panose="020F0502020204030204" pitchFamily="34" charset="0"/>
                <a:cs typeface="Arial" panose="020B0604020202020204" pitchFamily="34" charset="0"/>
              </a:rPr>
              <a:t>אינדמניטי</a:t>
            </a:r>
            <a:r>
              <a:rPr lang="he-IL" sz="2400" dirty="0">
                <a:effectLst/>
                <a:latin typeface="Times New Roman" panose="02020603050405020304" pitchFamily="18" charset="0"/>
                <a:ea typeface="Calibri" panose="020F0502020204030204" pitchFamily="34" charset="0"/>
                <a:cs typeface="Arial" panose="020B0604020202020204" pitchFamily="34" charset="0"/>
              </a:rPr>
              <a:t> - משרד שמאות בע״מ, כדי שזו תטפל בתביעות המוגשות נגדה.  </a:t>
            </a:r>
            <a:r>
              <a:rPr lang="he-IL" sz="2400" dirty="0" err="1">
                <a:effectLst/>
                <a:latin typeface="Times New Roman" panose="02020603050405020304" pitchFamily="18" charset="0"/>
                <a:ea typeface="Calibri" panose="020F0502020204030204" pitchFamily="34" charset="0"/>
                <a:cs typeface="Arial" panose="020B0604020202020204" pitchFamily="34" charset="0"/>
              </a:rPr>
              <a:t>אינדמניטי</a:t>
            </a:r>
            <a:r>
              <a:rPr lang="he-IL" sz="2400" dirty="0">
                <a:effectLst/>
                <a:latin typeface="Times New Roman" panose="02020603050405020304" pitchFamily="18" charset="0"/>
                <a:ea typeface="Calibri" panose="020F0502020204030204" pitchFamily="34" charset="0"/>
                <a:cs typeface="Arial" panose="020B0604020202020204" pitchFamily="34" charset="0"/>
              </a:rPr>
              <a:t> פעלה, למעשה, כמחלקת תביעות של חברת הביטוח הזרה. שירותיה באו לידי ביטוי בבדיקת תביעות המבוטחים, בבדיקת כיסוי הנזקים על ידי פוליסות הביטוח, בהערכת הנזק, בניהול משא ומתן עם המבוטחים, בביצוע התשלומים וכיו״ב. תמורת שירותיה קיבלה </a:t>
            </a:r>
            <a:r>
              <a:rPr lang="he-IL" sz="2400" dirty="0" err="1">
                <a:effectLst/>
                <a:latin typeface="Times New Roman" panose="02020603050405020304" pitchFamily="18" charset="0"/>
                <a:ea typeface="Calibri" panose="020F0502020204030204" pitchFamily="34" charset="0"/>
                <a:cs typeface="Arial" panose="020B0604020202020204" pitchFamily="34" charset="0"/>
              </a:rPr>
              <a:t>אינדמניטי</a:t>
            </a:r>
            <a:r>
              <a:rPr lang="he-IL" sz="2400" dirty="0">
                <a:effectLst/>
                <a:latin typeface="Times New Roman" panose="02020603050405020304" pitchFamily="18" charset="0"/>
                <a:ea typeface="Calibri" panose="020F0502020204030204" pitchFamily="34" charset="0"/>
                <a:cs typeface="Arial" panose="020B0604020202020204" pitchFamily="34" charset="0"/>
              </a:rPr>
              <a:t> תשלום במטבע חוץ מחברת הביטוח. </a:t>
            </a:r>
            <a:endParaRPr lang="he-IL" sz="2400" b="1" dirty="0">
              <a:effectLst/>
              <a:latin typeface="Times New Roman" panose="02020603050405020304" pitchFamily="18" charset="0"/>
              <a:ea typeface="Times New Roman" panose="02020603050405020304" pitchFamily="18" charset="0"/>
              <a:cs typeface="Arial" panose="020B0604020202020204" pitchFamily="34" charset="0"/>
            </a:endParaRPr>
          </a:p>
          <a:p>
            <a:pPr algn="just"/>
            <a:endParaRPr lang="he-IL" sz="2400" dirty="0"/>
          </a:p>
        </p:txBody>
      </p:sp>
    </p:spTree>
    <p:extLst>
      <p:ext uri="{BB962C8B-B14F-4D97-AF65-F5344CB8AC3E}">
        <p14:creationId xmlns:p14="http://schemas.microsoft.com/office/powerpoint/2010/main" val="40123883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9985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מכירת נכס - המשך</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sp>
        <p:nvSpPr>
          <p:cNvPr id="2" name="מלבן 1"/>
          <p:cNvSpPr/>
          <p:nvPr/>
        </p:nvSpPr>
        <p:spPr>
          <a:xfrm>
            <a:off x="178420" y="1060469"/>
            <a:ext cx="12028221" cy="5047536"/>
          </a:xfrm>
          <a:prstGeom prst="rect">
            <a:avLst/>
          </a:prstGeom>
        </p:spPr>
        <p:txBody>
          <a:bodyPr wrap="square">
            <a:spAutoFit/>
          </a:bodyPr>
          <a:lstStyle/>
          <a:p>
            <a:pPr lvl="1" algn="just" rtl="1" fontAlgn="base">
              <a:lnSpc>
                <a:spcPct val="150000"/>
              </a:lnSpc>
              <a:spcBef>
                <a:spcPts val="600"/>
              </a:spcBef>
              <a:buClr>
                <a:srgbClr val="000000"/>
              </a:buClr>
              <a:buSzPts val="1100"/>
            </a:pPr>
            <a:r>
              <a:rPr lang="he-IL" sz="2800" b="1" u="sng" dirty="0">
                <a:effectLst/>
                <a:ea typeface="MS Mincho" panose="02020609040205080304" pitchFamily="49" charset="-128"/>
                <a:cs typeface="Arial" panose="020B0604020202020204" pitchFamily="34" charset="0"/>
              </a:rPr>
              <a:t>על הגדרת נכס בחוק מע"מ</a:t>
            </a:r>
          </a:p>
          <a:p>
            <a:pPr lvl="1" algn="just" rtl="1" fontAlgn="base">
              <a:lnSpc>
                <a:spcPct val="150000"/>
              </a:lnSpc>
              <a:spcBef>
                <a:spcPts val="600"/>
              </a:spcBef>
              <a:buClr>
                <a:srgbClr val="000000"/>
              </a:buClr>
              <a:buSzPts val="1100"/>
            </a:pPr>
            <a:r>
              <a:rPr lang="he-IL" sz="2800" b="1" u="sng" dirty="0" err="1">
                <a:ea typeface="MS Mincho" panose="02020609040205080304" pitchFamily="49" charset="-128"/>
                <a:cs typeface="Arial" panose="020B0604020202020204" pitchFamily="34" charset="0"/>
              </a:rPr>
              <a:t>אדמינטי</a:t>
            </a:r>
            <a:r>
              <a:rPr lang="he-IL" sz="2800" b="1" u="sng" dirty="0">
                <a:ea typeface="MS Mincho" panose="02020609040205080304" pitchFamily="49" charset="-128"/>
                <a:cs typeface="Arial" panose="020B0604020202020204" pitchFamily="34" charset="0"/>
              </a:rPr>
              <a:t> - המשך</a:t>
            </a:r>
            <a:endParaRPr lang="he-IL" sz="2800" b="1" u="sng" dirty="0">
              <a:effectLst/>
              <a:ea typeface="MS Mincho" panose="02020609040205080304" pitchFamily="49" charset="-128"/>
              <a:cs typeface="Arial" panose="020B0604020202020204" pitchFamily="34" charset="0"/>
            </a:endParaRPr>
          </a:p>
          <a:p>
            <a:pPr marL="900430" algn="just" rtl="1"/>
            <a:r>
              <a:rPr lang="he-IL" sz="2400" dirty="0">
                <a:effectLst/>
                <a:latin typeface="Times New Roman" panose="02020603050405020304" pitchFamily="18" charset="0"/>
                <a:ea typeface="Calibri" panose="020F0502020204030204" pitchFamily="34" charset="0"/>
                <a:cs typeface="Arial" panose="020B0604020202020204" pitchFamily="34" charset="0"/>
              </a:rPr>
              <a:t>השאלה המרכזית שנדונה בפני בית המשפט הייתה אם </a:t>
            </a:r>
            <a:r>
              <a:rPr lang="he-IL" sz="2400" dirty="0" err="1">
                <a:effectLst/>
                <a:latin typeface="Times New Roman" panose="02020603050405020304" pitchFamily="18" charset="0"/>
                <a:ea typeface="Calibri" panose="020F0502020204030204" pitchFamily="34" charset="0"/>
                <a:cs typeface="Arial" panose="020B0604020202020204" pitchFamily="34" charset="0"/>
              </a:rPr>
              <a:t>אינדמניטי</a:t>
            </a:r>
            <a:r>
              <a:rPr lang="he-IL" sz="2400" dirty="0">
                <a:effectLst/>
                <a:latin typeface="Times New Roman" panose="02020603050405020304" pitchFamily="18" charset="0"/>
                <a:ea typeface="Calibri" panose="020F0502020204030204" pitchFamily="34" charset="0"/>
                <a:cs typeface="Arial" panose="020B0604020202020204" pitchFamily="34" charset="0"/>
              </a:rPr>
              <a:t> זכאית ליהנות מההקלה שבסעיף 30(א)(5)לחוק, הואיל והשירותים המפורטים לעיל ניתנו לתושב חוץ, או שמא חל עליה החריג הקבוע בתקנה 12א בדבר שירותים הניתנים ״לגבי נכס המצוי בישראל". השופט </a:t>
            </a:r>
            <a:r>
              <a:rPr lang="he-IL" sz="2400" b="1" dirty="0">
                <a:effectLst/>
                <a:latin typeface="Times New Roman" panose="02020603050405020304" pitchFamily="18" charset="0"/>
                <a:ea typeface="Calibri" panose="020F0502020204030204" pitchFamily="34" charset="0"/>
                <a:cs typeface="Arial" panose="020B0604020202020204" pitchFamily="34" charset="0"/>
              </a:rPr>
              <a:t>הגין</a:t>
            </a:r>
            <a:r>
              <a:rPr lang="he-IL" sz="2400" dirty="0">
                <a:effectLst/>
                <a:latin typeface="Times New Roman" panose="02020603050405020304" pitchFamily="18" charset="0"/>
                <a:ea typeface="Calibri" panose="020F0502020204030204" pitchFamily="34" charset="0"/>
                <a:cs typeface="Arial" panose="020B0604020202020204" pitchFamily="34" charset="0"/>
              </a:rPr>
              <a:t> דחה את ערעורה של </a:t>
            </a:r>
            <a:r>
              <a:rPr lang="he-IL" sz="2400" dirty="0" err="1">
                <a:effectLst/>
                <a:latin typeface="Times New Roman" panose="02020603050405020304" pitchFamily="18" charset="0"/>
                <a:ea typeface="Calibri" panose="020F0502020204030204" pitchFamily="34" charset="0"/>
                <a:cs typeface="Arial" panose="020B0604020202020204" pitchFamily="34" charset="0"/>
              </a:rPr>
              <a:t>אינדמניטי</a:t>
            </a:r>
            <a:r>
              <a:rPr lang="he-IL" sz="2400" dirty="0">
                <a:effectLst/>
                <a:latin typeface="Times New Roman" panose="02020603050405020304" pitchFamily="18" charset="0"/>
                <a:ea typeface="Calibri" panose="020F0502020204030204" pitchFamily="34" charset="0"/>
                <a:cs typeface="Arial" panose="020B0604020202020204" pitchFamily="34" charset="0"/>
              </a:rPr>
              <a:t> וקבע כי לא יחול מע"מ בשיעור אפס משום שהשירותים ניתנו "לגבי נכס המצוי בישראל.</a:t>
            </a:r>
          </a:p>
          <a:p>
            <a:pPr marL="800100" lvl="1" indent="-342900" algn="just" rtl="1" fontAlgn="base">
              <a:lnSpc>
                <a:spcPct val="150000"/>
              </a:lnSpc>
              <a:spcBef>
                <a:spcPts val="600"/>
              </a:spcBef>
              <a:buClr>
                <a:srgbClr val="000000"/>
              </a:buClr>
              <a:buSzPts val="1100"/>
              <a:buFont typeface="Arial" panose="020B0604020202020204" pitchFamily="34" charset="0"/>
              <a:buChar char="•"/>
            </a:pP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בית המשפט מבאר לעניין לפרשנות המונח "נכס", כדלקמן: </a:t>
            </a:r>
            <a:endParaRPr lang="en-US"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marL="342900" indent="-342900" algn="just">
              <a:buFont typeface="Arial" panose="020B0604020202020204" pitchFamily="34" charset="0"/>
              <a:buChar char="•"/>
            </a:pPr>
            <a:r>
              <a:rPr lang="he-IL" sz="2400" dirty="0">
                <a:effectLst/>
                <a:latin typeface="Times New Roman" panose="02020603050405020304" pitchFamily="18" charset="0"/>
                <a:ea typeface="Calibri" panose="020F0502020204030204" pitchFamily="34" charset="0"/>
                <a:cs typeface="Arial" panose="020B0604020202020204" pitchFamily="34" charset="0"/>
              </a:rPr>
              <a:t>״</a:t>
            </a:r>
            <a:r>
              <a:rPr lang="he-IL" sz="2400" b="1" dirty="0">
                <a:effectLst/>
                <a:latin typeface="Times New Roman" panose="02020603050405020304" pitchFamily="18" charset="0"/>
                <a:ea typeface="Calibri" panose="020F0502020204030204" pitchFamily="34" charset="0"/>
                <a:cs typeface="Arial" panose="020B0604020202020204" pitchFamily="34" charset="0"/>
              </a:rPr>
              <a:t>נראה לי כי אין להימנע מהמסקנה כי הנכס שלגביו ניתן שירות של המערערת הוא המטען שהגיע ניזוק מחו״ל, </a:t>
            </a:r>
            <a:r>
              <a:rPr lang="he-IL" sz="2400" b="1" u="sng" dirty="0">
                <a:effectLst/>
                <a:latin typeface="Times New Roman" panose="02020603050405020304" pitchFamily="18" charset="0"/>
                <a:ea typeface="Calibri" panose="020F0502020204030204" pitchFamily="34" charset="0"/>
                <a:cs typeface="Arial" panose="020B0604020202020204" pitchFamily="34" charset="0"/>
              </a:rPr>
              <a:t>ואם תמצי לומר זכות התביעה </a:t>
            </a:r>
            <a:r>
              <a:rPr lang="he-IL" sz="2400" b="1" dirty="0">
                <a:effectLst/>
                <a:latin typeface="Times New Roman" panose="02020603050405020304" pitchFamily="18" charset="0"/>
                <a:ea typeface="Calibri" panose="020F0502020204030204" pitchFamily="34" charset="0"/>
                <a:cs typeface="Arial" panose="020B0604020202020204" pitchFamily="34" charset="0"/>
              </a:rPr>
              <a:t>של בעל המטען התובע את הנזק</a:t>
            </a:r>
            <a:r>
              <a:rPr lang="he-IL" sz="2400" b="1" u="sng" dirty="0">
                <a:effectLst/>
                <a:latin typeface="Times New Roman" panose="02020603050405020304" pitchFamily="18" charset="0"/>
                <a:ea typeface="Calibri" panose="020F0502020204030204" pitchFamily="34" charset="0"/>
                <a:cs typeface="Arial" panose="020B0604020202020204" pitchFamily="34" charset="0"/>
              </a:rPr>
              <a:t>, </a:t>
            </a:r>
            <a:r>
              <a:rPr lang="he-IL" sz="2400" b="1" dirty="0">
                <a:effectLst/>
                <a:latin typeface="Times New Roman" panose="02020603050405020304" pitchFamily="18" charset="0"/>
                <a:ea typeface="Calibri" panose="020F0502020204030204" pitchFamily="34" charset="0"/>
                <a:cs typeface="Arial" panose="020B0604020202020204" pitchFamily="34" charset="0"/>
              </a:rPr>
              <a:t>כי הרי נכס מוגדר - דרך הגדרה של טובין - ככולל גם ׳זכות, טובת הנאה ונכסים בלתי מוחשיים אחרים</a:t>
            </a:r>
            <a:r>
              <a:rPr lang="he-IL" sz="2400" dirty="0">
                <a:effectLst/>
                <a:latin typeface="Times New Roman" panose="02020603050405020304" pitchFamily="18" charset="0"/>
                <a:ea typeface="Calibri" panose="020F0502020204030204" pitchFamily="34" charset="0"/>
                <a:cs typeface="Arial" panose="020B0604020202020204" pitchFamily="34" charset="0"/>
              </a:rPr>
              <a:t>׳״</a:t>
            </a:r>
            <a:endParaRPr lang="he-IL" sz="2400" b="1" u="sng" dirty="0">
              <a:effectLst/>
              <a:ea typeface="MS Mincho" panose="02020609040205080304" pitchFamily="49" charset="-128"/>
              <a:cs typeface="Arial" panose="020B0604020202020204" pitchFamily="34" charset="0"/>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22547106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4"/>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3962400" y="122238"/>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מכירת נכס - המשך</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sp>
        <p:nvSpPr>
          <p:cNvPr id="2" name="מלבן 1"/>
          <p:cNvSpPr/>
          <p:nvPr/>
        </p:nvSpPr>
        <p:spPr>
          <a:xfrm>
            <a:off x="897096" y="1191713"/>
            <a:ext cx="11309545" cy="5013873"/>
          </a:xfrm>
          <a:prstGeom prst="rect">
            <a:avLst/>
          </a:prstGeom>
        </p:spPr>
        <p:txBody>
          <a:bodyPr wrap="square">
            <a:spAutoFit/>
          </a:bodyPr>
          <a:lstStyle/>
          <a:p>
            <a:pPr lvl="1" algn="just" rtl="1" fontAlgn="base">
              <a:lnSpc>
                <a:spcPct val="150000"/>
              </a:lnSpc>
              <a:spcBef>
                <a:spcPts val="600"/>
              </a:spcBef>
              <a:buClr>
                <a:srgbClr val="000000"/>
              </a:buClr>
              <a:buSzPts val="1100"/>
            </a:pPr>
            <a:r>
              <a:rPr lang="he-IL" sz="2800" b="1" u="sng" dirty="0">
                <a:effectLst/>
                <a:ea typeface="MS Mincho" panose="02020609040205080304" pitchFamily="49" charset="-128"/>
                <a:cs typeface="Arial" panose="020B0604020202020204" pitchFamily="34" charset="0"/>
              </a:rPr>
              <a:t>על הגדרת נכס בחוק מע"מ</a:t>
            </a:r>
          </a:p>
          <a:p>
            <a:pPr lvl="1" algn="just" fontAlgn="base">
              <a:spcBef>
                <a:spcPts val="600"/>
              </a:spcBef>
              <a:buClr>
                <a:srgbClr val="000000"/>
              </a:buClr>
              <a:buSzPts val="1100"/>
            </a:pPr>
            <a:r>
              <a:rPr lang="he-IL" sz="2400" dirty="0">
                <a:latin typeface="Times New Roman" panose="02020603050405020304" pitchFamily="18" charset="0"/>
                <a:cs typeface="Arial" panose="020B0604020202020204" pitchFamily="34" charset="0"/>
              </a:rPr>
              <a:t>בעניין </a:t>
            </a:r>
            <a:r>
              <a:rPr lang="he-IL" sz="2400" b="1" dirty="0" err="1">
                <a:latin typeface="Times New Roman" panose="02020603050405020304" pitchFamily="18" charset="0"/>
                <a:cs typeface="Arial" panose="020B0604020202020204" pitchFamily="34" charset="0"/>
              </a:rPr>
              <a:t>רוזין</a:t>
            </a:r>
            <a:r>
              <a:rPr lang="he-IL" sz="2400" b="1" dirty="0">
                <a:latin typeface="Times New Roman" panose="02020603050405020304" pitchFamily="18" charset="0"/>
                <a:cs typeface="Arial" panose="020B0604020202020204" pitchFamily="34" charset="0"/>
              </a:rPr>
              <a:t> (ע"א 418/86) </a:t>
            </a:r>
            <a:r>
              <a:rPr lang="he-IL" sz="2400" dirty="0">
                <a:latin typeface="Times New Roman" panose="02020603050405020304" pitchFamily="18" charset="0"/>
                <a:cs typeface="Arial" panose="020B0604020202020204" pitchFamily="34" charset="0"/>
              </a:rPr>
              <a:t>נדונה שאלת הטלת מע"מ על שכר טרחת עורך דין שטיפל בתביעת נזיקין של תושבי חוץ שניזוקו תוך כדי שהותם בארץ. גם שם נעשה ניסיון להסתמך על הוראות סעיף 30(א) לחוק, בטענה שתקנה 12א לתקנות איננה חלה משום שאין מדובר בנכס הנמצא בארץ. </a:t>
            </a:r>
          </a:p>
          <a:p>
            <a:pPr lvl="1" algn="just" fontAlgn="base">
              <a:spcBef>
                <a:spcPts val="600"/>
              </a:spcBef>
              <a:buClr>
                <a:srgbClr val="000000"/>
              </a:buClr>
              <a:buSzPts val="1100"/>
            </a:pPr>
            <a:r>
              <a:rPr lang="he-IL" sz="2400" dirty="0">
                <a:latin typeface="Times New Roman" panose="02020603050405020304" pitchFamily="18" charset="0"/>
                <a:cs typeface="Arial" panose="020B0604020202020204" pitchFamily="34" charset="0"/>
              </a:rPr>
              <a:t>בית המשפט מפי כב' השופט שמגר החליט בפסק דין </a:t>
            </a:r>
            <a:r>
              <a:rPr lang="he-IL" sz="2400" dirty="0" err="1">
                <a:latin typeface="Times New Roman" panose="02020603050405020304" pitchFamily="18" charset="0"/>
                <a:cs typeface="Arial" panose="020B0604020202020204" pitchFamily="34" charset="0"/>
              </a:rPr>
              <a:t>רוזין</a:t>
            </a:r>
            <a:r>
              <a:rPr lang="he-IL" sz="2400" dirty="0">
                <a:latin typeface="Times New Roman" panose="02020603050405020304" pitchFamily="18" charset="0"/>
                <a:cs typeface="Arial" panose="020B0604020202020204" pitchFamily="34" charset="0"/>
              </a:rPr>
              <a:t> ש"זכות" כוללת זכות </a:t>
            </a:r>
            <a:r>
              <a:rPr lang="he-IL" sz="2400" dirty="0" err="1">
                <a:latin typeface="Times New Roman" panose="02020603050405020304" pitchFamily="18" charset="0"/>
                <a:cs typeface="Arial" panose="020B0604020202020204" pitchFamily="34" charset="0"/>
              </a:rPr>
              <a:t>רכושית</a:t>
            </a:r>
            <a:r>
              <a:rPr lang="he-IL" sz="2400" dirty="0">
                <a:latin typeface="Times New Roman" panose="02020603050405020304" pitchFamily="18" charset="0"/>
                <a:cs typeface="Arial" panose="020B0604020202020204" pitchFamily="34" charset="0"/>
              </a:rPr>
              <a:t> בעלת ערך כלכלי. וכך בלשון בית המשפט:</a:t>
            </a:r>
          </a:p>
          <a:p>
            <a:pPr lvl="1" algn="just" fontAlgn="base">
              <a:spcBef>
                <a:spcPts val="600"/>
              </a:spcBef>
              <a:buClr>
                <a:srgbClr val="000000"/>
              </a:buClr>
              <a:buSzPts val="1100"/>
            </a:pPr>
            <a:r>
              <a:rPr lang="he-IL" sz="2400" b="1" dirty="0">
                <a:effectLst/>
                <a:latin typeface="Times New Roman" panose="02020603050405020304" pitchFamily="18" charset="0"/>
                <a:ea typeface="Calibri" panose="020F0502020204030204" pitchFamily="34" charset="0"/>
                <a:cs typeface="Arial" panose="020B0604020202020204" pitchFamily="34" charset="0"/>
              </a:rPr>
              <a:t>"זכות" כוללת זכות </a:t>
            </a:r>
            <a:r>
              <a:rPr lang="he-IL" sz="2400" b="1" dirty="0" err="1">
                <a:effectLst/>
                <a:latin typeface="Times New Roman" panose="02020603050405020304" pitchFamily="18" charset="0"/>
                <a:ea typeface="Calibri" panose="020F0502020204030204" pitchFamily="34" charset="0"/>
                <a:cs typeface="Arial" panose="020B0604020202020204" pitchFamily="34" charset="0"/>
              </a:rPr>
              <a:t>רכושית</a:t>
            </a:r>
            <a:r>
              <a:rPr lang="he-IL" sz="2400" b="1" dirty="0">
                <a:effectLst/>
                <a:latin typeface="Times New Roman" panose="02020603050405020304" pitchFamily="18" charset="0"/>
                <a:ea typeface="Calibri" panose="020F0502020204030204" pitchFamily="34" charset="0"/>
                <a:cs typeface="Arial" panose="020B0604020202020204" pitchFamily="34" charset="0"/>
              </a:rPr>
              <a:t> (</a:t>
            </a:r>
            <a:r>
              <a:rPr lang="he-IL" sz="2400" b="1" dirty="0" err="1">
                <a:effectLst/>
                <a:latin typeface="Times New Roman" panose="02020603050405020304" pitchFamily="18" charset="0"/>
                <a:ea typeface="Calibri" panose="020F0502020204030204" pitchFamily="34" charset="0"/>
                <a:cs typeface="Arial" panose="020B0604020202020204" pitchFamily="34" charset="0"/>
              </a:rPr>
              <a:t>Proprietary</a:t>
            </a:r>
            <a:r>
              <a:rPr lang="he-IL" sz="2400" b="1" dirty="0">
                <a:effectLst/>
                <a:latin typeface="Times New Roman" panose="02020603050405020304" pitchFamily="18" charset="0"/>
                <a:ea typeface="Calibri" panose="020F0502020204030204" pitchFamily="34" charset="0"/>
                <a:cs typeface="Arial" panose="020B0604020202020204" pitchFamily="34" charset="0"/>
              </a:rPr>
              <a:t> </a:t>
            </a:r>
            <a:r>
              <a:rPr lang="he-IL" sz="2400" b="1" dirty="0" err="1">
                <a:effectLst/>
                <a:latin typeface="Times New Roman" panose="02020603050405020304" pitchFamily="18" charset="0"/>
                <a:ea typeface="Calibri" panose="020F0502020204030204" pitchFamily="34" charset="0"/>
                <a:cs typeface="Arial" panose="020B0604020202020204" pitchFamily="34" charset="0"/>
              </a:rPr>
              <a:t>right</a:t>
            </a:r>
            <a:r>
              <a:rPr lang="he-IL" sz="2400" b="1" dirty="0">
                <a:effectLst/>
                <a:latin typeface="Times New Roman" panose="02020603050405020304" pitchFamily="18" charset="0"/>
                <a:ea typeface="Calibri" panose="020F0502020204030204" pitchFamily="34" charset="0"/>
                <a:cs typeface="Arial" panose="020B0604020202020204" pitchFamily="34" charset="0"/>
              </a:rPr>
              <a:t>), בעלת ערך כלכלי. </a:t>
            </a:r>
            <a:r>
              <a:rPr lang="he-IL" sz="2400" b="1" u="sng" dirty="0">
                <a:effectLst/>
                <a:latin typeface="Times New Roman" panose="02020603050405020304" pitchFamily="18" charset="0"/>
                <a:ea typeface="Calibri" panose="020F0502020204030204" pitchFamily="34" charset="0"/>
                <a:cs typeface="Arial" panose="020B0604020202020204" pitchFamily="34" charset="0"/>
              </a:rPr>
              <a:t>זכות כזו היא, ללא ספק, "נכס" במובנו של חוק מס ערך מוסף</a:t>
            </a:r>
          </a:p>
          <a:p>
            <a:pPr lvl="1" algn="just" fontAlgn="base">
              <a:spcBef>
                <a:spcPts val="600"/>
              </a:spcBef>
              <a:buClr>
                <a:srgbClr val="000000"/>
              </a:buClr>
              <a:buSzPts val="1100"/>
            </a:pPr>
            <a:endParaRPr lang="en-US" sz="2400" dirty="0">
              <a:latin typeface="Times New Roman" panose="02020603050405020304" pitchFamily="18" charset="0"/>
              <a:cs typeface="Arial" panose="020B0604020202020204" pitchFamily="34" charset="0"/>
            </a:endParaRPr>
          </a:p>
          <a:p>
            <a:pPr lvl="1" algn="just" rtl="1" fontAlgn="base">
              <a:lnSpc>
                <a:spcPct val="150000"/>
              </a:lnSpc>
              <a:spcBef>
                <a:spcPts val="600"/>
              </a:spcBef>
              <a:buClr>
                <a:srgbClr val="000000"/>
              </a:buClr>
              <a:buSzPts val="1100"/>
            </a:pPr>
            <a:endParaRPr lang="he-IL" sz="2800" b="1" u="sng" dirty="0">
              <a:effectLst/>
              <a:ea typeface="MS Mincho" panose="02020609040205080304" pitchFamily="49" charset="-128"/>
              <a:cs typeface="Arial" panose="020B0604020202020204" pitchFamily="34" charset="0"/>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3739022349"/>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מכירת נכס - המשך</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תיבת טקסט 2">
            <a:extLst>
              <a:ext uri="{FF2B5EF4-FFF2-40B4-BE49-F238E27FC236}">
                <a16:creationId xmlns:a16="http://schemas.microsoft.com/office/drawing/2014/main" id="{D04FCF12-DAA7-1155-1456-4A98C5C6092A}"/>
              </a:ext>
            </a:extLst>
          </p:cNvPr>
          <p:cNvSpPr txBox="1"/>
          <p:nvPr/>
        </p:nvSpPr>
        <p:spPr>
          <a:xfrm>
            <a:off x="100361" y="1348662"/>
            <a:ext cx="12091639" cy="5262979"/>
          </a:xfrm>
          <a:prstGeom prst="rect">
            <a:avLst/>
          </a:prstGeom>
          <a:noFill/>
        </p:spPr>
        <p:txBody>
          <a:bodyPr wrap="square" rtlCol="1">
            <a:spAutoFit/>
          </a:bodyPr>
          <a:lstStyle/>
          <a:p>
            <a:pPr algn="just"/>
            <a:r>
              <a:rPr lang="he-IL" sz="2400" b="1" u="sng" dirty="0">
                <a:effectLst/>
                <a:ea typeface="MS Mincho" panose="02020609040205080304" pitchFamily="49" charset="-128"/>
                <a:cs typeface="Arial" panose="020B0604020202020204" pitchFamily="34" charset="0"/>
              </a:rPr>
              <a:t>על הגדרת נכס בחוק מע"מ</a:t>
            </a:r>
          </a:p>
          <a:p>
            <a:pPr algn="just"/>
            <a:r>
              <a:rPr lang="he-IL" sz="2400" u="none" strike="noStrike" kern="0" spc="0" dirty="0">
                <a:ln>
                  <a:noFill/>
                </a:ln>
                <a:effectLst>
                  <a:outerShdw sx="0" sy="0">
                    <a:srgbClr val="000000"/>
                  </a:outerShdw>
                </a:effectLst>
                <a:latin typeface="Times New Roman" panose="02020603050405020304" pitchFamily="18" charset="0"/>
                <a:ea typeface="MS Mincho" panose="02020609040205080304" pitchFamily="49" charset="-128"/>
                <a:cs typeface="Arial" panose="020B0604020202020204" pitchFamily="34" charset="0"/>
              </a:rPr>
              <a:t>בעניין </a:t>
            </a:r>
            <a:r>
              <a:rPr lang="he-IL" sz="2400" b="1" u="none" strike="noStrike" kern="0" spc="0" dirty="0" err="1">
                <a:ln>
                  <a:noFill/>
                </a:ln>
                <a:effectLst>
                  <a:outerShdw sx="0" sy="0">
                    <a:srgbClr val="000000"/>
                  </a:outerShdw>
                </a:effectLst>
                <a:latin typeface="Times New Roman" panose="02020603050405020304" pitchFamily="18" charset="0"/>
                <a:ea typeface="MS Mincho" panose="02020609040205080304" pitchFamily="49" charset="-128"/>
                <a:cs typeface="Arial" panose="020B0604020202020204" pitchFamily="34" charset="0"/>
              </a:rPr>
              <a:t>סיטון</a:t>
            </a:r>
            <a:r>
              <a:rPr lang="he-IL" sz="2400" b="1" u="none" strike="noStrike" kern="0" spc="0" dirty="0">
                <a:ln>
                  <a:noFill/>
                </a:ln>
                <a:effectLst>
                  <a:outerShdw sx="0" sy="0">
                    <a:srgbClr val="000000"/>
                  </a:outerShdw>
                </a:effectLst>
                <a:latin typeface="Times New Roman" panose="02020603050405020304" pitchFamily="18" charset="0"/>
                <a:ea typeface="MS Mincho" panose="02020609040205080304" pitchFamily="49" charset="-128"/>
                <a:cs typeface="Arial" panose="020B0604020202020204" pitchFamily="34" charset="0"/>
              </a:rPr>
              <a:t> (ע"ש 10/94)</a:t>
            </a:r>
            <a:r>
              <a:rPr lang="he-IL" sz="2400" u="none" strike="noStrike" kern="0" spc="0" dirty="0">
                <a:ln>
                  <a:noFill/>
                </a:ln>
                <a:effectLst>
                  <a:outerShdw sx="0" sy="0">
                    <a:srgbClr val="000000"/>
                  </a:outerShdw>
                </a:effectLst>
                <a:latin typeface="Times New Roman" panose="02020603050405020304" pitchFamily="18" charset="0"/>
                <a:ea typeface="MS Mincho" panose="02020609040205080304" pitchFamily="49" charset="-128"/>
                <a:cs typeface="Arial" panose="020B0604020202020204" pitchFamily="34" charset="0"/>
              </a:rPr>
              <a:t> נדונה שאלת הטלת מע"מ על שכר טרחת עורך דין שהתקבל מתושב חוץ בגין ייצוגו בתביעה שהוגשה נגדו בישראל. בית המשפט נדרש לשאלה אם השירותים המשפטיים שניתנו על ידי המערערים ללקוח היו בבחינת "זכות טובת הנאה ונכסים בלתי מוחשיים אחרים". לעניין זה ממצה בית המשפט כי  הזכות שיש לאדם לטפל ב'נייטרליות של חיובים' שהופרה, והכל בניסיון להשיב את ה'נייטרליות' על כנה, היא זכות המוגדרת כנכס כמשמעותם בחוק ובתקנות, ובלשון בית המשפט:</a:t>
            </a:r>
          </a:p>
          <a:p>
            <a:pPr algn="just"/>
            <a:endParaRPr lang="he-IL" sz="2400" kern="0" dirty="0">
              <a:effectLst>
                <a:outerShdw sx="0" sy="0">
                  <a:srgbClr val="000000"/>
                </a:outerShdw>
              </a:effectLst>
              <a:latin typeface="Times New Roman" panose="02020603050405020304" pitchFamily="18" charset="0"/>
              <a:ea typeface="MS Mincho" panose="02020609040205080304" pitchFamily="49" charset="-128"/>
              <a:cs typeface="Arial" panose="020B0604020202020204" pitchFamily="34" charset="0"/>
            </a:endParaRPr>
          </a:p>
          <a:p>
            <a:pPr algn="just"/>
            <a:r>
              <a:rPr lang="he-IL" sz="2400" dirty="0">
                <a:effectLst/>
                <a:latin typeface="Times New Roman" panose="02020603050405020304" pitchFamily="18" charset="0"/>
                <a:ea typeface="Calibri" panose="020F0502020204030204" pitchFamily="34" charset="0"/>
                <a:cs typeface="Arial" panose="020B0604020202020204" pitchFamily="34" charset="0"/>
              </a:rPr>
              <a:t>"</a:t>
            </a:r>
            <a:r>
              <a:rPr lang="he-IL" sz="2400" b="1" dirty="0">
                <a:effectLst/>
                <a:latin typeface="Times New Roman" panose="02020603050405020304" pitchFamily="18" charset="0"/>
                <a:ea typeface="Calibri" panose="020F0502020204030204" pitchFamily="34" charset="0"/>
                <a:cs typeface="Arial" panose="020B0604020202020204" pitchFamily="34" charset="0"/>
              </a:rPr>
              <a:t>חלק ניכר של חייהם הפרטיים והעסקיים של בני אדם, וגופים משפטים בכלל זה, מתנהלים במצב של 'ניטרליות של חיובים', היינו שאין הם חבים בהקשרים רבים כספים או זכויות אחרות לאיש, ואיש אינו חייב להם כספים או זכויות אחרות." "'</a:t>
            </a:r>
            <a:r>
              <a:rPr lang="he-IL" sz="2400" b="1" dirty="0" err="1">
                <a:effectLst/>
                <a:latin typeface="Times New Roman" panose="02020603050405020304" pitchFamily="18" charset="0"/>
                <a:ea typeface="Calibri" panose="020F0502020204030204" pitchFamily="34" charset="0"/>
                <a:cs typeface="Arial" panose="020B0604020202020204" pitchFamily="34" charset="0"/>
              </a:rPr>
              <a:t>נייטרליות</a:t>
            </a:r>
            <a:r>
              <a:rPr lang="he-IL" sz="2400" b="1" dirty="0">
                <a:effectLst/>
                <a:latin typeface="Times New Roman" panose="02020603050405020304" pitchFamily="18" charset="0"/>
                <a:ea typeface="Calibri" panose="020F0502020204030204" pitchFamily="34" charset="0"/>
                <a:cs typeface="Arial" panose="020B0604020202020204" pitchFamily="34" charset="0"/>
              </a:rPr>
              <a:t>' כזו יכולה להתערער כתוצאה ממעשה רצוני של אדם או כתוצאה מאקט כפוי הנכפה על אותו אדם. כך למשל, נטילת הלוואה מערערת '</a:t>
            </a:r>
            <a:r>
              <a:rPr lang="he-IL" sz="2400" b="1" dirty="0" err="1">
                <a:effectLst/>
                <a:latin typeface="Times New Roman" panose="02020603050405020304" pitchFamily="18" charset="0"/>
                <a:ea typeface="Calibri" panose="020F0502020204030204" pitchFamily="34" charset="0"/>
                <a:cs typeface="Arial" panose="020B0604020202020204" pitchFamily="34" charset="0"/>
              </a:rPr>
              <a:t>נייטרליות</a:t>
            </a:r>
            <a:r>
              <a:rPr lang="he-IL" sz="2400" b="1" dirty="0">
                <a:effectLst/>
                <a:latin typeface="Times New Roman" panose="02020603050405020304" pitchFamily="18" charset="0"/>
                <a:ea typeface="Calibri" panose="020F0502020204030204" pitchFamily="34" charset="0"/>
                <a:cs typeface="Arial" panose="020B0604020202020204" pitchFamily="34" charset="0"/>
              </a:rPr>
              <a:t>' זו, וזו דוגמא לערעור רצוני של ה'נייטרליות'. פגיעה נזיקית באדם יכולה אף היא לערער את ה'נייטרליות' האמורה, וזו אחת הדוגמאות לערעור כפוי של ה'נייטרליות</a:t>
            </a:r>
            <a:r>
              <a:rPr lang="he-IL" sz="2400" b="1" dirty="0">
                <a:latin typeface="Times New Roman" panose="02020603050405020304" pitchFamily="18" charset="0"/>
                <a:ea typeface="Calibri" panose="020F0502020204030204" pitchFamily="34" charset="0"/>
                <a:cs typeface="Arial" panose="020B0604020202020204" pitchFamily="34" charset="0"/>
              </a:rPr>
              <a:t>"</a:t>
            </a:r>
            <a:endParaRPr lang="he-IL" sz="2400" dirty="0">
              <a:effectLst/>
              <a:latin typeface="Times New Roman" panose="02020603050405020304" pitchFamily="18" charset="0"/>
              <a:ea typeface="Calibri" panose="020F0502020204030204" pitchFamily="34" charset="0"/>
              <a:cs typeface="Arial" panose="020B0604020202020204" pitchFamily="34" charset="0"/>
            </a:endParaRPr>
          </a:p>
          <a:p>
            <a:pPr algn="just"/>
            <a:r>
              <a:rPr lang="he-IL" sz="2400" u="none" strike="noStrike" kern="0" spc="0" dirty="0">
                <a:ln>
                  <a:noFill/>
                </a:ln>
                <a:effectLst>
                  <a:outerShdw sx="0" sy="0">
                    <a:srgbClr val="000000"/>
                  </a:outerShdw>
                </a:effectLst>
                <a:latin typeface="Times New Roman" panose="02020603050405020304" pitchFamily="18" charset="0"/>
                <a:ea typeface="MS Mincho" panose="02020609040205080304" pitchFamily="49" charset="-128"/>
                <a:cs typeface="Arial" panose="020B0604020202020204" pitchFamily="34" charset="0"/>
              </a:rPr>
              <a:t> </a:t>
            </a:r>
            <a:endParaRPr lang="he-IL" sz="2400" dirty="0"/>
          </a:p>
        </p:txBody>
      </p:sp>
    </p:spTree>
    <p:extLst>
      <p:ext uri="{BB962C8B-B14F-4D97-AF65-F5344CB8AC3E}">
        <p14:creationId xmlns:p14="http://schemas.microsoft.com/office/powerpoint/2010/main" val="15920043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מכירת נכס - המשך</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תיבת טקסט 2">
            <a:extLst>
              <a:ext uri="{FF2B5EF4-FFF2-40B4-BE49-F238E27FC236}">
                <a16:creationId xmlns:a16="http://schemas.microsoft.com/office/drawing/2014/main" id="{16CC573E-3329-81F0-2395-5B3CF77D7D89}"/>
              </a:ext>
            </a:extLst>
          </p:cNvPr>
          <p:cNvSpPr txBox="1"/>
          <p:nvPr/>
        </p:nvSpPr>
        <p:spPr>
          <a:xfrm>
            <a:off x="0" y="1348662"/>
            <a:ext cx="12192000" cy="2308324"/>
          </a:xfrm>
          <a:prstGeom prst="rect">
            <a:avLst/>
          </a:prstGeom>
          <a:noFill/>
        </p:spPr>
        <p:txBody>
          <a:bodyPr wrap="square" rtlCol="1">
            <a:spAutoFit/>
          </a:bodyPr>
          <a:lstStyle/>
          <a:p>
            <a:pPr algn="just"/>
            <a:r>
              <a:rPr lang="he-IL" sz="2400" b="1" u="sng" dirty="0">
                <a:effectLst/>
                <a:ea typeface="MS Mincho" panose="02020609040205080304" pitchFamily="49" charset="-128"/>
                <a:cs typeface="Arial" panose="020B0604020202020204" pitchFamily="34" charset="0"/>
              </a:rPr>
              <a:t>על הגדרת נכס בחוק מע"מ</a:t>
            </a:r>
          </a:p>
          <a:p>
            <a:pPr algn="just"/>
            <a:r>
              <a:rPr lang="he-IL" sz="2400" b="1" u="sng" dirty="0">
                <a:latin typeface="Times New Roman" panose="02020603050405020304" pitchFamily="18" charset="0"/>
                <a:ea typeface="Calibri" panose="020F0502020204030204" pitchFamily="34" charset="0"/>
                <a:cs typeface="Arial" panose="020B0604020202020204" pitchFamily="34" charset="0"/>
              </a:rPr>
              <a:t>עניין </a:t>
            </a:r>
            <a:r>
              <a:rPr lang="he-IL" sz="2400" b="1" u="sng" dirty="0" err="1">
                <a:latin typeface="Times New Roman" panose="02020603050405020304" pitchFamily="18" charset="0"/>
                <a:ea typeface="Calibri" panose="020F0502020204030204" pitchFamily="34" charset="0"/>
                <a:cs typeface="Arial" panose="020B0604020202020204" pitchFamily="34" charset="0"/>
              </a:rPr>
              <a:t>סיטון</a:t>
            </a:r>
            <a:r>
              <a:rPr lang="he-IL" sz="2400" b="1" u="sng" dirty="0">
                <a:latin typeface="Times New Roman" panose="02020603050405020304" pitchFamily="18" charset="0"/>
                <a:ea typeface="Calibri" panose="020F0502020204030204" pitchFamily="34" charset="0"/>
                <a:cs typeface="Arial" panose="020B0604020202020204" pitchFamily="34" charset="0"/>
              </a:rPr>
              <a:t> – המשך </a:t>
            </a:r>
          </a:p>
          <a:p>
            <a:pPr algn="just"/>
            <a:r>
              <a:rPr lang="he-IL" sz="2400" b="1" u="sng" dirty="0">
                <a:effectLst/>
                <a:latin typeface="Times New Roman" panose="02020603050405020304" pitchFamily="18" charset="0"/>
                <a:ea typeface="Calibri" panose="020F0502020204030204" pitchFamily="34" charset="0"/>
                <a:cs typeface="Arial" panose="020B0604020202020204" pitchFamily="34" charset="0"/>
              </a:rPr>
              <a:t>ניתן לומר שבדרך כלל הזכות שיש לאדם לטפל ב'נייטרליות של חיובים' שהופרה, והכל </a:t>
            </a:r>
            <a:r>
              <a:rPr lang="he-IL" sz="2400" b="1" u="sng" dirty="0" err="1">
                <a:effectLst/>
                <a:latin typeface="Times New Roman" panose="02020603050405020304" pitchFamily="18" charset="0"/>
                <a:ea typeface="Calibri" panose="020F0502020204030204" pitchFamily="34" charset="0"/>
                <a:cs typeface="Arial" panose="020B0604020202020204" pitchFamily="34" charset="0"/>
              </a:rPr>
              <a:t>בנסיון</a:t>
            </a:r>
            <a:r>
              <a:rPr lang="he-IL" sz="2400" b="1" u="sng" dirty="0">
                <a:effectLst/>
                <a:latin typeface="Times New Roman" panose="02020603050405020304" pitchFamily="18" charset="0"/>
                <a:ea typeface="Calibri" panose="020F0502020204030204" pitchFamily="34" charset="0"/>
                <a:cs typeface="Arial" panose="020B0604020202020204" pitchFamily="34" charset="0"/>
              </a:rPr>
              <a:t> להשיב את ה'נייטרליות' על כנה, היא זכות המוגדרת כנכס כמשמעותם בחוק ובתקנות</a:t>
            </a:r>
            <a:r>
              <a:rPr lang="he-IL" sz="2400" b="1" u="sng" dirty="0">
                <a:effectLst/>
                <a:latin typeface="Times New Roman" panose="02020603050405020304" pitchFamily="18" charset="0"/>
                <a:ea typeface="MS Mincho" panose="02020609040205080304" pitchFamily="49" charset="-128"/>
                <a:cs typeface="Arial" panose="020B0604020202020204" pitchFamily="34" charset="0"/>
              </a:rPr>
              <a:t>...</a:t>
            </a:r>
            <a:r>
              <a:rPr lang="he-IL" sz="2400" b="1" u="sng" dirty="0">
                <a:effectLst/>
                <a:latin typeface="Times New Roman" panose="02020603050405020304" pitchFamily="18" charset="0"/>
                <a:ea typeface="Calibri" panose="020F0502020204030204" pitchFamily="34" charset="0"/>
                <a:cs typeface="Arial" panose="020B0604020202020204" pitchFamily="34" charset="0"/>
              </a:rPr>
              <a:t> הפעלת זכות הנתבע להתגונן היא זכות המוגדרת כ'נכס' לצורך החוק בדיוק כשם שהפעלת זכות תביעה היא נכס כזה."</a:t>
            </a:r>
            <a:endParaRPr lang="he-IL" sz="2400" dirty="0"/>
          </a:p>
        </p:txBody>
      </p:sp>
    </p:spTree>
    <p:extLst>
      <p:ext uri="{BB962C8B-B14F-4D97-AF65-F5344CB8AC3E}">
        <p14:creationId xmlns:p14="http://schemas.microsoft.com/office/powerpoint/2010/main" val="2990829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1133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a:bodyPr>
          <a:lstStyle/>
          <a:p>
            <a:pPr marL="457200" indent="-457200" algn="ctr"/>
            <a:r>
              <a:rPr lang="he-IL" altLang="he-IL" sz="3200" b="1" dirty="0">
                <a:solidFill>
                  <a:srgbClr val="553017"/>
                </a:solidFill>
                <a:latin typeface="+mn-lt"/>
                <a:ea typeface="+mn-ea"/>
                <a:cs typeface="+mn-cs"/>
              </a:rPr>
              <a:t>סוגי המס בחוק מע"מ</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sp>
        <p:nvSpPr>
          <p:cNvPr id="2" name="מלבן 1"/>
          <p:cNvSpPr/>
          <p:nvPr/>
        </p:nvSpPr>
        <p:spPr>
          <a:xfrm>
            <a:off x="122663" y="1453416"/>
            <a:ext cx="12069337" cy="4893647"/>
          </a:xfrm>
          <a:prstGeom prst="rect">
            <a:avLst/>
          </a:prstGeom>
        </p:spPr>
        <p:txBody>
          <a:bodyPr wrap="square">
            <a:spAutoFit/>
          </a:bodyPr>
          <a:lstStyle/>
          <a:p>
            <a:pPr marL="342900" lvl="1" indent="-342900" algn="just" eaLnBrk="1" hangingPunct="1">
              <a:buFont typeface="Arial" pitchFamily="34" charset="0"/>
              <a:buChar char="•"/>
              <a:defRPr/>
            </a:pPr>
            <a:r>
              <a:rPr lang="he-IL" sz="2400" dirty="0"/>
              <a:t>סעיף 2 לחוק מע"מ: "</a:t>
            </a:r>
            <a:r>
              <a:rPr lang="he-IL" sz="2400" b="1" dirty="0"/>
              <a:t>על </a:t>
            </a:r>
            <a:r>
              <a:rPr lang="he-IL" sz="2400" b="1" u="sng" dirty="0"/>
              <a:t>עסקה בישראל </a:t>
            </a:r>
            <a:r>
              <a:rPr lang="he-IL" sz="2400" b="1" dirty="0"/>
              <a:t>ועל </a:t>
            </a:r>
            <a:r>
              <a:rPr lang="he-IL" sz="2400" b="1" u="sng" dirty="0"/>
              <a:t>יבוא טובין </a:t>
            </a:r>
            <a:r>
              <a:rPr lang="he-IL" sz="2400" b="1" dirty="0"/>
              <a:t>יוטל </a:t>
            </a:r>
            <a:r>
              <a:rPr lang="he-IL" sz="2400" b="1" u="sng" dirty="0"/>
              <a:t>מס ערך מוסף </a:t>
            </a:r>
            <a:r>
              <a:rPr lang="he-IL" sz="2400" b="1" dirty="0"/>
              <a:t>בשיעור אחיד ממחיר העסקה או הטובין</a:t>
            </a:r>
            <a:r>
              <a:rPr lang="he-IL" sz="2400" dirty="0"/>
              <a:t>...". </a:t>
            </a:r>
          </a:p>
          <a:p>
            <a:pPr marL="342900" lvl="1" indent="-342900" algn="just" eaLnBrk="1" hangingPunct="1">
              <a:buFont typeface="Arial" pitchFamily="34" charset="0"/>
              <a:buChar char="•"/>
              <a:defRPr/>
            </a:pPr>
            <a:endParaRPr lang="he-IL" sz="2400" dirty="0"/>
          </a:p>
          <a:p>
            <a:pPr marL="342900" lvl="1" indent="-342900" algn="just" eaLnBrk="1" hangingPunct="1">
              <a:buFont typeface="Arial" pitchFamily="34" charset="0"/>
              <a:buChar char="•"/>
              <a:defRPr/>
            </a:pPr>
            <a:r>
              <a:rPr lang="he-IL" sz="2400" dirty="0"/>
              <a:t>סעיף 4לחוק מע"מ: "(א)על פעילות בישראל של </a:t>
            </a:r>
            <a:r>
              <a:rPr lang="he-IL" sz="2400" u="sng" dirty="0"/>
              <a:t>מוסד ללא כוונת ריווח </a:t>
            </a:r>
            <a:r>
              <a:rPr lang="he-IL" sz="2400" dirty="0"/>
              <a:t>יוטל </a:t>
            </a:r>
            <a:r>
              <a:rPr lang="he-IL" sz="2400" u="sng" dirty="0"/>
              <a:t>מס שכר</a:t>
            </a:r>
            <a:r>
              <a:rPr lang="he-IL" sz="2400" dirty="0"/>
              <a:t>..</a:t>
            </a:r>
          </a:p>
          <a:p>
            <a:pPr marL="0" lvl="1" algn="just" eaLnBrk="1" hangingPunct="1">
              <a:defRPr/>
            </a:pPr>
            <a:r>
              <a:rPr lang="he-IL" sz="2400" dirty="0"/>
              <a:t>                                (ב): על פעילות בישראל של </a:t>
            </a:r>
            <a:r>
              <a:rPr lang="he-IL" sz="2400" u="sng" dirty="0"/>
              <a:t>מוסד כספי</a:t>
            </a:r>
            <a:r>
              <a:rPr lang="he-IL" sz="2400" dirty="0"/>
              <a:t> יוטל </a:t>
            </a:r>
            <a:r>
              <a:rPr lang="he-IL" sz="2400" u="sng" dirty="0"/>
              <a:t>מס שכר וריווח </a:t>
            </a:r>
            <a:r>
              <a:rPr lang="he-IL" sz="2400" dirty="0"/>
              <a:t>.." </a:t>
            </a:r>
          </a:p>
          <a:p>
            <a:pPr marL="342900" lvl="1" indent="-342900" algn="just" eaLnBrk="1" hangingPunct="1">
              <a:buFont typeface="Arial" pitchFamily="34" charset="0"/>
              <a:buChar char="•"/>
              <a:defRPr/>
            </a:pPr>
            <a:endParaRPr lang="he-IL" sz="2400" dirty="0"/>
          </a:p>
          <a:p>
            <a:pPr marL="342900" lvl="1" indent="-342900" algn="just">
              <a:buFont typeface="Arial" pitchFamily="34" charset="0"/>
              <a:buChar char="•"/>
              <a:defRPr/>
            </a:pPr>
            <a:r>
              <a:rPr lang="he-IL" sz="2400" dirty="0"/>
              <a:t>סעיף 2 לחוק דן </a:t>
            </a:r>
            <a:r>
              <a:rPr lang="he-IL" sz="2400" u="sng" dirty="0"/>
              <a:t>בפעילות עסקית </a:t>
            </a:r>
            <a:r>
              <a:rPr lang="he-IL" sz="2400" dirty="0"/>
              <a:t>עליו יוטל </a:t>
            </a:r>
            <a:r>
              <a:rPr lang="he-IL" sz="2400" u="sng" dirty="0"/>
              <a:t>מס ערך מוסף </a:t>
            </a:r>
            <a:r>
              <a:rPr lang="he-IL" sz="2400" dirty="0"/>
              <a:t>וסעיף 4 לחוק עניינו בפעילות של מלכ"ר ומוסד כספי עליהם יוטל בהתאמה </a:t>
            </a:r>
            <a:r>
              <a:rPr lang="he-IL" sz="2400" u="sng" dirty="0"/>
              <a:t>מס שכר ומס שכר וריווח</a:t>
            </a:r>
            <a:r>
              <a:rPr lang="he-IL" sz="2400" dirty="0"/>
              <a:t>. </a:t>
            </a:r>
          </a:p>
          <a:p>
            <a:pPr marL="342900" lvl="1" indent="-342900" algn="just">
              <a:buFont typeface="Arial" pitchFamily="34" charset="0"/>
              <a:buChar char="•"/>
              <a:defRPr/>
            </a:pPr>
            <a:endParaRPr lang="he-IL" sz="2400" dirty="0"/>
          </a:p>
          <a:p>
            <a:pPr marL="342900" lvl="1" indent="-342900" algn="just" eaLnBrk="1" hangingPunct="1">
              <a:buFont typeface="Arial" pitchFamily="34" charset="0"/>
              <a:buChar char="•"/>
              <a:defRPr/>
            </a:pPr>
            <a:r>
              <a:rPr lang="he-IL" sz="2400" dirty="0"/>
              <a:t>שני סוגי המס האלה המוטלים על </a:t>
            </a:r>
            <a:r>
              <a:rPr lang="he-IL" sz="2400" dirty="0" err="1"/>
              <a:t>מלכ׳ירים</a:t>
            </a:r>
            <a:r>
              <a:rPr lang="he-IL" sz="2400" dirty="0"/>
              <a:t> ומוסדות כספיים, הינם מותאמים במיוחד לגופים אלה כך שהמס יוטל על הערך המוסף ״נטו׳ שלהם, שאינו דומה לערך המוסף של גופים אחרים המצויים במשק. </a:t>
            </a:r>
          </a:p>
          <a:p>
            <a:pPr marL="342900" lvl="1" indent="-342900" algn="just" eaLnBrk="1" hangingPunct="1">
              <a:buFont typeface="Arial" pitchFamily="34" charset="0"/>
              <a:buChar char="•"/>
              <a:defRPr/>
            </a:pPr>
            <a:endParaRPr lang="he-IL" sz="24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33556385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מכירת נכס - המשך</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תיבת טקסט 2">
            <a:extLst>
              <a:ext uri="{FF2B5EF4-FFF2-40B4-BE49-F238E27FC236}">
                <a16:creationId xmlns:a16="http://schemas.microsoft.com/office/drawing/2014/main" id="{79507E6B-25E2-A7F3-7AC2-A3BFF3CB244B}"/>
              </a:ext>
            </a:extLst>
          </p:cNvPr>
          <p:cNvSpPr txBox="1"/>
          <p:nvPr/>
        </p:nvSpPr>
        <p:spPr>
          <a:xfrm>
            <a:off x="96417" y="1330730"/>
            <a:ext cx="12058185" cy="2308324"/>
          </a:xfrm>
          <a:prstGeom prst="rect">
            <a:avLst/>
          </a:prstGeom>
          <a:noFill/>
        </p:spPr>
        <p:txBody>
          <a:bodyPr wrap="square" rtlCol="1">
            <a:spAutoFit/>
          </a:bodyPr>
          <a:lstStyle/>
          <a:p>
            <a:r>
              <a:rPr lang="he-IL" sz="2400" b="1" u="sng" dirty="0">
                <a:effectLst/>
                <a:ea typeface="MS Mincho" panose="02020609040205080304" pitchFamily="49" charset="-128"/>
                <a:cs typeface="Arial" panose="020B0604020202020204" pitchFamily="34" charset="0"/>
              </a:rPr>
              <a:t>על הגדרת נכס בחוק מע"מ</a:t>
            </a:r>
          </a:p>
          <a:p>
            <a:pPr algn="just"/>
            <a:r>
              <a:rPr lang="he-IL" sz="2400" b="1" u="sng" dirty="0">
                <a:latin typeface="Times New Roman" panose="02020603050405020304" pitchFamily="18" charset="0"/>
                <a:ea typeface="MS Mincho" panose="02020609040205080304" pitchFamily="49" charset="-128"/>
                <a:cs typeface="Arial" panose="020B0604020202020204" pitchFamily="34" charset="0"/>
              </a:rPr>
              <a:t>עניין מוסול (ע"א 9303/03</a:t>
            </a:r>
            <a:r>
              <a:rPr lang="he-IL" sz="2400" b="1" dirty="0">
                <a:latin typeface="Times New Roman" panose="02020603050405020304" pitchFamily="18" charset="0"/>
                <a:ea typeface="MS Mincho" panose="02020609040205080304" pitchFamily="49" charset="-128"/>
                <a:cs typeface="Arial" panose="020B0604020202020204" pitchFamily="34" charset="0"/>
              </a:rPr>
              <a:t>)  – </a:t>
            </a:r>
            <a:r>
              <a:rPr lang="he-IL" sz="2400" dirty="0">
                <a:latin typeface="Times New Roman" panose="02020603050405020304" pitchFamily="18" charset="0"/>
                <a:ea typeface="MS Mincho" panose="02020609040205080304" pitchFamily="49" charset="-128"/>
                <a:cs typeface="Arial" panose="020B0604020202020204" pitchFamily="34" charset="0"/>
              </a:rPr>
              <a:t>באותו עניין דובר </a:t>
            </a: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על עורך דין שנתן שירותים משפטיים לשתי חברות גרמניות, אשר צורפו להליכים משפטיים שהתנהלו בישראל, מכוח הודעות צד ג' שנשלחו אליהן. המערער טען שהשירותים שהעניק חייבים במע"מ בשיעור אפס, שכן הוענקו לתושבות חוץ, ואולם רשויות מע"מ סרבו להענקת מע"מ בשיעור אפס, שכן לדידן השירותים הוענקו בקשר לנכס בישראל - היא זכות התביעה וההתגוננות. </a:t>
            </a:r>
            <a:endParaRPr lang="he-IL" sz="2400" dirty="0"/>
          </a:p>
        </p:txBody>
      </p:sp>
    </p:spTree>
    <p:extLst>
      <p:ext uri="{BB962C8B-B14F-4D97-AF65-F5344CB8AC3E}">
        <p14:creationId xmlns:p14="http://schemas.microsoft.com/office/powerpoint/2010/main" val="14478074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מכירת נכס - המשך</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תיבת טקסט 2">
            <a:extLst>
              <a:ext uri="{FF2B5EF4-FFF2-40B4-BE49-F238E27FC236}">
                <a16:creationId xmlns:a16="http://schemas.microsoft.com/office/drawing/2014/main" id="{23C2FD7B-59A7-DD42-33BA-7425F73124FB}"/>
              </a:ext>
            </a:extLst>
          </p:cNvPr>
          <p:cNvSpPr txBox="1"/>
          <p:nvPr/>
        </p:nvSpPr>
        <p:spPr>
          <a:xfrm>
            <a:off x="211873" y="1348662"/>
            <a:ext cx="11980127" cy="1938992"/>
          </a:xfrm>
          <a:prstGeom prst="rect">
            <a:avLst/>
          </a:prstGeom>
          <a:noFill/>
        </p:spPr>
        <p:txBody>
          <a:bodyPr wrap="square" rtlCol="1">
            <a:spAutoFit/>
          </a:bodyPr>
          <a:lstStyle/>
          <a:p>
            <a:pPr algn="just"/>
            <a:r>
              <a:rPr lang="he-IL" sz="2400" b="1" u="sng" dirty="0">
                <a:effectLst/>
                <a:ea typeface="MS Mincho" panose="02020609040205080304" pitchFamily="49" charset="-128"/>
                <a:cs typeface="Arial" panose="020B0604020202020204" pitchFamily="34" charset="0"/>
              </a:rPr>
              <a:t>על הגדרת נכס בחוק מע"מ</a:t>
            </a:r>
          </a:p>
          <a:p>
            <a:pPr algn="just"/>
            <a:r>
              <a:rPr lang="he-IL" sz="2400" b="1" u="sng" dirty="0">
                <a:latin typeface="Times New Roman" panose="02020603050405020304" pitchFamily="18" charset="0"/>
                <a:ea typeface="MS Mincho" panose="02020609040205080304" pitchFamily="49" charset="-128"/>
                <a:cs typeface="Arial" panose="020B0604020202020204" pitchFamily="34" charset="0"/>
              </a:rPr>
              <a:t>עניין מוסול (ע"א 9303/03</a:t>
            </a:r>
            <a:r>
              <a:rPr lang="he-IL" sz="2400" b="1" dirty="0">
                <a:latin typeface="Times New Roman" panose="02020603050405020304" pitchFamily="18" charset="0"/>
                <a:ea typeface="MS Mincho" panose="02020609040205080304" pitchFamily="49" charset="-128"/>
                <a:cs typeface="Arial" panose="020B0604020202020204" pitchFamily="34" charset="0"/>
              </a:rPr>
              <a:t>) – המשך </a:t>
            </a:r>
          </a:p>
          <a:p>
            <a:pPr algn="just"/>
            <a:r>
              <a:rPr lang="he-IL" sz="2400" dirty="0">
                <a:effectLst/>
                <a:latin typeface="Times New Roman" panose="02020603050405020304" pitchFamily="18" charset="0"/>
                <a:ea typeface="Calibri" panose="020F0502020204030204" pitchFamily="34" charset="0"/>
                <a:cs typeface="Arial" panose="020B0604020202020204" pitchFamily="34" charset="0"/>
              </a:rPr>
              <a:t>בית המשפט העליון קיבל את עמדת רשויות מע"מ, וקבע כי מקום המצאה של הזכות המדוברת הינו במקום בו ניתן </a:t>
            </a:r>
            <a:r>
              <a:rPr lang="he-IL" sz="2400" u="sng" dirty="0">
                <a:effectLst/>
                <a:latin typeface="Times New Roman" panose="02020603050405020304" pitchFamily="18" charset="0"/>
                <a:ea typeface="Calibri" panose="020F0502020204030204" pitchFamily="34" charset="0"/>
                <a:cs typeface="Arial" panose="020B0604020202020204" pitchFamily="34" charset="0"/>
              </a:rPr>
              <a:t>לאוכפה באופן אפקטיבי, שהוא ישראל</a:t>
            </a:r>
            <a:r>
              <a:rPr lang="he-IL" sz="2400" dirty="0">
                <a:effectLst/>
                <a:latin typeface="Times New Roman" panose="02020603050405020304" pitchFamily="18" charset="0"/>
                <a:ea typeface="Calibri" panose="020F0502020204030204" pitchFamily="34" charset="0"/>
                <a:cs typeface="Arial" panose="020B0604020202020204" pitchFamily="34" charset="0"/>
              </a:rPr>
              <a:t> ובהתאמה הואיל מדובר בשירות שניתן בקשר לנכס בישראל, שאינו מזכה במע"מ בשיעור אפס. </a:t>
            </a:r>
            <a:endParaRPr lang="he-IL" sz="2400" dirty="0"/>
          </a:p>
        </p:txBody>
      </p:sp>
    </p:spTree>
    <p:extLst>
      <p:ext uri="{BB962C8B-B14F-4D97-AF65-F5344CB8AC3E}">
        <p14:creationId xmlns:p14="http://schemas.microsoft.com/office/powerpoint/2010/main" val="28498665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מכירת נכס - המשך</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תיבת טקסט 2">
            <a:extLst>
              <a:ext uri="{FF2B5EF4-FFF2-40B4-BE49-F238E27FC236}">
                <a16:creationId xmlns:a16="http://schemas.microsoft.com/office/drawing/2014/main" id="{9AB70B96-736D-9AC6-41A7-25CCB85E6E72}"/>
              </a:ext>
            </a:extLst>
          </p:cNvPr>
          <p:cNvSpPr txBox="1"/>
          <p:nvPr/>
        </p:nvSpPr>
        <p:spPr>
          <a:xfrm>
            <a:off x="0" y="1348662"/>
            <a:ext cx="12192000" cy="4154984"/>
          </a:xfrm>
          <a:prstGeom prst="rect">
            <a:avLst/>
          </a:prstGeom>
          <a:noFill/>
        </p:spPr>
        <p:txBody>
          <a:bodyPr wrap="square" rtlCol="1">
            <a:spAutoFit/>
          </a:bodyPr>
          <a:lstStyle/>
          <a:p>
            <a:pPr algn="just"/>
            <a:r>
              <a:rPr lang="he-IL" sz="2400" b="1" u="sng" dirty="0">
                <a:effectLst/>
                <a:ea typeface="MS Mincho" panose="02020609040205080304" pitchFamily="49" charset="-128"/>
                <a:cs typeface="Arial" panose="020B0604020202020204" pitchFamily="34" charset="0"/>
              </a:rPr>
              <a:t>על הגדרת נכס בחוק מע"מ</a:t>
            </a:r>
          </a:p>
          <a:p>
            <a:pPr algn="just"/>
            <a:endParaRPr lang="he-IL" sz="2400" b="1" u="sng" dirty="0">
              <a:effectLst/>
              <a:ea typeface="MS Mincho" panose="02020609040205080304" pitchFamily="49" charset="-128"/>
              <a:cs typeface="Arial" panose="020B0604020202020204" pitchFamily="34" charset="0"/>
            </a:endParaRPr>
          </a:p>
          <a:p>
            <a:pPr algn="just"/>
            <a:r>
              <a:rPr lang="he-IL" sz="2400" b="1" u="sng" dirty="0">
                <a:effectLst/>
                <a:latin typeface="Times New Roman" panose="02020603050405020304" pitchFamily="18" charset="0"/>
                <a:ea typeface="Calibri" panose="020F0502020204030204" pitchFamily="34" charset="0"/>
                <a:cs typeface="Arial" panose="020B0604020202020204" pitchFamily="34" charset="0"/>
              </a:rPr>
              <a:t>עניין </a:t>
            </a:r>
            <a:r>
              <a:rPr lang="he-IL" sz="2400" b="1" u="sng" dirty="0" err="1">
                <a:effectLst/>
                <a:latin typeface="Times New Roman" panose="02020603050405020304" pitchFamily="18" charset="0"/>
                <a:ea typeface="Calibri" panose="020F0502020204030204" pitchFamily="34" charset="0"/>
                <a:cs typeface="Arial" panose="020B0604020202020204" pitchFamily="34" charset="0"/>
              </a:rPr>
              <a:t>נ.דל.א</a:t>
            </a:r>
            <a:r>
              <a:rPr lang="he-IL" sz="2400" b="1" u="sng" dirty="0">
                <a:effectLst/>
                <a:latin typeface="Times New Roman" panose="02020603050405020304" pitchFamily="18" charset="0"/>
                <a:ea typeface="Calibri" panose="020F0502020204030204" pitchFamily="34" charset="0"/>
                <a:cs typeface="Arial" panose="020B0604020202020204" pitchFamily="34" charset="0"/>
              </a:rPr>
              <a:t> (ע"מ 1058-07) </a:t>
            </a:r>
            <a:r>
              <a:rPr lang="he-IL" sz="2400" dirty="0">
                <a:effectLst/>
                <a:latin typeface="Times New Roman" panose="02020603050405020304" pitchFamily="18" charset="0"/>
                <a:ea typeface="Calibri" panose="020F0502020204030204" pitchFamily="34" charset="0"/>
                <a:cs typeface="Arial" panose="020B0604020202020204" pitchFamily="34" charset="0"/>
              </a:rPr>
              <a:t>בעניין זה דובר במערערת (חברה ישראלית), אשר יזמה וטיפלה בהקטנת חבות המס של תושבי ישראל ותושבי חוץ, כפועל יוצא מעסקת החלפה של מניותיהם בחברה ישראלית. החלפת המניות לוותה בהסדר מס שניתן על ידי רשות המיסים, במסגרתו נקבע, בין היתר, כי החבות בריווח הון ותשלום המס ייעשו על פי גובה ההפסדים של החברה הישראלית שמניותיה שהוחלפו. </a:t>
            </a:r>
          </a:p>
          <a:p>
            <a:pPr algn="just"/>
            <a:endParaRPr lang="he-IL" sz="2400" dirty="0">
              <a:latin typeface="Times New Roman" panose="02020603050405020304" pitchFamily="18" charset="0"/>
              <a:cs typeface="Arial" panose="020B0604020202020204" pitchFamily="34" charset="0"/>
            </a:endParaRPr>
          </a:p>
          <a:p>
            <a:pPr algn="just"/>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בית המשפט המחוזי צידד בעמדת רשויות מע"מ בעיקר מן הטעם כי לשיטתו אין מחלוקת כי הזכות שבהגדרת "נכס" איננה כוללת רק זכות לתבוע או להתגונן אלא כל זכות </a:t>
            </a:r>
            <a:r>
              <a:rPr lang="he-IL" sz="2400" u="none" strike="noStrike" kern="0" spc="0" dirty="0" err="1">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רכושית</a:t>
            </a: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 בעלת ערך כלכלי (והשוו לעניין </a:t>
            </a:r>
            <a:r>
              <a:rPr lang="he-IL" sz="2400" u="none" strike="noStrike" kern="0" spc="0" dirty="0" err="1">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רוזין</a:t>
            </a: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 </a:t>
            </a:r>
            <a:r>
              <a:rPr lang="he-IL" sz="2400" u="none" strike="noStrike" kern="0" spc="0" dirty="0" err="1">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ומוסל</a:t>
            </a: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 בהמשך מיצה בית המשפט, כי במקרה שבפניו דובר במס לתשלום לרשויות המס בישראל, ולכן הנכס, שהוא הזכות לשלם מס אמת, מצוי בישראל. </a:t>
            </a:r>
            <a:endParaRPr lang="he-IL" sz="2400" dirty="0"/>
          </a:p>
        </p:txBody>
      </p:sp>
    </p:spTree>
    <p:extLst>
      <p:ext uri="{BB962C8B-B14F-4D97-AF65-F5344CB8AC3E}">
        <p14:creationId xmlns:p14="http://schemas.microsoft.com/office/powerpoint/2010/main" val="39876094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מכירת נכס - המשך</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sp>
        <p:nvSpPr>
          <p:cNvPr id="2" name="מלבן 1"/>
          <p:cNvSpPr/>
          <p:nvPr/>
        </p:nvSpPr>
        <p:spPr>
          <a:xfrm>
            <a:off x="897096" y="1191713"/>
            <a:ext cx="11309545" cy="6629700"/>
          </a:xfrm>
          <a:prstGeom prst="rect">
            <a:avLst/>
          </a:prstGeom>
        </p:spPr>
        <p:txBody>
          <a:bodyPr wrap="square">
            <a:spAutoFit/>
          </a:bodyPr>
          <a:lstStyle/>
          <a:p>
            <a:pPr lvl="1" algn="just" rtl="1" fontAlgn="base">
              <a:lnSpc>
                <a:spcPct val="150000"/>
              </a:lnSpc>
              <a:spcBef>
                <a:spcPts val="600"/>
              </a:spcBef>
              <a:buClr>
                <a:srgbClr val="000000"/>
              </a:buClr>
              <a:buSzPts val="1100"/>
            </a:pPr>
            <a:r>
              <a:rPr lang="he-IL" sz="2800" b="1" u="sng" dirty="0">
                <a:effectLst/>
                <a:ea typeface="MS Mincho" panose="02020609040205080304" pitchFamily="49" charset="-128"/>
                <a:cs typeface="Arial" panose="020B0604020202020204" pitchFamily="34" charset="0"/>
              </a:rPr>
              <a:t>על הגדרת נכס בחוק מע"מ –מה בין "זכות" לבין "נכס בלתי מוחשי" </a:t>
            </a:r>
          </a:p>
          <a:p>
            <a:pPr lvl="1" algn="just" fontAlgn="base">
              <a:spcBef>
                <a:spcPts val="600"/>
              </a:spcBef>
              <a:buClr>
                <a:srgbClr val="000000"/>
              </a:buClr>
              <a:buSzPts val="1100"/>
            </a:pP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בחלופה השנייה להגדרת טובין שבחוק, נאמר </a:t>
            </a:r>
            <a:r>
              <a:rPr lang="he-IL" sz="2400" u="sng"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נכסים </a:t>
            </a: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בלתי מוחשיים ולא </a:t>
            </a:r>
            <a:r>
              <a:rPr lang="he-IL" sz="2400" u="sng"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זכויות</a:t>
            </a: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 בלתי מוחשיות. לאמור, דומה כי המחוקק התווה הבחנה בין "זכויות בלתי מוחשיות" דוגמת זכות תביעה או זכות חוזית לבין "נכסים בלתי מוחשים" (שהן זכויות ראויות קניינית דוגמת פטנטים, מידע או זכות יוצרים). </a:t>
            </a:r>
          </a:p>
          <a:p>
            <a:pPr lvl="1" algn="just" rtl="1" fontAlgn="base">
              <a:lnSpc>
                <a:spcPct val="150000"/>
              </a:lnSpc>
              <a:spcBef>
                <a:spcPts val="600"/>
              </a:spcBef>
              <a:buClr>
                <a:srgbClr val="000000"/>
              </a:buClr>
              <a:buSzPts val="1100"/>
            </a:pPr>
            <a:r>
              <a:rPr lang="he-IL" sz="22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תמיכה לכך ניתן למצוא בדברי ההסבר להצעת חוק מע"מ באשר למונח טובין. ובלשון דברי ההסבר:</a:t>
            </a:r>
            <a:endParaRPr lang="en-US" sz="22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marL="900430" algn="just" rtl="1"/>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"טובין" מוגדרים בפקודת הפרשנות כך: ״נכסים מוחשיים, חוץ ממקרקעין".  </a:t>
            </a:r>
            <a:r>
              <a:rPr lang="he-IL" sz="2400" b="1" u="sng" dirty="0">
                <a:effectLst/>
                <a:latin typeface="Times New Roman" panose="02020603050405020304" pitchFamily="18" charset="0"/>
                <a:ea typeface="Times New Roman" panose="02020603050405020304" pitchFamily="18" charset="0"/>
                <a:cs typeface="Arial" panose="020B0604020202020204" pitchFamily="34" charset="0"/>
              </a:rPr>
              <a:t>הצעת החוק כוללת במונח זה גם –</a:t>
            </a:r>
            <a:endParaRPr lang="en-US" sz="2400" b="1" dirty="0">
              <a:effectLst/>
              <a:latin typeface="Times New Roman" panose="02020603050405020304" pitchFamily="18" charset="0"/>
              <a:ea typeface="Times New Roman" panose="02020603050405020304" pitchFamily="18" charset="0"/>
              <a:cs typeface="Arial" panose="020B0604020202020204" pitchFamily="34" charset="0"/>
            </a:endParaRPr>
          </a:p>
          <a:p>
            <a:pPr marL="900430" algn="just" rtl="1"/>
            <a:r>
              <a:rPr lang="he-IL" sz="2400" b="1" u="sng" dirty="0">
                <a:effectLst/>
                <a:latin typeface="Times New Roman" panose="02020603050405020304" pitchFamily="18" charset="0"/>
                <a:ea typeface="Times New Roman" panose="02020603050405020304" pitchFamily="18" charset="0"/>
                <a:cs typeface="Arial" panose="020B0604020202020204" pitchFamily="34" charset="0"/>
              </a:rPr>
              <a:t>(1) נכסים בלתי מוחשיים כגון</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זכויות וטובות הנאה (</a:t>
            </a:r>
            <a:r>
              <a:rPr lang="he-IL" sz="2400" b="1" u="sng" dirty="0">
                <a:effectLst/>
                <a:latin typeface="Times New Roman" panose="02020603050405020304" pitchFamily="18" charset="0"/>
                <a:ea typeface="Times New Roman" panose="02020603050405020304" pitchFamily="18" charset="0"/>
                <a:cs typeface="Arial" panose="020B0604020202020204" pitchFamily="34" charset="0"/>
              </a:rPr>
              <a:t>זכות יוצרים, מוניטין, המצאות, ידע ו כדומה</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חוץ מזכות במקרקעין, בתאגידים ובמסמכים סחירים(מניות, ניירות ערך וכדומה");</a:t>
            </a:r>
            <a:endParaRPr lang="en-US" sz="2400" b="1" dirty="0">
              <a:effectLst/>
              <a:latin typeface="Times New Roman" panose="02020603050405020304" pitchFamily="18" charset="0"/>
              <a:ea typeface="Times New Roman" panose="02020603050405020304" pitchFamily="18" charset="0"/>
              <a:cs typeface="Arial" panose="020B0604020202020204" pitchFamily="34" charset="0"/>
            </a:endParaRPr>
          </a:p>
          <a:p>
            <a:pPr lvl="1" algn="just" fontAlgn="base">
              <a:lnSpc>
                <a:spcPct val="150000"/>
              </a:lnSpc>
              <a:spcBef>
                <a:spcPts val="600"/>
              </a:spcBef>
              <a:buClr>
                <a:srgbClr val="000000"/>
              </a:buClr>
              <a:buSzPts val="1100"/>
            </a:pPr>
            <a:endParaRPr lang="en-US"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lvl="1" algn="just" rtl="1" fontAlgn="base">
              <a:lnSpc>
                <a:spcPct val="150000"/>
              </a:lnSpc>
              <a:spcBef>
                <a:spcPts val="600"/>
              </a:spcBef>
              <a:buClr>
                <a:srgbClr val="000000"/>
              </a:buClr>
              <a:buSzPts val="1100"/>
            </a:pPr>
            <a:endParaRPr lang="en-US" sz="2400" dirty="0">
              <a:effectLst/>
              <a:latin typeface="Times New Roman" panose="02020603050405020304" pitchFamily="18" charset="0"/>
              <a:ea typeface="Times New Roman" panose="02020603050405020304" pitchFamily="18" charset="0"/>
              <a:cs typeface="Arial" panose="020B0604020202020204" pitchFamily="34" charset="0"/>
            </a:endParaRPr>
          </a:p>
          <a:p>
            <a:pPr lvl="1" algn="just" rtl="1" fontAlgn="base">
              <a:lnSpc>
                <a:spcPct val="150000"/>
              </a:lnSpc>
              <a:spcBef>
                <a:spcPts val="600"/>
              </a:spcBef>
              <a:buClr>
                <a:srgbClr val="000000"/>
              </a:buClr>
              <a:buSzPts val="1100"/>
            </a:pPr>
            <a:endParaRPr lang="he-IL" sz="2800" b="1" u="sng" dirty="0">
              <a:effectLst/>
              <a:ea typeface="MS Mincho" panose="02020609040205080304" pitchFamily="49" charset="-128"/>
              <a:cs typeface="Arial" panose="020B0604020202020204" pitchFamily="34" charset="0"/>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9687994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מכירת נכס - המשך</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sp>
        <p:nvSpPr>
          <p:cNvPr id="2" name="מלבן 1"/>
          <p:cNvSpPr/>
          <p:nvPr/>
        </p:nvSpPr>
        <p:spPr>
          <a:xfrm>
            <a:off x="122664" y="1191713"/>
            <a:ext cx="12083978" cy="4447371"/>
          </a:xfrm>
          <a:prstGeom prst="rect">
            <a:avLst/>
          </a:prstGeom>
        </p:spPr>
        <p:txBody>
          <a:bodyPr wrap="square">
            <a:spAutoFit/>
          </a:bodyPr>
          <a:lstStyle/>
          <a:p>
            <a:pPr lvl="1" algn="just" rtl="1" fontAlgn="base">
              <a:spcBef>
                <a:spcPts val="600"/>
              </a:spcBef>
              <a:buClr>
                <a:srgbClr val="000000"/>
              </a:buClr>
              <a:buSzPts val="1100"/>
            </a:pPr>
            <a:r>
              <a:rPr lang="he-IL" sz="2800" b="1" u="sng" dirty="0">
                <a:effectLst/>
                <a:ea typeface="MS Mincho" panose="02020609040205080304" pitchFamily="49" charset="-128"/>
                <a:cs typeface="Arial" panose="020B0604020202020204" pitchFamily="34" charset="0"/>
              </a:rPr>
              <a:t>על הגדרת נכס בחוק מע"מ</a:t>
            </a:r>
          </a:p>
          <a:p>
            <a:pPr lvl="1" algn="just" fontAlgn="base">
              <a:spcBef>
                <a:spcPts val="600"/>
              </a:spcBef>
              <a:buClr>
                <a:srgbClr val="000000"/>
              </a:buClr>
              <a:buSzPts val="1100"/>
            </a:pPr>
            <a:r>
              <a:rPr lang="he-IL" sz="2400" b="1"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לאמור, לא כל זכות מהווה "נכס בלתי מוחשי" לצרכי מע"מ.  </a:t>
            </a:r>
          </a:p>
          <a:p>
            <a:pPr lvl="1" algn="just" fontAlgn="base">
              <a:spcBef>
                <a:spcPts val="600"/>
              </a:spcBef>
              <a:buClr>
                <a:srgbClr val="000000"/>
              </a:buClr>
              <a:buSzPts val="1100"/>
            </a:pPr>
            <a:r>
              <a:rPr lang="he-IL" sz="2400" dirty="0">
                <a:latin typeface="Times New Roman" panose="02020603050405020304" pitchFamily="18" charset="0"/>
                <a:ea typeface="Calibri" panose="020F0502020204030204" pitchFamily="34" charset="0"/>
                <a:cs typeface="Arial" panose="020B0604020202020204" pitchFamily="34" charset="0"/>
              </a:rPr>
              <a:t>אילו </a:t>
            </a:r>
            <a:r>
              <a:rPr lang="he-IL" sz="2400" dirty="0">
                <a:effectLst/>
                <a:latin typeface="Times New Roman" panose="02020603050405020304" pitchFamily="18" charset="0"/>
                <a:ea typeface="Calibri" panose="020F0502020204030204" pitchFamily="34" charset="0"/>
                <a:cs typeface="Arial" panose="020B0604020202020204" pitchFamily="34" charset="0"/>
              </a:rPr>
              <a:t>"זכות" ו"נכס בלתי מוחשי" הם היינו הך. </a:t>
            </a:r>
            <a:r>
              <a:rPr lang="he-IL" sz="2400" u="sng" dirty="0">
                <a:effectLst/>
                <a:latin typeface="Times New Roman" panose="02020603050405020304" pitchFamily="18" charset="0"/>
                <a:ea typeface="Calibri" panose="020F0502020204030204" pitchFamily="34" charset="0"/>
                <a:cs typeface="Arial" panose="020B0604020202020204" pitchFamily="34" charset="0"/>
              </a:rPr>
              <a:t>היה מספיק לכאורה, לכתוב רק את המילה "זכות" בהגדרה </a:t>
            </a:r>
            <a:r>
              <a:rPr lang="he-IL" sz="2400" u="sng" dirty="0" err="1">
                <a:effectLst/>
                <a:latin typeface="Times New Roman" panose="02020603050405020304" pitchFamily="18" charset="0"/>
                <a:ea typeface="Calibri" panose="020F0502020204030204" pitchFamily="34" charset="0"/>
                <a:cs typeface="Arial" panose="020B0604020202020204" pitchFamily="34" charset="0"/>
              </a:rPr>
              <a:t>השניה</a:t>
            </a:r>
            <a:r>
              <a:rPr lang="he-IL" sz="2400" u="sng" dirty="0">
                <a:effectLst/>
                <a:latin typeface="Times New Roman" panose="02020603050405020304" pitchFamily="18" charset="0"/>
                <a:ea typeface="Calibri" panose="020F0502020204030204" pitchFamily="34" charset="0"/>
                <a:cs typeface="Arial" panose="020B0604020202020204" pitchFamily="34" charset="0"/>
              </a:rPr>
              <a:t> של "טובין" בחוק, והרי המחוקק מוחזק כמי שאינו משחית מילים לריק.</a:t>
            </a:r>
          </a:p>
          <a:p>
            <a:pPr lvl="1" algn="just" fontAlgn="base">
              <a:spcBef>
                <a:spcPts val="600"/>
              </a:spcBef>
              <a:buClr>
                <a:srgbClr val="000000"/>
              </a:buClr>
              <a:buSzPts val="1100"/>
            </a:pPr>
            <a:endParaRPr lang="he-IL" sz="2400" u="sng" dirty="0">
              <a:effectLst/>
              <a:latin typeface="Times New Roman" panose="02020603050405020304" pitchFamily="18" charset="0"/>
              <a:ea typeface="Calibri" panose="020F0502020204030204" pitchFamily="34" charset="0"/>
              <a:cs typeface="Arial" panose="020B0604020202020204" pitchFamily="34" charset="0"/>
            </a:endParaRPr>
          </a:p>
          <a:p>
            <a:pPr lvl="1" algn="just" rtl="1" fontAlgn="base">
              <a:spcBef>
                <a:spcPts val="600"/>
              </a:spcBef>
              <a:buClr>
                <a:srgbClr val="000000"/>
              </a:buClr>
              <a:buSzPts val="1100"/>
            </a:pP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המלומד </a:t>
            </a:r>
            <a:r>
              <a:rPr lang="he-IL" sz="2400" u="none" strike="noStrike" kern="0" spc="0" dirty="0" err="1">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פוטשבוצקי</a:t>
            </a: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 מציין לעניין זה בספרו כי:</a:t>
            </a:r>
            <a:endParaRPr lang="en-US"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r>
              <a:rPr lang="he-IL" sz="2400" dirty="0">
                <a:effectLst/>
                <a:latin typeface="Times New Roman" panose="02020603050405020304" pitchFamily="18" charset="0"/>
                <a:ea typeface="Calibri" panose="020F0502020204030204" pitchFamily="34" charset="0"/>
                <a:cs typeface="Arial" panose="020B0604020202020204" pitchFamily="34" charset="0"/>
              </a:rPr>
              <a:t>" </a:t>
            </a:r>
            <a:r>
              <a:rPr lang="he-IL" sz="2400" b="1" dirty="0">
                <a:effectLst/>
                <a:latin typeface="Times New Roman" panose="02020603050405020304" pitchFamily="18" charset="0"/>
                <a:ea typeface="Calibri" panose="020F0502020204030204" pitchFamily="34" charset="0"/>
                <a:cs typeface="Arial" panose="020B0604020202020204" pitchFamily="34" charset="0"/>
              </a:rPr>
              <a:t>נכס בלתי מוחשי </a:t>
            </a:r>
            <a:r>
              <a:rPr lang="he-IL" sz="2400" b="1" u="sng" dirty="0">
                <a:effectLst/>
                <a:latin typeface="Times New Roman" panose="02020603050405020304" pitchFamily="18" charset="0"/>
                <a:ea typeface="Calibri" panose="020F0502020204030204" pitchFamily="34" charset="0"/>
                <a:cs typeface="Arial" panose="020B0604020202020204" pitchFamily="34" charset="0"/>
              </a:rPr>
              <a:t>הוא פטנט, מדגם, סימן מסחר או זכות מטפחים הרשומים בישראל.."</a:t>
            </a:r>
            <a:endParaRPr lang="en-US" sz="2400" b="1"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lvl="1" algn="just" fontAlgn="base">
              <a:spcBef>
                <a:spcPts val="600"/>
              </a:spcBef>
              <a:buClr>
                <a:srgbClr val="000000"/>
              </a:buClr>
              <a:buSzPts val="1100"/>
            </a:pPr>
            <a:endParaRPr lang="en-US"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lvl="1" algn="just" rtl="1" fontAlgn="base">
              <a:spcBef>
                <a:spcPts val="600"/>
              </a:spcBef>
              <a:buClr>
                <a:srgbClr val="000000"/>
              </a:buClr>
              <a:buSzPts val="1100"/>
            </a:pPr>
            <a:endParaRPr lang="en-US" sz="2400" dirty="0">
              <a:effectLst/>
              <a:latin typeface="Times New Roman" panose="02020603050405020304" pitchFamily="18" charset="0"/>
              <a:ea typeface="Times New Roman" panose="02020603050405020304" pitchFamily="18" charset="0"/>
              <a:cs typeface="Arial" panose="020B0604020202020204" pitchFamily="34" charset="0"/>
            </a:endParaRPr>
          </a:p>
          <a:p>
            <a:pPr lvl="1" algn="just" rtl="1" fontAlgn="base">
              <a:spcBef>
                <a:spcPts val="600"/>
              </a:spcBef>
              <a:buClr>
                <a:srgbClr val="000000"/>
              </a:buClr>
              <a:buSzPts val="1100"/>
            </a:pPr>
            <a:endParaRPr lang="he-IL" sz="2800" b="1" u="sng" dirty="0">
              <a:effectLst/>
              <a:ea typeface="MS Mincho" panose="02020609040205080304" pitchFamily="49" charset="-128"/>
              <a:cs typeface="Arial" panose="020B0604020202020204" pitchFamily="34" charset="0"/>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36277042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מכירת נכס - המשך</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sp>
        <p:nvSpPr>
          <p:cNvPr id="2" name="מלבן 1"/>
          <p:cNvSpPr/>
          <p:nvPr/>
        </p:nvSpPr>
        <p:spPr>
          <a:xfrm>
            <a:off x="14642" y="1191713"/>
            <a:ext cx="12191999" cy="6352701"/>
          </a:xfrm>
          <a:prstGeom prst="rect">
            <a:avLst/>
          </a:prstGeom>
        </p:spPr>
        <p:txBody>
          <a:bodyPr wrap="square">
            <a:spAutoFit/>
          </a:bodyPr>
          <a:lstStyle/>
          <a:p>
            <a:pPr lvl="1" algn="just" rtl="1" fontAlgn="base">
              <a:lnSpc>
                <a:spcPct val="150000"/>
              </a:lnSpc>
              <a:spcBef>
                <a:spcPts val="600"/>
              </a:spcBef>
              <a:buClr>
                <a:srgbClr val="000000"/>
              </a:buClr>
              <a:buSzPts val="1100"/>
            </a:pPr>
            <a:r>
              <a:rPr lang="he-IL" sz="2800" b="1" u="sng" dirty="0">
                <a:effectLst/>
                <a:ea typeface="MS Mincho" panose="02020609040205080304" pitchFamily="49" charset="-128"/>
                <a:cs typeface="Arial" panose="020B0604020202020204" pitchFamily="34" charset="0"/>
              </a:rPr>
              <a:t>על הגדרת נכס בחוק מע"מ</a:t>
            </a:r>
          </a:p>
          <a:p>
            <a:pPr lvl="1" algn="just" fontAlgn="base">
              <a:lnSpc>
                <a:spcPct val="150000"/>
              </a:lnSpc>
              <a:spcBef>
                <a:spcPts val="600"/>
              </a:spcBef>
              <a:buClr>
                <a:srgbClr val="000000"/>
              </a:buClr>
              <a:buSzPts val="1100"/>
            </a:pPr>
            <a:r>
              <a:rPr lang="he-IL" sz="2400" b="1" u="sng" dirty="0">
                <a:effectLst/>
                <a:latin typeface="Times New Roman" panose="02020603050405020304" pitchFamily="18" charset="0"/>
                <a:ea typeface="Times New Roman" panose="02020603050405020304" pitchFamily="18" charset="0"/>
                <a:cs typeface="Arial" panose="020B0604020202020204" pitchFamily="34" charset="0"/>
              </a:rPr>
              <a:t>"...ולמעט ניירות ערך ומסמכים סחירים וזכויות בהם;"</a:t>
            </a:r>
          </a:p>
          <a:p>
            <a:pPr lvl="1" algn="just" fontAlgn="base">
              <a:spcBef>
                <a:spcPts val="600"/>
              </a:spcBef>
              <a:buClr>
                <a:srgbClr val="000000"/>
              </a:buClr>
              <a:buSzPts val="1100"/>
            </a:pPr>
            <a:r>
              <a:rPr lang="he-IL" sz="2400" dirty="0"/>
              <a:t>הגדרת ״טובין״ שבסעיף 1 לחוק ממעטת במפורש ״ניירות ערך וזכויות בהם״ מכלל ההגדרה ומכאן שהם לא ייחשבו לנכס לפי החוק ומכירתן לא </a:t>
            </a:r>
            <a:r>
              <a:rPr lang="he-IL" sz="2400" dirty="0" err="1"/>
              <a:t>תחוייב</a:t>
            </a:r>
            <a:r>
              <a:rPr lang="he-IL" sz="2400" dirty="0"/>
              <a:t> במס. הדבר נועד כדי להקל על המסחר בשוק ההון ולא לסרבלו בחיובי מע״מ.</a:t>
            </a:r>
          </a:p>
          <a:p>
            <a:pPr lvl="1" algn="just" fontAlgn="base">
              <a:spcBef>
                <a:spcPts val="600"/>
              </a:spcBef>
              <a:buClr>
                <a:srgbClr val="000000"/>
              </a:buClr>
              <a:buSzPts val="1100"/>
            </a:pPr>
            <a:r>
              <a:rPr lang="he-IL" sz="2400" dirty="0"/>
              <a:t>בסעיף 1 לחוק מופיעה גם הגדרה עצמאית למונח ״ניירות ערך״ המאמצת את ההגדרה שבחוק ניירות ערך, תשכ״ח-1968 (להלן: "חוק ניירות ערך") אך מוסיפה עליה ומרחיבה אותה כדלקמן: </a:t>
            </a:r>
          </a:p>
          <a:p>
            <a:pPr lvl="1" algn="just" fontAlgn="base">
              <a:spcBef>
                <a:spcPts val="600"/>
              </a:spcBef>
              <a:buClr>
                <a:srgbClr val="000000"/>
              </a:buClr>
              <a:buSzPts val="1100"/>
            </a:pPr>
            <a:r>
              <a:rPr lang="he-IL" sz="2400" b="1" u="sng" dirty="0">
                <a:effectLst/>
                <a:latin typeface="Times New Roman" panose="02020603050405020304" pitchFamily="18" charset="0"/>
                <a:ea typeface="Times New Roman" panose="02020603050405020304" pitchFamily="18" charset="0"/>
                <a:cs typeface="Arial" panose="020B0604020202020204" pitchFamily="34" charset="0"/>
              </a:rPr>
              <a:t>"...ולמעט ניירות ערך ומסמכים סחירים וזכויות בהם;"</a:t>
            </a:r>
          </a:p>
          <a:p>
            <a:pPr lvl="1" algn="just" fontAlgn="base">
              <a:spcBef>
                <a:spcPts val="600"/>
              </a:spcBef>
              <a:buClr>
                <a:srgbClr val="000000"/>
              </a:buClr>
              <a:buSzPts val="1100"/>
            </a:pPr>
            <a:r>
              <a:rPr lang="he-IL" sz="2400" dirty="0"/>
              <a:t>״״</a:t>
            </a:r>
            <a:r>
              <a:rPr lang="he-IL" sz="2400" b="1" dirty="0"/>
              <a:t>ניירות ערך״ - כמשמעותם בחוק ניירות ערך, התשכ״ח-1968 לרבות ניירות ערך המונפקים בידי הממשלה או על פי חוק מיוחד, ולרבות מניות שלא הוצאו בסדרה.</a:t>
            </a:r>
          </a:p>
          <a:p>
            <a:pPr lvl="1" algn="just" fontAlgn="base">
              <a:spcBef>
                <a:spcPts val="600"/>
              </a:spcBef>
              <a:buClr>
                <a:srgbClr val="000000"/>
              </a:buClr>
              <a:buSzPts val="1100"/>
            </a:pPr>
            <a:endParaRPr lang="en-US" sz="2400" b="1" u="sng" dirty="0">
              <a:effectLst/>
              <a:latin typeface="Times New Roman" panose="02020603050405020304" pitchFamily="18" charset="0"/>
              <a:ea typeface="Times New Roman" panose="02020603050405020304" pitchFamily="18" charset="0"/>
              <a:cs typeface="Arial" panose="020B0604020202020204" pitchFamily="34" charset="0"/>
            </a:endParaRPr>
          </a:p>
          <a:p>
            <a:pPr lvl="1" algn="just" rtl="1" fontAlgn="base">
              <a:lnSpc>
                <a:spcPct val="150000"/>
              </a:lnSpc>
              <a:spcBef>
                <a:spcPts val="600"/>
              </a:spcBef>
              <a:buClr>
                <a:srgbClr val="000000"/>
              </a:buClr>
              <a:buSzPts val="1100"/>
            </a:pPr>
            <a:endParaRPr lang="en-US" sz="2400" dirty="0">
              <a:effectLst/>
              <a:latin typeface="Times New Roman" panose="02020603050405020304" pitchFamily="18" charset="0"/>
              <a:ea typeface="Times New Roman" panose="02020603050405020304" pitchFamily="18" charset="0"/>
              <a:cs typeface="Arial" panose="020B0604020202020204" pitchFamily="34" charset="0"/>
            </a:endParaRPr>
          </a:p>
          <a:p>
            <a:pPr lvl="1" algn="just" rtl="1" fontAlgn="base">
              <a:lnSpc>
                <a:spcPct val="150000"/>
              </a:lnSpc>
              <a:spcBef>
                <a:spcPts val="600"/>
              </a:spcBef>
              <a:buClr>
                <a:srgbClr val="000000"/>
              </a:buClr>
              <a:buSzPts val="1100"/>
            </a:pPr>
            <a:endParaRPr lang="he-IL" sz="2800" b="1" u="sng" dirty="0">
              <a:effectLst/>
              <a:ea typeface="MS Mincho" panose="02020609040205080304" pitchFamily="49" charset="-128"/>
              <a:cs typeface="Arial" panose="020B0604020202020204" pitchFamily="34" charset="0"/>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9700261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מכירת נכס - המשך</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sp>
        <p:nvSpPr>
          <p:cNvPr id="2" name="מלבן 1"/>
          <p:cNvSpPr/>
          <p:nvPr/>
        </p:nvSpPr>
        <p:spPr>
          <a:xfrm>
            <a:off x="111512" y="1191713"/>
            <a:ext cx="12095129" cy="2585323"/>
          </a:xfrm>
          <a:prstGeom prst="rect">
            <a:avLst/>
          </a:prstGeom>
        </p:spPr>
        <p:txBody>
          <a:bodyPr wrap="square">
            <a:spAutoFit/>
          </a:bodyPr>
          <a:lstStyle/>
          <a:p>
            <a:pPr lvl="1" algn="just" rtl="1" fontAlgn="base">
              <a:spcBef>
                <a:spcPts val="600"/>
              </a:spcBef>
              <a:buClr>
                <a:srgbClr val="000000"/>
              </a:buClr>
              <a:buSzPts val="1100"/>
            </a:pPr>
            <a:r>
              <a:rPr lang="he-IL" sz="2800" b="1" u="sng" dirty="0">
                <a:effectLst/>
                <a:ea typeface="MS Mincho" panose="02020609040205080304" pitchFamily="49" charset="-128"/>
                <a:cs typeface="Arial" panose="020B0604020202020204" pitchFamily="34" charset="0"/>
              </a:rPr>
              <a:t>על הגדרת נכס בחוק מע"מ</a:t>
            </a:r>
          </a:p>
          <a:p>
            <a:pPr lvl="1" algn="just" rtl="1" fontAlgn="base">
              <a:spcBef>
                <a:spcPts val="600"/>
              </a:spcBef>
              <a:buClr>
                <a:srgbClr val="000000"/>
              </a:buClr>
              <a:buSzPts val="1100"/>
            </a:pPr>
            <a:r>
              <a:rPr lang="he-IL" sz="2400" u="sng" dirty="0"/>
              <a:t>לפי חוק לניירות ערך </a:t>
            </a:r>
            <a:r>
              <a:rPr lang="he-IL" sz="2400" dirty="0"/>
              <a:t>יכללו בגדר ״ניירות ערך : אגרות חוב מסוגים שונים, שטרי הון, מניות, אופציות ויחידות השתתפות בקרן נאמנות. כמו כן על הזכות להיות מעוגנת בתעודה או מסמך המונפק בסדרה על ידי תאגיד. </a:t>
            </a:r>
            <a:r>
              <a:rPr lang="he-IL" sz="2400" u="sng" dirty="0"/>
              <a:t>ההגדרה האמורה בחוק מע״מ </a:t>
            </a:r>
            <a:r>
              <a:rPr lang="he-IL" sz="2400" dirty="0"/>
              <a:t>הינה רחבה יותר והיא כוללת גם ״ניירות ערך המונפקים בידי הממשלה או על פי חוק מיוחד, ולרבות מניות שלא הוצאו בסדרה.</a:t>
            </a:r>
            <a:endParaRPr lang="en-US" sz="2400" b="1" dirty="0">
              <a:effectLst/>
              <a:latin typeface="Times New Roman" panose="02020603050405020304" pitchFamily="18" charset="0"/>
              <a:ea typeface="Times New Roman" panose="02020603050405020304" pitchFamily="18" charset="0"/>
              <a:cs typeface="Arial" panose="020B0604020202020204" pitchFamily="34" charset="0"/>
            </a:endParaRPr>
          </a:p>
          <a:p>
            <a:pPr lvl="1" algn="just" rtl="1" fontAlgn="base">
              <a:spcBef>
                <a:spcPts val="600"/>
              </a:spcBef>
              <a:buClr>
                <a:srgbClr val="000000"/>
              </a:buClr>
              <a:buSzPts val="1100"/>
            </a:pPr>
            <a:endParaRPr lang="he-IL" sz="2800" b="1" u="sng" dirty="0">
              <a:effectLst/>
              <a:ea typeface="MS Mincho" panose="02020609040205080304" pitchFamily="49" charset="-128"/>
              <a:cs typeface="Arial" panose="020B0604020202020204" pitchFamily="34" charset="0"/>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32134270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מכירת נכס - המשך</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sp>
        <p:nvSpPr>
          <p:cNvPr id="2" name="מלבן 1"/>
          <p:cNvSpPr/>
          <p:nvPr/>
        </p:nvSpPr>
        <p:spPr>
          <a:xfrm>
            <a:off x="133816" y="1191713"/>
            <a:ext cx="12072826" cy="4662815"/>
          </a:xfrm>
          <a:prstGeom prst="rect">
            <a:avLst/>
          </a:prstGeom>
        </p:spPr>
        <p:txBody>
          <a:bodyPr wrap="square">
            <a:spAutoFit/>
          </a:bodyPr>
          <a:lstStyle/>
          <a:p>
            <a:pPr lvl="1" algn="just" rtl="1" fontAlgn="base">
              <a:spcBef>
                <a:spcPts val="600"/>
              </a:spcBef>
              <a:buClr>
                <a:srgbClr val="000000"/>
              </a:buClr>
              <a:buSzPts val="1100"/>
            </a:pPr>
            <a:r>
              <a:rPr lang="he-IL" sz="2800" b="1" u="sng" dirty="0">
                <a:effectLst/>
                <a:ea typeface="MS Mincho" panose="02020609040205080304" pitchFamily="49" charset="-128"/>
                <a:cs typeface="Arial" panose="020B0604020202020204" pitchFamily="34" charset="0"/>
              </a:rPr>
              <a:t>על הגדרת נכס בחוק מע"מ</a:t>
            </a:r>
          </a:p>
          <a:p>
            <a:pPr lvl="1" algn="just" fontAlgn="base">
              <a:spcBef>
                <a:spcPts val="600"/>
              </a:spcBef>
              <a:buClr>
                <a:srgbClr val="000000"/>
              </a:buClr>
              <a:buSzPts val="1100"/>
            </a:pPr>
            <a:r>
              <a:rPr lang="he-IL" sz="2400" b="1" u="sng" dirty="0">
                <a:effectLst/>
                <a:latin typeface="Times New Roman" panose="02020603050405020304" pitchFamily="18" charset="0"/>
                <a:ea typeface="Times New Roman" panose="02020603050405020304" pitchFamily="18" charset="0"/>
                <a:cs typeface="Arial" panose="020B0604020202020204" pitchFamily="34" charset="0"/>
              </a:rPr>
              <a:t>"...ולמעט ניירות ערך ומסמכים סחירים וזכויות בהם;" - המשך</a:t>
            </a:r>
          </a:p>
          <a:p>
            <a:pPr lvl="1" algn="just" fontAlgn="base">
              <a:spcBef>
                <a:spcPts val="600"/>
              </a:spcBef>
              <a:buClr>
                <a:srgbClr val="000000"/>
              </a:buClr>
              <a:buSzPts val="1100"/>
            </a:pPr>
            <a:r>
              <a:rPr lang="he-IL" sz="2400" b="1" u="sng" dirty="0">
                <a:latin typeface="Times New Roman" panose="02020603050405020304" pitchFamily="18" charset="0"/>
                <a:ea typeface="Times New Roman" panose="02020603050405020304" pitchFamily="18" charset="0"/>
                <a:cs typeface="Arial" panose="020B0604020202020204" pitchFamily="34" charset="0"/>
              </a:rPr>
              <a:t>מסמכים סחרים -</a:t>
            </a:r>
            <a:r>
              <a:rPr lang="he-IL" sz="2400" dirty="0"/>
              <a:t>. מסמך סחיר הינו מסמך הממזג בתוכו את החיוב האובליגטורי כך שהעברת החפץ עצמו מעבירה גם את הזכות הצמודה אליו - </a:t>
            </a:r>
            <a:r>
              <a:rPr lang="he-IL" sz="2400" u="sng" dirty="0"/>
              <a:t>תכונת העבירות</a:t>
            </a:r>
            <a:r>
              <a:rPr lang="he-IL" sz="2400" dirty="0"/>
              <a:t>, וכן שבתנאים מסוימים הנעבר יכול לקבל זכות טובה יותר מהמעביד - </a:t>
            </a:r>
            <a:r>
              <a:rPr lang="he-IL" sz="2400" u="sng" dirty="0"/>
              <a:t>תכונות ההיטהרות.</a:t>
            </a:r>
          </a:p>
          <a:p>
            <a:pPr lvl="1" algn="just" fontAlgn="base">
              <a:spcBef>
                <a:spcPts val="600"/>
              </a:spcBef>
              <a:buClr>
                <a:srgbClr val="000000"/>
              </a:buClr>
              <a:buSzPts val="1100"/>
            </a:pPr>
            <a:endParaRPr lang="he-IL" sz="2400" dirty="0"/>
          </a:p>
          <a:p>
            <a:pPr lvl="1" algn="just" fontAlgn="base">
              <a:spcBef>
                <a:spcPts val="600"/>
              </a:spcBef>
              <a:buClr>
                <a:srgbClr val="000000"/>
              </a:buClr>
              <a:buSzPts val="1100"/>
            </a:pPr>
            <a:r>
              <a:rPr lang="he-IL" sz="2400" dirty="0"/>
              <a:t>מסמכים סחירים-  שטרי חוב, שטרי חליפין ושיקים לפי פקודת השטרות [נוסח חדש], תשי״ז -1957 או לפי חיקוק אחר המקנה למסמך את תכונת הסחירות, דהיינו, שהעברת הבעלות במסמך תגרום גם להעברת ההתחייבות החוזית הצמודה לו. למשל: אגרות חוב, שטרי הון, מניות למוכ״ז והמחאות נוסעים.</a:t>
            </a:r>
            <a:endParaRPr lang="en-US" sz="2400" b="1" dirty="0">
              <a:effectLst/>
              <a:latin typeface="Times New Roman" panose="02020603050405020304" pitchFamily="18" charset="0"/>
              <a:ea typeface="Times New Roman" panose="02020603050405020304" pitchFamily="18" charset="0"/>
              <a:cs typeface="Arial" panose="020B0604020202020204" pitchFamily="34" charset="0"/>
            </a:endParaRPr>
          </a:p>
          <a:p>
            <a:pPr lvl="1" algn="just" rtl="1" fontAlgn="base">
              <a:spcBef>
                <a:spcPts val="600"/>
              </a:spcBef>
              <a:buClr>
                <a:srgbClr val="000000"/>
              </a:buClr>
              <a:buSzPts val="1100"/>
            </a:pPr>
            <a:endParaRPr lang="he-IL" sz="2800" b="1" u="sng" dirty="0">
              <a:effectLst/>
              <a:ea typeface="MS Mincho" panose="02020609040205080304" pitchFamily="49" charset="-128"/>
              <a:cs typeface="Arial" panose="020B0604020202020204" pitchFamily="34" charset="0"/>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5781784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מכירת נכס - המשך</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sp>
        <p:nvSpPr>
          <p:cNvPr id="2" name="מלבן 1"/>
          <p:cNvSpPr/>
          <p:nvPr/>
        </p:nvSpPr>
        <p:spPr>
          <a:xfrm>
            <a:off x="14642" y="1191713"/>
            <a:ext cx="12192000" cy="3170099"/>
          </a:xfrm>
          <a:prstGeom prst="rect">
            <a:avLst/>
          </a:prstGeom>
        </p:spPr>
        <p:txBody>
          <a:bodyPr wrap="square">
            <a:spAutoFit/>
          </a:bodyPr>
          <a:lstStyle/>
          <a:p>
            <a:pPr lvl="1" algn="just" rtl="1" fontAlgn="base">
              <a:lnSpc>
                <a:spcPct val="150000"/>
              </a:lnSpc>
              <a:spcBef>
                <a:spcPts val="600"/>
              </a:spcBef>
              <a:buClr>
                <a:srgbClr val="000000"/>
              </a:buClr>
              <a:buSzPts val="1100"/>
            </a:pPr>
            <a:r>
              <a:rPr lang="he-IL" sz="2800" b="1" u="sng" dirty="0">
                <a:effectLst/>
                <a:ea typeface="MS Mincho" panose="02020609040205080304" pitchFamily="49" charset="-128"/>
                <a:cs typeface="Arial" panose="020B0604020202020204" pitchFamily="34" charset="0"/>
              </a:rPr>
              <a:t>על הגדרת נכס בחוק מע"מ</a:t>
            </a:r>
          </a:p>
          <a:p>
            <a:pPr lvl="1" algn="just" fontAlgn="base">
              <a:lnSpc>
                <a:spcPct val="150000"/>
              </a:lnSpc>
              <a:spcBef>
                <a:spcPts val="600"/>
              </a:spcBef>
              <a:buClr>
                <a:srgbClr val="000000"/>
              </a:buClr>
              <a:buSzPts val="1100"/>
            </a:pPr>
            <a:r>
              <a:rPr lang="he-IL" sz="2400" b="1" u="sng" dirty="0">
                <a:effectLst/>
                <a:latin typeface="Times New Roman" panose="02020603050405020304" pitchFamily="18" charset="0"/>
                <a:ea typeface="Times New Roman" panose="02020603050405020304" pitchFamily="18" charset="0"/>
                <a:cs typeface="Arial" panose="020B0604020202020204" pitchFamily="34" charset="0"/>
              </a:rPr>
              <a:t>"...ולמעט ניירות ערך ומסמכים סחירים וזכויות בהם;" - המשך</a:t>
            </a:r>
          </a:p>
          <a:p>
            <a:pPr lvl="1" algn="just" fontAlgn="base">
              <a:spcBef>
                <a:spcPts val="600"/>
              </a:spcBef>
              <a:buClr>
                <a:srgbClr val="000000"/>
              </a:buClr>
              <a:buSzPts val="1100"/>
            </a:pPr>
            <a:r>
              <a:rPr lang="he-IL" sz="2400" b="1" u="sng" dirty="0">
                <a:latin typeface="Times New Roman" panose="02020603050405020304" pitchFamily="18" charset="0"/>
                <a:ea typeface="Times New Roman" panose="02020603050405020304" pitchFamily="18" charset="0"/>
                <a:cs typeface="Arial" panose="020B0604020202020204" pitchFamily="34" charset="0"/>
              </a:rPr>
              <a:t>מסמכים סחרים -</a:t>
            </a:r>
            <a:r>
              <a:rPr lang="he-IL" sz="2400" dirty="0"/>
              <a:t>. </a:t>
            </a:r>
            <a:r>
              <a:rPr lang="he-IL" sz="2800" dirty="0"/>
              <a:t>לפי ההגדרה שבחוק גם ״זכויות״ במסמכים סחירים נחשבות למסמכים סחירים שלא ייכללו בגדר ״טובין״. הכוונה </a:t>
            </a:r>
            <a:r>
              <a:rPr lang="he-IL" sz="2800" dirty="0" err="1"/>
              <a:t>היתה</a:t>
            </a:r>
            <a:r>
              <a:rPr lang="he-IL" sz="2800" dirty="0"/>
              <a:t> למעט מכלל ״טובין״ כל זכות הקשורה למסמכים סחירים, ולאו </a:t>
            </a:r>
            <a:r>
              <a:rPr lang="he-IL" sz="2800" dirty="0" err="1"/>
              <a:t>דוקא</a:t>
            </a:r>
            <a:r>
              <a:rPr lang="he-IL" sz="2800" dirty="0"/>
              <a:t> זכות מושלמת במסמך סחיר שמעניקה למחזיק מעמד של אוחז כשורה</a:t>
            </a:r>
            <a:endParaRPr lang="he-IL" sz="2800" b="1" u="sng" dirty="0">
              <a:effectLst/>
              <a:ea typeface="MS Mincho" panose="02020609040205080304" pitchFamily="49" charset="-128"/>
              <a:cs typeface="Arial" panose="020B0604020202020204" pitchFamily="34" charset="0"/>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8826901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עוסק</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sp>
        <p:nvSpPr>
          <p:cNvPr id="2" name="מלבן 1"/>
          <p:cNvSpPr/>
          <p:nvPr/>
        </p:nvSpPr>
        <p:spPr>
          <a:xfrm>
            <a:off x="383014" y="1191713"/>
            <a:ext cx="11823628" cy="3675045"/>
          </a:xfrm>
          <a:prstGeom prst="rect">
            <a:avLst/>
          </a:prstGeom>
        </p:spPr>
        <p:txBody>
          <a:bodyPr wrap="square">
            <a:spAutoFit/>
          </a:bodyPr>
          <a:lstStyle/>
          <a:p>
            <a:pPr lvl="1" algn="just" rtl="1" fontAlgn="base">
              <a:lnSpc>
                <a:spcPct val="150000"/>
              </a:lnSpc>
              <a:spcBef>
                <a:spcPts val="600"/>
              </a:spcBef>
              <a:buClr>
                <a:srgbClr val="000000"/>
              </a:buClr>
              <a:buSzPts val="1100"/>
            </a:pPr>
            <a:r>
              <a:rPr lang="he-IL" sz="2800" b="1" u="sng" dirty="0">
                <a:effectLst/>
                <a:ea typeface="MS Mincho" panose="02020609040205080304" pitchFamily="49" charset="-128"/>
                <a:cs typeface="Arial" panose="020B0604020202020204" pitchFamily="34" charset="0"/>
              </a:rPr>
              <a:t>על הגדרת עוסק בחוק מע"מ</a:t>
            </a:r>
          </a:p>
          <a:p>
            <a:pPr lvl="1" algn="just" rtl="1" fontAlgn="base">
              <a:spcBef>
                <a:spcPts val="600"/>
              </a:spcBef>
              <a:buClr>
                <a:srgbClr val="000000"/>
              </a:buClr>
              <a:buSzPts val="1100"/>
            </a:pP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כדי שמכירת נכס תיחשב ל"עסקה" החייבת במס לא די בכך שנמכר נכס אלא מכירת הנכס צריכה להתרחש במסגרת של "עסק" ולהתבצע במהלך העסקים של העוסק. התנאי המחייב קיומו של עסק נלמד על דרך הרמז מהמילים "במהלך עסקו" המופיעות בחלופה זו וכן מהמונח "עוסק" המוגדר בסעיף 1 לחוק כדלקמן:</a:t>
            </a:r>
            <a:endParaRPr lang="en-US"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marL="900430" algn="just" rtl="1"/>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"עוסק -מי שמוכר נכס או נותן שירות </a:t>
            </a:r>
            <a:r>
              <a:rPr lang="he-IL" sz="2400" b="1" u="sng" dirty="0">
                <a:effectLst/>
                <a:latin typeface="Times New Roman" panose="02020603050405020304" pitchFamily="18" charset="0"/>
                <a:ea typeface="Times New Roman" panose="02020603050405020304" pitchFamily="18" charset="0"/>
                <a:cs typeface="Arial" panose="020B0604020202020204" pitchFamily="34" charset="0"/>
              </a:rPr>
              <a:t>במהלך עסקיו</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ובלבד שאינו מלכ"ר או מוסד כספי, וכן מי שעושה עסקת אקראי"</a:t>
            </a:r>
            <a:endParaRPr lang="en-US" sz="2400" b="1" dirty="0">
              <a:effectLst/>
              <a:latin typeface="Times New Roman" panose="02020603050405020304" pitchFamily="18" charset="0"/>
              <a:ea typeface="Times New Roman" panose="02020603050405020304" pitchFamily="18" charset="0"/>
              <a:cs typeface="Arial" panose="020B0604020202020204" pitchFamily="34" charset="0"/>
            </a:endParaRPr>
          </a:p>
          <a:p>
            <a:pPr lvl="1" algn="just" rtl="1" fontAlgn="base">
              <a:lnSpc>
                <a:spcPct val="150000"/>
              </a:lnSpc>
              <a:spcBef>
                <a:spcPts val="600"/>
              </a:spcBef>
              <a:buClr>
                <a:srgbClr val="000000"/>
              </a:buClr>
              <a:buSzPts val="1100"/>
            </a:pPr>
            <a:endParaRPr lang="he-IL" sz="2800" b="1" u="sng" dirty="0">
              <a:effectLst/>
              <a:ea typeface="MS Mincho" panose="02020609040205080304" pitchFamily="49" charset="-128"/>
              <a:cs typeface="Arial" panose="020B0604020202020204" pitchFamily="34" charset="0"/>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4106280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a:bodyPr>
          <a:lstStyle/>
          <a:p>
            <a:pPr marL="457200" indent="-457200" algn="ctr"/>
            <a:r>
              <a:rPr lang="he-IL" altLang="he-IL" sz="3200" b="1" dirty="0">
                <a:solidFill>
                  <a:srgbClr val="553017"/>
                </a:solidFill>
                <a:latin typeface="+mn-lt"/>
                <a:ea typeface="+mn-ea"/>
                <a:cs typeface="+mn-cs"/>
              </a:rPr>
              <a:t>על פעילות עסקית בחוק מע"מ – מושגי יסוד</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sp>
        <p:nvSpPr>
          <p:cNvPr id="2" name="מלבן 1"/>
          <p:cNvSpPr/>
          <p:nvPr/>
        </p:nvSpPr>
        <p:spPr>
          <a:xfrm>
            <a:off x="223024" y="1348662"/>
            <a:ext cx="12273549" cy="2385268"/>
          </a:xfrm>
          <a:prstGeom prst="rect">
            <a:avLst/>
          </a:prstGeom>
        </p:spPr>
        <p:txBody>
          <a:bodyPr wrap="square">
            <a:spAutoFit/>
          </a:bodyPr>
          <a:lstStyle/>
          <a:p>
            <a:pPr lvl="1" algn="just" rtl="1" fontAlgn="base">
              <a:lnSpc>
                <a:spcPct val="150000"/>
              </a:lnSpc>
              <a:spcBef>
                <a:spcPts val="600"/>
              </a:spcBef>
              <a:buClr>
                <a:srgbClr val="000000"/>
              </a:buClr>
              <a:buSzPts val="1100"/>
            </a:pPr>
            <a:r>
              <a:rPr lang="he-IL" sz="2400" b="1"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סעיף 2 לחוק מע"מ הקובע את בסיס המס והמהווה את ההוראה המרכזית לחוק, קובע כדלקמן:</a:t>
            </a:r>
            <a:endParaRPr lang="en-US" sz="2400" b="1"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marL="900430" algn="just" rtl="1"/>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"על </a:t>
            </a:r>
            <a:r>
              <a:rPr lang="he-IL" sz="2400" b="1" u="sng" dirty="0">
                <a:effectLst/>
                <a:latin typeface="Times New Roman" panose="02020603050405020304" pitchFamily="18" charset="0"/>
                <a:ea typeface="Times New Roman" panose="02020603050405020304" pitchFamily="18" charset="0"/>
                <a:cs typeface="Arial" panose="020B0604020202020204" pitchFamily="34" charset="0"/>
              </a:rPr>
              <a:t>עסקה בישראל</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ועל יבוא טובין יוטל </a:t>
            </a:r>
            <a:r>
              <a:rPr lang="he-IL" sz="2400" b="1" u="sng" dirty="0">
                <a:effectLst/>
                <a:latin typeface="Times New Roman" panose="02020603050405020304" pitchFamily="18" charset="0"/>
                <a:ea typeface="Times New Roman" panose="02020603050405020304" pitchFamily="18" charset="0"/>
                <a:cs typeface="Arial" panose="020B0604020202020204" pitchFamily="34" charset="0"/>
              </a:rPr>
              <a:t>מס ערך מוסף</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בשיעור אחד ממחיר העסקה או הטובין..."</a:t>
            </a:r>
            <a:endParaRPr lang="en-US" sz="2400" b="1" dirty="0">
              <a:effectLst/>
              <a:latin typeface="Times New Roman" panose="02020603050405020304" pitchFamily="18" charset="0"/>
              <a:ea typeface="Times New Roman" panose="02020603050405020304" pitchFamily="18" charset="0"/>
              <a:cs typeface="Arial" panose="020B0604020202020204" pitchFamily="34" charset="0"/>
            </a:endParaRPr>
          </a:p>
          <a:p>
            <a:pPr lvl="1" algn="just" rtl="1" fontAlgn="base">
              <a:lnSpc>
                <a:spcPct val="150000"/>
              </a:lnSpc>
              <a:spcBef>
                <a:spcPts val="600"/>
              </a:spcBef>
              <a:buClr>
                <a:srgbClr val="000000"/>
              </a:buClr>
              <a:buSzPts val="1100"/>
            </a:pP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משמע, חוק מע"מ מבקש למסות את הערך המוסף המופק, בין היתר, על </a:t>
            </a:r>
            <a:r>
              <a:rPr lang="he-IL" sz="2400" u="sng"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עסקה</a:t>
            </a: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 </a:t>
            </a:r>
            <a:r>
              <a:rPr lang="he-IL" sz="2400" u="sng"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בישראל</a:t>
            </a: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 </a:t>
            </a:r>
          </a:p>
          <a:p>
            <a:pPr marL="342900" lvl="1" indent="-342900" algn="just" eaLnBrk="1" hangingPunct="1">
              <a:buFont typeface="Arial" pitchFamily="34" charset="0"/>
              <a:buChar char="•"/>
              <a:defRPr/>
            </a:pPr>
            <a:endParaRPr lang="he-IL" sz="24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3751663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עוסק - המשך</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sp>
        <p:nvSpPr>
          <p:cNvPr id="2" name="מלבן 1"/>
          <p:cNvSpPr/>
          <p:nvPr/>
        </p:nvSpPr>
        <p:spPr>
          <a:xfrm>
            <a:off x="383014" y="1191713"/>
            <a:ext cx="11823628" cy="6598922"/>
          </a:xfrm>
          <a:prstGeom prst="rect">
            <a:avLst/>
          </a:prstGeom>
        </p:spPr>
        <p:txBody>
          <a:bodyPr wrap="square">
            <a:spAutoFit/>
          </a:bodyPr>
          <a:lstStyle/>
          <a:p>
            <a:pPr lvl="1" algn="just" rtl="1" fontAlgn="base">
              <a:lnSpc>
                <a:spcPct val="150000"/>
              </a:lnSpc>
              <a:spcBef>
                <a:spcPts val="600"/>
              </a:spcBef>
              <a:buClr>
                <a:srgbClr val="000000"/>
              </a:buClr>
              <a:buSzPts val="1100"/>
            </a:pPr>
            <a:r>
              <a:rPr lang="he-IL" sz="2800" b="1" u="sng" dirty="0">
                <a:effectLst/>
                <a:ea typeface="MS Mincho" panose="02020609040205080304" pitchFamily="49" charset="-128"/>
                <a:cs typeface="Arial" panose="020B0604020202020204" pitchFamily="34" charset="0"/>
              </a:rPr>
              <a:t>על הגדרת עוסק בחוק מע"מ</a:t>
            </a:r>
          </a:p>
          <a:p>
            <a:pPr lvl="1" algn="just" rtl="1" fontAlgn="base">
              <a:lnSpc>
                <a:spcPct val="150000"/>
              </a:lnSpc>
              <a:spcBef>
                <a:spcPts val="600"/>
              </a:spcBef>
              <a:buClr>
                <a:srgbClr val="000000"/>
              </a:buClr>
              <a:buSzPts val="1100"/>
            </a:pP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"עסק" מוגדר בחוק מע"מ כדלקמן: </a:t>
            </a:r>
            <a:endParaRPr lang="en-US"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marL="900430" algn="just" rtl="1"/>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"עסק" – </a:t>
            </a:r>
            <a:r>
              <a:rPr lang="he-IL" sz="2400" b="1" u="sng" dirty="0">
                <a:effectLst/>
                <a:latin typeface="Times New Roman" panose="02020603050405020304" pitchFamily="18" charset="0"/>
                <a:ea typeface="Times New Roman" panose="02020603050405020304" pitchFamily="18" charset="0"/>
                <a:cs typeface="Arial" panose="020B0604020202020204" pitchFamily="34" charset="0"/>
              </a:rPr>
              <a:t>לרבות</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מקצוע ומשלח יד"</a:t>
            </a:r>
          </a:p>
          <a:p>
            <a:pPr marL="900430" algn="just" rtl="1"/>
            <a:endParaRPr lang="he-IL" sz="2400" b="1" dirty="0">
              <a:effectLst/>
              <a:latin typeface="Times New Roman" panose="02020603050405020304" pitchFamily="18" charset="0"/>
              <a:ea typeface="Times New Roman" panose="02020603050405020304" pitchFamily="18" charset="0"/>
              <a:cs typeface="Arial" panose="020B0604020202020204" pitchFamily="34" charset="0"/>
            </a:endParaRPr>
          </a:p>
          <a:p>
            <a:pPr marL="900430" algn="just"/>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משמע, הגדרת "עסק" בחוק מע"מ אינה בחזקת הגדרה ממצה למונח עצמו אלא באה לרבות למשמעותו הטבעית של המונח.</a:t>
            </a:r>
          </a:p>
          <a:p>
            <a:pPr marL="900430" algn="just"/>
            <a:endPar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marL="900430" algn="just"/>
            <a:r>
              <a:rPr lang="he-IL" sz="2400" dirty="0">
                <a:effectLst/>
                <a:ea typeface="Calibri" panose="020F0502020204030204" pitchFamily="34" charset="0"/>
                <a:cs typeface="Arial" panose="020B0604020202020204" pitchFamily="34" charset="0"/>
              </a:rPr>
              <a:t>בניסיון להשלים ולצקת תוכן בהגדרה החסרה של המונח "עסק" בחוק מע"מ הותוו בפסיקת בתי המשפט במהלך השנים שורה של מבחני משנה שמטרתם לסייע לבתי המשפט בבואם להכריע בדבר קיומו או העדר קיומו של "עסק" לצורכי החוק</a:t>
            </a:r>
            <a:endParaRPr lang="en-US"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marL="900430" algn="just" rtl="1"/>
            <a:endParaRPr lang="en-US" sz="2400" b="1" dirty="0">
              <a:effectLst/>
              <a:latin typeface="Times New Roman" panose="02020603050405020304" pitchFamily="18" charset="0"/>
              <a:ea typeface="Times New Roman" panose="02020603050405020304" pitchFamily="18" charset="0"/>
              <a:cs typeface="Arial" panose="020B0604020202020204" pitchFamily="34" charset="0"/>
            </a:endParaRPr>
          </a:p>
          <a:p>
            <a:pPr lvl="1" algn="just" fontAlgn="base">
              <a:lnSpc>
                <a:spcPct val="150000"/>
              </a:lnSpc>
              <a:spcBef>
                <a:spcPts val="600"/>
              </a:spcBef>
              <a:buClr>
                <a:srgbClr val="000000"/>
              </a:buClr>
              <a:buSzPts val="1100"/>
            </a:pPr>
            <a:endParaRPr lang="en-US"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lvl="1" algn="just" rtl="1" fontAlgn="base">
              <a:lnSpc>
                <a:spcPct val="150000"/>
              </a:lnSpc>
              <a:spcBef>
                <a:spcPts val="600"/>
              </a:spcBef>
              <a:buClr>
                <a:srgbClr val="000000"/>
              </a:buClr>
              <a:buSzPts val="1100"/>
            </a:pPr>
            <a:endParaRPr lang="en-US" sz="2400" dirty="0">
              <a:effectLst/>
              <a:latin typeface="Times New Roman" panose="02020603050405020304" pitchFamily="18" charset="0"/>
              <a:ea typeface="Times New Roman" panose="02020603050405020304" pitchFamily="18" charset="0"/>
              <a:cs typeface="Arial" panose="020B0604020202020204" pitchFamily="34" charset="0"/>
            </a:endParaRPr>
          </a:p>
          <a:p>
            <a:pPr lvl="1" algn="just" rtl="1" fontAlgn="base">
              <a:lnSpc>
                <a:spcPct val="150000"/>
              </a:lnSpc>
              <a:spcBef>
                <a:spcPts val="600"/>
              </a:spcBef>
              <a:buClr>
                <a:srgbClr val="000000"/>
              </a:buClr>
              <a:buSzPts val="1100"/>
            </a:pPr>
            <a:endParaRPr lang="he-IL" sz="2800" b="1" u="sng" dirty="0">
              <a:effectLst/>
              <a:ea typeface="MS Mincho" panose="02020609040205080304" pitchFamily="49" charset="-128"/>
              <a:cs typeface="Arial" panose="020B0604020202020204" pitchFamily="34" charset="0"/>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5918535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עוסק - המשך</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sp>
        <p:nvSpPr>
          <p:cNvPr id="2" name="מלבן 1"/>
          <p:cNvSpPr/>
          <p:nvPr/>
        </p:nvSpPr>
        <p:spPr>
          <a:xfrm>
            <a:off x="897096" y="1191713"/>
            <a:ext cx="11309545" cy="5829481"/>
          </a:xfrm>
          <a:prstGeom prst="rect">
            <a:avLst/>
          </a:prstGeom>
        </p:spPr>
        <p:txBody>
          <a:bodyPr wrap="square">
            <a:spAutoFit/>
          </a:bodyPr>
          <a:lstStyle/>
          <a:p>
            <a:pPr lvl="1" algn="just" rtl="1" fontAlgn="base">
              <a:lnSpc>
                <a:spcPct val="150000"/>
              </a:lnSpc>
              <a:spcBef>
                <a:spcPts val="600"/>
              </a:spcBef>
              <a:buClr>
                <a:srgbClr val="000000"/>
              </a:buClr>
              <a:buSzPts val="1100"/>
            </a:pPr>
            <a:r>
              <a:rPr lang="he-IL" sz="2800" b="1" u="sng" dirty="0">
                <a:effectLst/>
                <a:ea typeface="MS Mincho" panose="02020609040205080304" pitchFamily="49" charset="-128"/>
                <a:cs typeface="Arial" panose="020B0604020202020204" pitchFamily="34" charset="0"/>
              </a:rPr>
              <a:t>על הגדרת עוסק בחוק מע"מ</a:t>
            </a:r>
          </a:p>
          <a:p>
            <a:pPr indent="-450215" algn="just" rtl="1">
              <a:spcBef>
                <a:spcPts val="600"/>
              </a:spcBef>
              <a:tabLst>
                <a:tab pos="457200" algn="l"/>
              </a:tabLst>
            </a:pPr>
            <a:r>
              <a:rPr lang="he-IL" sz="2400" b="1" u="sng" dirty="0">
                <a:effectLst/>
                <a:latin typeface="Times New Roman" panose="02020603050405020304" pitchFamily="18" charset="0"/>
                <a:ea typeface="Times New Roman" panose="02020603050405020304" pitchFamily="18" charset="0"/>
                <a:cs typeface="Arial" panose="020B0604020202020204" pitchFamily="34" charset="0"/>
              </a:rPr>
              <a:t>טיב ואופי הנכס</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 </a:t>
            </a:r>
            <a:r>
              <a:rPr lang="he-IL" sz="2400" dirty="0">
                <a:effectLst/>
                <a:latin typeface="Times New Roman" panose="02020603050405020304" pitchFamily="18" charset="0"/>
                <a:ea typeface="Times New Roman" panose="02020603050405020304" pitchFamily="18" charset="0"/>
                <a:cs typeface="Arial" panose="020B0604020202020204" pitchFamily="34" charset="0"/>
              </a:rPr>
              <a:t>ככלל במסגרת מבחן זה ייבדק טיבו ואופיו של הנכס כנכס השקעתי לטווח ארוך או כנכס למסחר שוטף אשר מעיד על קיומו של "עסק".</a:t>
            </a:r>
          </a:p>
          <a:p>
            <a:pPr indent="-450215" algn="just" rtl="1">
              <a:spcBef>
                <a:spcPts val="600"/>
              </a:spcBef>
              <a:tabLst>
                <a:tab pos="457200" algn="l"/>
              </a:tabLst>
            </a:pPr>
            <a:endParaRPr lang="en-US" sz="2400" dirty="0">
              <a:effectLst/>
              <a:latin typeface="Times New Roman" panose="02020603050405020304" pitchFamily="18" charset="0"/>
              <a:ea typeface="Times New Roman" panose="02020603050405020304" pitchFamily="18" charset="0"/>
              <a:cs typeface="Arial" panose="020B0604020202020204" pitchFamily="34" charset="0"/>
            </a:endParaRPr>
          </a:p>
          <a:p>
            <a:pPr indent="-450215" algn="just" rtl="1">
              <a:spcBef>
                <a:spcPts val="600"/>
              </a:spcBef>
              <a:tabLst>
                <a:tab pos="457200" algn="l"/>
              </a:tabLst>
            </a:pPr>
            <a:r>
              <a:rPr lang="he-IL" sz="2400" b="1" u="sng" dirty="0">
                <a:effectLst/>
                <a:latin typeface="Times New Roman" panose="02020603050405020304" pitchFamily="18" charset="0"/>
                <a:ea typeface="Times New Roman" panose="02020603050405020304" pitchFamily="18" charset="0"/>
                <a:cs typeface="Arial" panose="020B0604020202020204" pitchFamily="34" charset="0"/>
              </a:rPr>
              <a:t>תדירות העסקאות </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a:t>
            </a:r>
            <a:r>
              <a:rPr lang="he-IL" sz="2400" dirty="0">
                <a:effectLst/>
                <a:latin typeface="Times New Roman" panose="02020603050405020304" pitchFamily="18" charset="0"/>
                <a:ea typeface="Times New Roman" panose="02020603050405020304" pitchFamily="18" charset="0"/>
                <a:cs typeface="Arial" panose="020B0604020202020204" pitchFamily="34" charset="0"/>
              </a:rPr>
              <a:t>לפי מבחן זה, ככל שתדירות ביצוען של עסקאות דומות הנה גבוהה יותר, וככל שקיימת יכולת למקור להניב תקבולים חוזרים ונשנים, מצביע הדבר על פעילות עסקית. עם זאת, הפסיקה סייגה ממבחן זה וקבעה כי ככלל אין בנמצא פרמטר מוחלט לקביעת מידת התדירות הנדרשת לצורך אפיונה של הפעילות הנבחנת בתחום העסקי.</a:t>
            </a:r>
            <a:endParaRPr lang="en-US" sz="2400" dirty="0">
              <a:effectLst/>
              <a:latin typeface="Times New Roman" panose="02020603050405020304" pitchFamily="18" charset="0"/>
              <a:ea typeface="Times New Roman" panose="02020603050405020304" pitchFamily="18" charset="0"/>
              <a:cs typeface="Arial" panose="020B0604020202020204" pitchFamily="34" charset="0"/>
            </a:endParaRPr>
          </a:p>
          <a:p>
            <a:pPr marL="900430" algn="just" rtl="1"/>
            <a:endParaRPr lang="en-US" sz="2400" b="1" dirty="0">
              <a:effectLst/>
              <a:latin typeface="Times New Roman" panose="02020603050405020304" pitchFamily="18" charset="0"/>
              <a:ea typeface="Times New Roman" panose="02020603050405020304" pitchFamily="18" charset="0"/>
              <a:cs typeface="Arial" panose="020B0604020202020204" pitchFamily="34" charset="0"/>
            </a:endParaRPr>
          </a:p>
          <a:p>
            <a:pPr lvl="1" algn="just" fontAlgn="base">
              <a:lnSpc>
                <a:spcPct val="150000"/>
              </a:lnSpc>
              <a:spcBef>
                <a:spcPts val="600"/>
              </a:spcBef>
              <a:buClr>
                <a:srgbClr val="000000"/>
              </a:buClr>
              <a:buSzPts val="1100"/>
            </a:pPr>
            <a:endParaRPr lang="en-US"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lvl="1" algn="just" rtl="1" fontAlgn="base">
              <a:lnSpc>
                <a:spcPct val="150000"/>
              </a:lnSpc>
              <a:spcBef>
                <a:spcPts val="600"/>
              </a:spcBef>
              <a:buClr>
                <a:srgbClr val="000000"/>
              </a:buClr>
              <a:buSzPts val="1100"/>
            </a:pPr>
            <a:endParaRPr lang="en-US" sz="2400" dirty="0">
              <a:effectLst/>
              <a:latin typeface="Times New Roman" panose="02020603050405020304" pitchFamily="18" charset="0"/>
              <a:ea typeface="Times New Roman" panose="02020603050405020304" pitchFamily="18" charset="0"/>
              <a:cs typeface="Arial" panose="020B0604020202020204" pitchFamily="34" charset="0"/>
            </a:endParaRPr>
          </a:p>
          <a:p>
            <a:pPr lvl="1" algn="just" rtl="1" fontAlgn="base">
              <a:lnSpc>
                <a:spcPct val="150000"/>
              </a:lnSpc>
              <a:spcBef>
                <a:spcPts val="600"/>
              </a:spcBef>
              <a:buClr>
                <a:srgbClr val="000000"/>
              </a:buClr>
              <a:buSzPts val="1100"/>
            </a:pPr>
            <a:endParaRPr lang="he-IL" sz="2800" b="1" u="sng" dirty="0">
              <a:effectLst/>
              <a:ea typeface="MS Mincho" panose="02020609040205080304" pitchFamily="49" charset="-128"/>
              <a:cs typeface="Arial" panose="020B0604020202020204" pitchFamily="34" charset="0"/>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6187534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עוסק - המשך</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sp>
        <p:nvSpPr>
          <p:cNvPr id="2" name="מלבן 1"/>
          <p:cNvSpPr/>
          <p:nvPr/>
        </p:nvSpPr>
        <p:spPr>
          <a:xfrm>
            <a:off x="897096" y="1191713"/>
            <a:ext cx="11309545" cy="4936929"/>
          </a:xfrm>
          <a:prstGeom prst="rect">
            <a:avLst/>
          </a:prstGeom>
        </p:spPr>
        <p:txBody>
          <a:bodyPr wrap="square">
            <a:spAutoFit/>
          </a:bodyPr>
          <a:lstStyle/>
          <a:p>
            <a:pPr lvl="1" algn="just" rtl="1" fontAlgn="base">
              <a:lnSpc>
                <a:spcPct val="150000"/>
              </a:lnSpc>
              <a:spcBef>
                <a:spcPts val="600"/>
              </a:spcBef>
              <a:buClr>
                <a:srgbClr val="000000"/>
              </a:buClr>
              <a:buSzPts val="1100"/>
            </a:pPr>
            <a:r>
              <a:rPr lang="he-IL" sz="2800" b="1" u="sng" dirty="0">
                <a:effectLst/>
                <a:ea typeface="MS Mincho" panose="02020609040205080304" pitchFamily="49" charset="-128"/>
                <a:cs typeface="Arial" panose="020B0604020202020204" pitchFamily="34" charset="0"/>
              </a:rPr>
              <a:t>על הגדרת עוסק בחוק מע"מ</a:t>
            </a:r>
          </a:p>
          <a:p>
            <a:pPr indent="-450215" algn="just" rtl="1">
              <a:spcBef>
                <a:spcPts val="600"/>
              </a:spcBef>
              <a:tabLst>
                <a:tab pos="457200" algn="l"/>
              </a:tabLst>
            </a:pPr>
            <a:r>
              <a:rPr lang="he-IL" sz="2400" b="1" u="sng" dirty="0">
                <a:effectLst/>
                <a:latin typeface="Times New Roman" panose="02020603050405020304" pitchFamily="18" charset="0"/>
                <a:ea typeface="Times New Roman" panose="02020603050405020304" pitchFamily="18" charset="0"/>
                <a:cs typeface="Arial" panose="020B0604020202020204" pitchFamily="34" charset="0"/>
              </a:rPr>
              <a:t>ההיקף הכספי</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 </a:t>
            </a:r>
            <a:r>
              <a:rPr lang="he-IL" sz="2400" dirty="0">
                <a:effectLst/>
                <a:latin typeface="Times New Roman" panose="02020603050405020304" pitchFamily="18" charset="0"/>
                <a:ea typeface="Times New Roman" panose="02020603050405020304" pitchFamily="18" charset="0"/>
                <a:cs typeface="Arial" panose="020B0604020202020204" pitchFamily="34" charset="0"/>
              </a:rPr>
              <a:t>מבחן זה בוחן את היקפה הכספי של הפעילות. ככלל, ככל שהיקפה הכספי רב יותר, הדבר מלמד על אופייה העסקי. יחד עם זאת, הלכה היא כי מבחן זה אינו עצמאי ואינו מכריע בפני עצמו.</a:t>
            </a:r>
            <a:endParaRPr lang="en-US" sz="2400" dirty="0">
              <a:effectLst/>
              <a:latin typeface="Times New Roman" panose="02020603050405020304" pitchFamily="18" charset="0"/>
              <a:ea typeface="Times New Roman" panose="02020603050405020304" pitchFamily="18" charset="0"/>
              <a:cs typeface="Arial" panose="020B0604020202020204" pitchFamily="34" charset="0"/>
            </a:endParaRPr>
          </a:p>
          <a:p>
            <a:pPr algn="just" rtl="1"/>
            <a:r>
              <a:rPr lang="he-IL" sz="2400" b="1" u="sng" dirty="0">
                <a:effectLst/>
                <a:ea typeface="Calibri" panose="020F0502020204030204" pitchFamily="34" charset="0"/>
                <a:cs typeface="Arial" panose="020B0604020202020204" pitchFamily="34" charset="0"/>
              </a:rPr>
              <a:t>קיומו של מנגנון</a:t>
            </a:r>
            <a:r>
              <a:rPr lang="he-IL" sz="2400" dirty="0">
                <a:effectLst/>
                <a:ea typeface="Calibri" panose="020F0502020204030204" pitchFamily="34" charset="0"/>
                <a:cs typeface="Arial" panose="020B0604020202020204" pitchFamily="34" charset="0"/>
              </a:rPr>
              <a:t> – קיומו של מנגנון מנהלי המאפשר שליטה, ניהול ופיקוח, עשוי להעיד על סיווגה העסקי של הפעילות המתבצעת באמצעות אותו המנגנון. </a:t>
            </a:r>
            <a:endParaRPr lang="en-US" sz="2400" dirty="0">
              <a:effectLst/>
              <a:latin typeface="Times New Roman" panose="02020603050405020304" pitchFamily="18" charset="0"/>
              <a:ea typeface="Calibri" panose="020F0502020204030204" pitchFamily="34" charset="0"/>
              <a:cs typeface="Arial" panose="020B0604020202020204" pitchFamily="34" charset="0"/>
            </a:endParaRPr>
          </a:p>
          <a:p>
            <a:pPr marL="900430" algn="just" rtl="1"/>
            <a:endParaRPr lang="en-US" sz="2400" b="1" dirty="0">
              <a:effectLst/>
              <a:latin typeface="Times New Roman" panose="02020603050405020304" pitchFamily="18" charset="0"/>
              <a:ea typeface="Times New Roman" panose="02020603050405020304" pitchFamily="18" charset="0"/>
              <a:cs typeface="Arial" panose="020B0604020202020204" pitchFamily="34" charset="0"/>
            </a:endParaRPr>
          </a:p>
          <a:p>
            <a:pPr lvl="1" algn="just" fontAlgn="base">
              <a:lnSpc>
                <a:spcPct val="150000"/>
              </a:lnSpc>
              <a:spcBef>
                <a:spcPts val="600"/>
              </a:spcBef>
              <a:buClr>
                <a:srgbClr val="000000"/>
              </a:buClr>
              <a:buSzPts val="1100"/>
            </a:pPr>
            <a:endParaRPr lang="en-US"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lvl="1" algn="just" rtl="1" fontAlgn="base">
              <a:lnSpc>
                <a:spcPct val="150000"/>
              </a:lnSpc>
              <a:spcBef>
                <a:spcPts val="600"/>
              </a:spcBef>
              <a:buClr>
                <a:srgbClr val="000000"/>
              </a:buClr>
              <a:buSzPts val="1100"/>
            </a:pPr>
            <a:endParaRPr lang="en-US" sz="2400" dirty="0">
              <a:effectLst/>
              <a:latin typeface="Times New Roman" panose="02020603050405020304" pitchFamily="18" charset="0"/>
              <a:ea typeface="Times New Roman" panose="02020603050405020304" pitchFamily="18" charset="0"/>
              <a:cs typeface="Arial" panose="020B0604020202020204" pitchFamily="34" charset="0"/>
            </a:endParaRPr>
          </a:p>
          <a:p>
            <a:pPr lvl="1" algn="just" rtl="1" fontAlgn="base">
              <a:lnSpc>
                <a:spcPct val="150000"/>
              </a:lnSpc>
              <a:spcBef>
                <a:spcPts val="600"/>
              </a:spcBef>
              <a:buClr>
                <a:srgbClr val="000000"/>
              </a:buClr>
              <a:buSzPts val="1100"/>
            </a:pPr>
            <a:endParaRPr lang="he-IL" sz="2800" b="1" u="sng" dirty="0">
              <a:effectLst/>
              <a:ea typeface="MS Mincho" panose="02020609040205080304" pitchFamily="49" charset="-128"/>
              <a:cs typeface="Arial" panose="020B0604020202020204" pitchFamily="34" charset="0"/>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22391613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עוסק - המשך</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sp>
        <p:nvSpPr>
          <p:cNvPr id="2" name="מלבן 1"/>
          <p:cNvSpPr/>
          <p:nvPr/>
        </p:nvSpPr>
        <p:spPr>
          <a:xfrm>
            <a:off x="897096" y="1191713"/>
            <a:ext cx="11309545" cy="7229864"/>
          </a:xfrm>
          <a:prstGeom prst="rect">
            <a:avLst/>
          </a:prstGeom>
        </p:spPr>
        <p:txBody>
          <a:bodyPr wrap="square">
            <a:spAutoFit/>
          </a:bodyPr>
          <a:lstStyle/>
          <a:p>
            <a:pPr lvl="1" algn="just" rtl="1" fontAlgn="base">
              <a:lnSpc>
                <a:spcPct val="150000"/>
              </a:lnSpc>
              <a:spcBef>
                <a:spcPts val="600"/>
              </a:spcBef>
              <a:buClr>
                <a:srgbClr val="000000"/>
              </a:buClr>
              <a:buSzPts val="1100"/>
            </a:pPr>
            <a:r>
              <a:rPr lang="he-IL" sz="2800" b="1" u="sng" dirty="0">
                <a:effectLst/>
                <a:ea typeface="MS Mincho" panose="02020609040205080304" pitchFamily="49" charset="-128"/>
                <a:cs typeface="Arial" panose="020B0604020202020204" pitchFamily="34" charset="0"/>
              </a:rPr>
              <a:t>על הגדרת עוסק בחוק מע"מ</a:t>
            </a:r>
          </a:p>
          <a:p>
            <a:pPr indent="-450215" algn="just" rtl="1">
              <a:spcBef>
                <a:spcPts val="600"/>
              </a:spcBef>
              <a:tabLst>
                <a:tab pos="457200" algn="l"/>
              </a:tabLst>
            </a:pPr>
            <a:r>
              <a:rPr lang="he-IL" sz="2400" b="1" u="sng" dirty="0">
                <a:effectLst/>
                <a:latin typeface="Times New Roman" panose="02020603050405020304" pitchFamily="18" charset="0"/>
                <a:ea typeface="Times New Roman" panose="02020603050405020304" pitchFamily="18" charset="0"/>
                <a:cs typeface="Arial" panose="020B0604020202020204" pitchFamily="34" charset="0"/>
              </a:rPr>
              <a:t>ההיקף הכספי</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 מבחן זה בוחן את היקפה הכספי של הפעילות. ככלל, ככל שהיקפה הכספי רב יותר, הדבר מלמד על אופייה העסקי. יחד עם זאת, הלכה היא כי מבחן זה אינו עצמאי ואינו מכריע בפני עצמו.</a:t>
            </a:r>
          </a:p>
          <a:p>
            <a:pPr indent="-450215" algn="just" rtl="1">
              <a:spcBef>
                <a:spcPts val="600"/>
              </a:spcBef>
              <a:tabLst>
                <a:tab pos="457200" algn="l"/>
              </a:tabLst>
            </a:pPr>
            <a:endParaRPr lang="en-US" sz="2400" b="1" dirty="0">
              <a:effectLst/>
              <a:latin typeface="Times New Roman" panose="02020603050405020304" pitchFamily="18" charset="0"/>
              <a:ea typeface="Times New Roman" panose="02020603050405020304" pitchFamily="18" charset="0"/>
              <a:cs typeface="Arial" panose="020B0604020202020204" pitchFamily="34" charset="0"/>
            </a:endParaRPr>
          </a:p>
          <a:p>
            <a:pPr algn="just" rtl="1"/>
            <a:r>
              <a:rPr lang="he-IL" sz="2400" b="1" u="sng" dirty="0">
                <a:effectLst/>
                <a:ea typeface="Calibri" panose="020F0502020204030204" pitchFamily="34" charset="0"/>
                <a:cs typeface="Arial" panose="020B0604020202020204" pitchFamily="34" charset="0"/>
              </a:rPr>
              <a:t>קיומו של מנגנון</a:t>
            </a:r>
            <a:r>
              <a:rPr lang="he-IL" sz="2400" dirty="0">
                <a:effectLst/>
                <a:ea typeface="Calibri" panose="020F0502020204030204" pitchFamily="34" charset="0"/>
                <a:cs typeface="Arial" panose="020B0604020202020204" pitchFamily="34" charset="0"/>
              </a:rPr>
              <a:t> – קיומו של מנגנון מנהלי המאפשר שליטה, ניהול ופיקוח, עשוי להעיד על סיווגה העסקי של הפעילות המתבצעת באמצעות אותו המנגנון. בעניין </a:t>
            </a:r>
            <a:r>
              <a:rPr lang="he-IL" sz="2400" b="1" dirty="0">
                <a:effectLst/>
                <a:ea typeface="Calibri" panose="020F0502020204030204" pitchFamily="34" charset="0"/>
                <a:cs typeface="Arial" panose="020B0604020202020204" pitchFamily="34" charset="0"/>
              </a:rPr>
              <a:t>ברנר</a:t>
            </a:r>
            <a:r>
              <a:rPr lang="he-IL" sz="2400" dirty="0">
                <a:effectLst/>
                <a:ea typeface="Calibri" panose="020F0502020204030204" pitchFamily="34" charset="0"/>
                <a:cs typeface="Arial" panose="020B0604020202020204" pitchFamily="34" charset="0"/>
              </a:rPr>
              <a:t>, הדגיש בית המשפט דווקא את העדר המנגנון כאינדיקציה להעדר פעילות עסקית.</a:t>
            </a:r>
          </a:p>
          <a:p>
            <a:pPr algn="just" rtl="1"/>
            <a:endParaRPr lang="he-IL" sz="2400" dirty="0">
              <a:effectLst/>
              <a:ea typeface="Calibri" panose="020F0502020204030204" pitchFamily="34" charset="0"/>
              <a:cs typeface="Arial" panose="020B0604020202020204" pitchFamily="34" charset="0"/>
            </a:endParaRPr>
          </a:p>
          <a:p>
            <a:pPr algn="just" rtl="1"/>
            <a:r>
              <a:rPr lang="he-IL" sz="2400" b="1" u="sng" dirty="0">
                <a:effectLst/>
                <a:ea typeface="Calibri" panose="020F0502020204030204" pitchFamily="34" charset="0"/>
                <a:cs typeface="Arial" panose="020B0604020202020204" pitchFamily="34" charset="0"/>
              </a:rPr>
              <a:t>בקיאות הנישום</a:t>
            </a:r>
            <a:r>
              <a:rPr lang="he-IL" sz="2400" b="1" dirty="0">
                <a:effectLst/>
                <a:ea typeface="Calibri" panose="020F0502020204030204" pitchFamily="34" charset="0"/>
                <a:cs typeface="Arial" panose="020B0604020202020204" pitchFamily="34" charset="0"/>
              </a:rPr>
              <a:t> </a:t>
            </a:r>
            <a:r>
              <a:rPr lang="he-IL" sz="2400" dirty="0">
                <a:effectLst/>
                <a:ea typeface="Calibri" panose="020F0502020204030204" pitchFamily="34" charset="0"/>
                <a:cs typeface="Arial" panose="020B0604020202020204" pitchFamily="34" charset="0"/>
              </a:rPr>
              <a:t>–</a:t>
            </a:r>
            <a:r>
              <a:rPr lang="he-IL" sz="2400" b="1" dirty="0">
                <a:effectLst/>
                <a:ea typeface="Calibri" panose="020F0502020204030204" pitchFamily="34" charset="0"/>
                <a:cs typeface="Arial" panose="020B0604020202020204" pitchFamily="34" charset="0"/>
              </a:rPr>
              <a:t> </a:t>
            </a:r>
            <a:r>
              <a:rPr lang="he-IL" sz="2400" dirty="0">
                <a:effectLst/>
                <a:ea typeface="Calibri" panose="020F0502020204030204" pitchFamily="34" charset="0"/>
                <a:cs typeface="Arial" panose="020B0604020202020204" pitchFamily="34" charset="0"/>
              </a:rPr>
              <a:t>בבסיס הנ"ל מצוי הרעיון כי אדם מנסה לעשות עסקים באותם תחומים שבהם יש לו ידע ובקיאות. לכן, ככל שרבה יותר בקיאותו של הנישום בתחום שבו נעשית העסקה, כך </a:t>
            </a:r>
            <a:r>
              <a:rPr lang="he-IL" sz="2400" dirty="0">
                <a:effectLst/>
                <a:ea typeface="MS Mincho" panose="02020609040205080304" pitchFamily="49" charset="-128"/>
                <a:cs typeface="Arial" panose="020B0604020202020204" pitchFamily="34" charset="0"/>
              </a:rPr>
              <a:t>גוברת הנטייה בפסיקה לראות בעסקה חלק מפעילותו של הנישום בעסקו.</a:t>
            </a:r>
            <a:endParaRPr lang="en-US" sz="2400" dirty="0">
              <a:effectLst/>
              <a:latin typeface="Times New Roman" panose="02020603050405020304" pitchFamily="18" charset="0"/>
              <a:ea typeface="Calibri" panose="020F0502020204030204" pitchFamily="34" charset="0"/>
              <a:cs typeface="Arial" panose="020B0604020202020204" pitchFamily="34" charset="0"/>
            </a:endParaRPr>
          </a:p>
          <a:p>
            <a:pPr marL="900430" algn="just" rtl="1"/>
            <a:endParaRPr lang="en-US" sz="2400" b="1" dirty="0">
              <a:effectLst/>
              <a:latin typeface="Times New Roman" panose="02020603050405020304" pitchFamily="18" charset="0"/>
              <a:ea typeface="Times New Roman" panose="02020603050405020304" pitchFamily="18" charset="0"/>
              <a:cs typeface="Arial" panose="020B0604020202020204" pitchFamily="34" charset="0"/>
            </a:endParaRPr>
          </a:p>
          <a:p>
            <a:pPr lvl="1" algn="just" fontAlgn="base">
              <a:lnSpc>
                <a:spcPct val="150000"/>
              </a:lnSpc>
              <a:spcBef>
                <a:spcPts val="600"/>
              </a:spcBef>
              <a:buClr>
                <a:srgbClr val="000000"/>
              </a:buClr>
              <a:buSzPts val="1100"/>
            </a:pPr>
            <a:endParaRPr lang="en-US"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lvl="1" algn="just" rtl="1" fontAlgn="base">
              <a:lnSpc>
                <a:spcPct val="150000"/>
              </a:lnSpc>
              <a:spcBef>
                <a:spcPts val="600"/>
              </a:spcBef>
              <a:buClr>
                <a:srgbClr val="000000"/>
              </a:buClr>
              <a:buSzPts val="1100"/>
            </a:pPr>
            <a:endParaRPr lang="en-US" sz="2400" dirty="0">
              <a:effectLst/>
              <a:latin typeface="Times New Roman" panose="02020603050405020304" pitchFamily="18" charset="0"/>
              <a:ea typeface="Times New Roman" panose="02020603050405020304" pitchFamily="18" charset="0"/>
              <a:cs typeface="Arial" panose="020B0604020202020204" pitchFamily="34" charset="0"/>
            </a:endParaRPr>
          </a:p>
          <a:p>
            <a:pPr lvl="1" algn="just" rtl="1" fontAlgn="base">
              <a:lnSpc>
                <a:spcPct val="150000"/>
              </a:lnSpc>
              <a:spcBef>
                <a:spcPts val="600"/>
              </a:spcBef>
              <a:buClr>
                <a:srgbClr val="000000"/>
              </a:buClr>
              <a:buSzPts val="1100"/>
            </a:pPr>
            <a:endParaRPr lang="he-IL" sz="2800" b="1" u="sng" dirty="0">
              <a:effectLst/>
              <a:ea typeface="MS Mincho" panose="02020609040205080304" pitchFamily="49" charset="-128"/>
              <a:cs typeface="Arial" panose="020B0604020202020204" pitchFamily="34" charset="0"/>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5611912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עוסק - המשך</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sp>
        <p:nvSpPr>
          <p:cNvPr id="2" name="מלבן 1"/>
          <p:cNvSpPr/>
          <p:nvPr/>
        </p:nvSpPr>
        <p:spPr>
          <a:xfrm>
            <a:off x="897096" y="1191713"/>
            <a:ext cx="11309545" cy="5752537"/>
          </a:xfrm>
          <a:prstGeom prst="rect">
            <a:avLst/>
          </a:prstGeom>
        </p:spPr>
        <p:txBody>
          <a:bodyPr wrap="square">
            <a:spAutoFit/>
          </a:bodyPr>
          <a:lstStyle/>
          <a:p>
            <a:pPr lvl="1" algn="just" rtl="1" fontAlgn="base">
              <a:lnSpc>
                <a:spcPct val="150000"/>
              </a:lnSpc>
              <a:spcBef>
                <a:spcPts val="600"/>
              </a:spcBef>
              <a:buClr>
                <a:srgbClr val="000000"/>
              </a:buClr>
              <a:buSzPts val="1100"/>
            </a:pPr>
            <a:r>
              <a:rPr lang="he-IL" sz="2800" b="1" u="sng" dirty="0">
                <a:effectLst/>
                <a:ea typeface="MS Mincho" panose="02020609040205080304" pitchFamily="49" charset="-128"/>
                <a:cs typeface="Arial" panose="020B0604020202020204" pitchFamily="34" charset="0"/>
              </a:rPr>
              <a:t>על הגדרת עוסק בחוק מע"מ</a:t>
            </a:r>
          </a:p>
          <a:p>
            <a:pPr indent="-450215" algn="just" rtl="1">
              <a:spcBef>
                <a:spcPts val="600"/>
              </a:spcBef>
              <a:tabLst>
                <a:tab pos="457200" algn="l"/>
              </a:tabLst>
            </a:pPr>
            <a:r>
              <a:rPr lang="he-IL" sz="2400" b="1" u="sng" dirty="0">
                <a:effectLst/>
                <a:latin typeface="Times New Roman" panose="02020603050405020304" pitchFamily="18" charset="0"/>
                <a:ea typeface="Times New Roman" panose="02020603050405020304" pitchFamily="18" charset="0"/>
                <a:cs typeface="Arial" panose="020B0604020202020204" pitchFamily="34" charset="0"/>
              </a:rPr>
              <a:t>תקופת החזקת הנכס</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 </a:t>
            </a:r>
            <a:r>
              <a:rPr lang="he-IL" sz="2400" dirty="0">
                <a:effectLst/>
                <a:latin typeface="Times New Roman" panose="02020603050405020304" pitchFamily="18" charset="0"/>
                <a:ea typeface="Times New Roman" panose="02020603050405020304" pitchFamily="18" charset="0"/>
                <a:cs typeface="Arial" panose="020B0604020202020204" pitchFamily="34" charset="0"/>
              </a:rPr>
              <a:t>עניינו של מבחן זה הינו בחינת משך ההחזקה של הנכס, וזאת, לאור ההנחה שככל שתקופת ההחזקה בנכס קצרה יותר, גדלה הסבירות שהפעילות הינה מסחרית. גם מבחן זה תלוי בין היתר באופי וטיב הנכס ובאורך חייו הכלכלי. </a:t>
            </a:r>
          </a:p>
          <a:p>
            <a:pPr indent="-450215" algn="just" rtl="1">
              <a:spcBef>
                <a:spcPts val="600"/>
              </a:spcBef>
              <a:tabLst>
                <a:tab pos="457200" algn="l"/>
              </a:tabLst>
            </a:pPr>
            <a:endParaRPr lang="en-US" sz="2400" dirty="0">
              <a:effectLst/>
              <a:latin typeface="Times New Roman" panose="02020603050405020304" pitchFamily="18" charset="0"/>
              <a:ea typeface="Times New Roman" panose="02020603050405020304" pitchFamily="18" charset="0"/>
              <a:cs typeface="Arial" panose="020B0604020202020204" pitchFamily="34" charset="0"/>
            </a:endParaRPr>
          </a:p>
          <a:p>
            <a:pPr marL="176530" indent="-228600" algn="just" rtl="1"/>
            <a:r>
              <a:rPr lang="he-IL" sz="2400" b="1" u="sng" dirty="0">
                <a:effectLst/>
                <a:ea typeface="MS Mincho" panose="02020609040205080304" pitchFamily="49" charset="-128"/>
                <a:cs typeface="Arial" panose="020B0604020202020204" pitchFamily="34" charset="0"/>
              </a:rPr>
              <a:t>פיתוח, יזמות והשבחת הנכס</a:t>
            </a:r>
            <a:r>
              <a:rPr lang="he-IL" sz="2400" b="1" dirty="0">
                <a:effectLst/>
                <a:ea typeface="MS Mincho" panose="02020609040205080304" pitchFamily="49" charset="-128"/>
                <a:cs typeface="Arial" panose="020B0604020202020204" pitchFamily="34" charset="0"/>
              </a:rPr>
              <a:t> – </a:t>
            </a:r>
            <a:r>
              <a:rPr lang="he-IL" sz="2400" dirty="0">
                <a:effectLst/>
                <a:ea typeface="MS Mincho" panose="02020609040205080304" pitchFamily="49" charset="-128"/>
                <a:cs typeface="Arial" panose="020B0604020202020204" pitchFamily="34" charset="0"/>
              </a:rPr>
              <a:t>השקעה של משאבים בנכס לשם מכירתו עשויה ללמד על אופייה </a:t>
            </a:r>
            <a:r>
              <a:rPr lang="he-IL" sz="2400" dirty="0" err="1">
                <a:effectLst/>
                <a:ea typeface="MS Mincho" panose="02020609040205080304" pitchFamily="49" charset="-128"/>
                <a:cs typeface="Arial" panose="020B0604020202020204" pitchFamily="34" charset="0"/>
              </a:rPr>
              <a:t>הפירותי</a:t>
            </a:r>
            <a:r>
              <a:rPr lang="he-IL" sz="2400" dirty="0">
                <a:effectLst/>
                <a:ea typeface="MS Mincho" panose="02020609040205080304" pitchFamily="49" charset="-128"/>
                <a:cs typeface="Arial" panose="020B0604020202020204" pitchFamily="34" charset="0"/>
              </a:rPr>
              <a:t> של העסקה. כך ככל שנישום מבצע פעילות להכשרתו של הנכס או למכירתו, או נוקט בפעילות של שיווק מסחרי או בפעילות שמטרתה להפוך את הנכס למסחרי ורווחי יותר, תגבר הנטייה לראות בפעילות כפעילות עסקית.</a:t>
            </a:r>
            <a:endParaRPr lang="en-US" sz="2400" b="1" dirty="0">
              <a:effectLst/>
              <a:latin typeface="Times New Roman" panose="02020603050405020304" pitchFamily="18" charset="0"/>
              <a:ea typeface="Times New Roman" panose="02020603050405020304" pitchFamily="18" charset="0"/>
              <a:cs typeface="Arial" panose="020B0604020202020204" pitchFamily="34" charset="0"/>
            </a:endParaRPr>
          </a:p>
          <a:p>
            <a:pPr lvl="1" algn="just" fontAlgn="base">
              <a:lnSpc>
                <a:spcPct val="150000"/>
              </a:lnSpc>
              <a:spcBef>
                <a:spcPts val="600"/>
              </a:spcBef>
              <a:buClr>
                <a:srgbClr val="000000"/>
              </a:buClr>
              <a:buSzPts val="1100"/>
            </a:pPr>
            <a:endParaRPr lang="en-US"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lvl="1" algn="just" rtl="1" fontAlgn="base">
              <a:lnSpc>
                <a:spcPct val="150000"/>
              </a:lnSpc>
              <a:spcBef>
                <a:spcPts val="600"/>
              </a:spcBef>
              <a:buClr>
                <a:srgbClr val="000000"/>
              </a:buClr>
              <a:buSzPts val="1100"/>
            </a:pPr>
            <a:endParaRPr lang="en-US" sz="2400" dirty="0">
              <a:effectLst/>
              <a:latin typeface="Times New Roman" panose="02020603050405020304" pitchFamily="18" charset="0"/>
              <a:ea typeface="Times New Roman" panose="02020603050405020304" pitchFamily="18" charset="0"/>
              <a:cs typeface="Arial" panose="020B0604020202020204" pitchFamily="34" charset="0"/>
            </a:endParaRPr>
          </a:p>
          <a:p>
            <a:pPr lvl="1" algn="just" rtl="1" fontAlgn="base">
              <a:lnSpc>
                <a:spcPct val="150000"/>
              </a:lnSpc>
              <a:spcBef>
                <a:spcPts val="600"/>
              </a:spcBef>
              <a:buClr>
                <a:srgbClr val="000000"/>
              </a:buClr>
              <a:buSzPts val="1100"/>
            </a:pPr>
            <a:endParaRPr lang="he-IL" sz="2800" b="1" u="sng" dirty="0">
              <a:effectLst/>
              <a:ea typeface="MS Mincho" panose="02020609040205080304" pitchFamily="49" charset="-128"/>
              <a:cs typeface="Arial" panose="020B0604020202020204" pitchFamily="34" charset="0"/>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39423297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עוסק - המשך</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sp>
        <p:nvSpPr>
          <p:cNvPr id="2" name="מלבן 1"/>
          <p:cNvSpPr/>
          <p:nvPr/>
        </p:nvSpPr>
        <p:spPr>
          <a:xfrm>
            <a:off x="897096" y="1191713"/>
            <a:ext cx="11309545" cy="4752263"/>
          </a:xfrm>
          <a:prstGeom prst="rect">
            <a:avLst/>
          </a:prstGeom>
        </p:spPr>
        <p:txBody>
          <a:bodyPr wrap="square">
            <a:spAutoFit/>
          </a:bodyPr>
          <a:lstStyle/>
          <a:p>
            <a:pPr lvl="1" algn="just" rtl="1" fontAlgn="base">
              <a:lnSpc>
                <a:spcPct val="150000"/>
              </a:lnSpc>
              <a:spcBef>
                <a:spcPts val="600"/>
              </a:spcBef>
              <a:buClr>
                <a:srgbClr val="000000"/>
              </a:buClr>
              <a:buSzPts val="1100"/>
            </a:pPr>
            <a:r>
              <a:rPr lang="he-IL" sz="2800" b="1" u="sng" dirty="0">
                <a:effectLst/>
                <a:ea typeface="MS Mincho" panose="02020609040205080304" pitchFamily="49" charset="-128"/>
                <a:cs typeface="Arial" panose="020B0604020202020204" pitchFamily="34" charset="0"/>
              </a:rPr>
              <a:t>על הגדרת עוסק בחוק מע"מ </a:t>
            </a:r>
          </a:p>
          <a:p>
            <a:pPr lvl="1" algn="just" fontAlgn="base">
              <a:spcBef>
                <a:spcPts val="600"/>
              </a:spcBef>
              <a:buClr>
                <a:srgbClr val="000000"/>
              </a:buClr>
              <a:buSzPts val="1100"/>
            </a:pPr>
            <a:r>
              <a:rPr lang="he-IL" sz="2400" b="1" u="sng" dirty="0">
                <a:effectLst/>
                <a:ea typeface="MS Mincho" panose="02020609040205080304" pitchFamily="49" charset="-128"/>
                <a:cs typeface="Arial" panose="020B0604020202020204" pitchFamily="34" charset="0"/>
              </a:rPr>
              <a:t>יעוד התמורה</a:t>
            </a:r>
            <a:r>
              <a:rPr lang="he-IL" sz="2400" b="1" dirty="0">
                <a:effectLst/>
                <a:ea typeface="MS Mincho" panose="02020609040205080304" pitchFamily="49" charset="-128"/>
                <a:cs typeface="Arial" panose="020B0604020202020204" pitchFamily="34" charset="0"/>
              </a:rPr>
              <a:t> </a:t>
            </a:r>
            <a:r>
              <a:rPr lang="he-IL" sz="2400" dirty="0">
                <a:effectLst/>
                <a:ea typeface="Calibri" panose="020F0502020204030204" pitchFamily="34" charset="0"/>
                <a:cs typeface="Arial" panose="020B0604020202020204" pitchFamily="34" charset="0"/>
              </a:rPr>
              <a:t>– מבחן זה עוסק בשאלה מה הייתה כוונת הנישום בעת ביצוע העסקה ומה נעשה עמה לאחר השלמת העסקה. ההלכה היא שבאופן עקרוני אין בייעוד התקבולים עצמו כדי לקבוע את אופי ההכנסה, אולם במקרה של ספק, ניתן לראות בהחלפת השקעה בהשקעה כעדות לאופייה ההוני של העסקה.</a:t>
            </a:r>
          </a:p>
          <a:p>
            <a:pPr lvl="1" algn="just" fontAlgn="base">
              <a:spcBef>
                <a:spcPts val="600"/>
              </a:spcBef>
              <a:buClr>
                <a:srgbClr val="000000"/>
              </a:buClr>
              <a:buSzPts val="1100"/>
            </a:pPr>
            <a:r>
              <a:rPr lang="he-IL" sz="2400" b="1" u="sng" dirty="0">
                <a:effectLst/>
                <a:ea typeface="Calibri" panose="020F0502020204030204" pitchFamily="34" charset="0"/>
                <a:cs typeface="Arial" panose="020B0604020202020204" pitchFamily="34" charset="0"/>
              </a:rPr>
              <a:t>מבחן המימון</a:t>
            </a:r>
            <a:r>
              <a:rPr lang="he-IL" sz="2400" dirty="0">
                <a:effectLst/>
                <a:ea typeface="Calibri" panose="020F0502020204030204" pitchFamily="34" charset="0"/>
                <a:cs typeface="Arial" panose="020B0604020202020204" pitchFamily="34" charset="0"/>
              </a:rPr>
              <a:t> – על פי מבחן משנה זה,</a:t>
            </a:r>
            <a:r>
              <a:rPr lang="he-IL" sz="2400" b="1" dirty="0">
                <a:effectLst/>
                <a:ea typeface="Calibri" panose="020F0502020204030204" pitchFamily="34" charset="0"/>
                <a:cs typeface="Arial" panose="020B0604020202020204" pitchFamily="34" charset="0"/>
              </a:rPr>
              <a:t> </a:t>
            </a:r>
            <a:r>
              <a:rPr lang="he-IL" sz="2400" dirty="0">
                <a:effectLst/>
                <a:ea typeface="Calibri" panose="020F0502020204030204" pitchFamily="34" charset="0"/>
                <a:cs typeface="Arial" panose="020B0604020202020204" pitchFamily="34" charset="0"/>
              </a:rPr>
              <a:t>נישום המממן את העסקה על ידי נטילת הלוואות ואשראי (במיוחד לטווח קצר) ו/או שהיקף המימון הזר שלו גדל ביחס להונו העצמי, ייחשב בדרך כלל למבצע פעולות מסחריות.</a:t>
            </a:r>
            <a:endParaRPr lang="en-US"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lvl="1" algn="just" rtl="1" fontAlgn="base">
              <a:lnSpc>
                <a:spcPct val="150000"/>
              </a:lnSpc>
              <a:spcBef>
                <a:spcPts val="600"/>
              </a:spcBef>
              <a:buClr>
                <a:srgbClr val="000000"/>
              </a:buClr>
              <a:buSzPts val="1100"/>
            </a:pPr>
            <a:endParaRPr lang="en-US" sz="2400" dirty="0">
              <a:effectLst/>
              <a:latin typeface="Times New Roman" panose="02020603050405020304" pitchFamily="18" charset="0"/>
              <a:ea typeface="Times New Roman" panose="02020603050405020304" pitchFamily="18" charset="0"/>
              <a:cs typeface="Arial" panose="020B0604020202020204" pitchFamily="34" charset="0"/>
            </a:endParaRPr>
          </a:p>
          <a:p>
            <a:pPr lvl="1" algn="just" rtl="1" fontAlgn="base">
              <a:lnSpc>
                <a:spcPct val="150000"/>
              </a:lnSpc>
              <a:spcBef>
                <a:spcPts val="600"/>
              </a:spcBef>
              <a:buClr>
                <a:srgbClr val="000000"/>
              </a:buClr>
              <a:buSzPts val="1100"/>
            </a:pPr>
            <a:endParaRPr lang="he-IL" sz="2800" b="1" u="sng" dirty="0">
              <a:effectLst/>
              <a:ea typeface="MS Mincho" panose="02020609040205080304" pitchFamily="49" charset="-128"/>
              <a:cs typeface="Arial" panose="020B0604020202020204" pitchFamily="34" charset="0"/>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16177872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עוסק - המשך</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sp>
        <p:nvSpPr>
          <p:cNvPr id="2" name="מלבן 1"/>
          <p:cNvSpPr/>
          <p:nvPr/>
        </p:nvSpPr>
        <p:spPr>
          <a:xfrm>
            <a:off x="14642" y="1191713"/>
            <a:ext cx="12191999" cy="3675045"/>
          </a:xfrm>
          <a:prstGeom prst="rect">
            <a:avLst/>
          </a:prstGeom>
        </p:spPr>
        <p:txBody>
          <a:bodyPr wrap="square">
            <a:spAutoFit/>
          </a:bodyPr>
          <a:lstStyle/>
          <a:p>
            <a:pPr lvl="1" algn="just" rtl="1" fontAlgn="base">
              <a:lnSpc>
                <a:spcPct val="150000"/>
              </a:lnSpc>
              <a:spcBef>
                <a:spcPts val="600"/>
              </a:spcBef>
              <a:buClr>
                <a:srgbClr val="000000"/>
              </a:buClr>
              <a:buSzPts val="1100"/>
            </a:pPr>
            <a:r>
              <a:rPr lang="he-IL" sz="2800" b="1" u="sng" dirty="0">
                <a:effectLst/>
                <a:ea typeface="MS Mincho" panose="02020609040205080304" pitchFamily="49" charset="-128"/>
                <a:cs typeface="Arial" panose="020B0604020202020204" pitchFamily="34" charset="0"/>
              </a:rPr>
              <a:t>על הגדרת עוסק בחוק מע"מ </a:t>
            </a:r>
          </a:p>
          <a:p>
            <a:pPr lvl="1" algn="just" rtl="1" fontAlgn="base">
              <a:spcBef>
                <a:spcPts val="600"/>
              </a:spcBef>
              <a:buClr>
                <a:srgbClr val="000000"/>
              </a:buClr>
              <a:buSzPts val="1100"/>
            </a:pPr>
            <a:r>
              <a:rPr lang="he-IL" sz="2400" b="1" u="sng" dirty="0">
                <a:effectLst/>
                <a:ea typeface="MS Mincho" panose="02020609040205080304" pitchFamily="49" charset="-128"/>
                <a:cs typeface="Arial" panose="020B0604020202020204" pitchFamily="34" charset="0"/>
              </a:rPr>
              <a:t>מבחן הגג" – מבחן ההיגיון המקצועי וחוש המומחיות (מבחן הנסיבות הכוללות) </a:t>
            </a:r>
            <a:r>
              <a:rPr lang="he-IL" sz="2400" dirty="0">
                <a:effectLst/>
                <a:ea typeface="Calibri" panose="020F0502020204030204" pitchFamily="34" charset="0"/>
                <a:cs typeface="Arial" panose="020B0604020202020204" pitchFamily="34" charset="0"/>
              </a:rPr>
              <a:t>במטרה להכריע בסוגיה, האם עסקינן עסקה מסחרית, אם לאו, יש לבחון את העסקה במבחנים השונים המפורטים לעיל, ולראות את "התמונה בכללותה". אין המדובר במבחן "מתמטי" ברור, אלא בשימוש במה שמכונה "חוש המומחיות של המשפטן". מבחן זה הינו מבחן על "המרחף" מעל למבחנים האחרים, ואשר יש בו כדי להכריע בסיווג הפעילות – אם פירותית היא או הונית. במסגרת מבחן זה נבחנת כל נסיבה רלוונטית שיש בה כדי לסייע בגיבוש ההבחנה בין הון לפירות.</a:t>
            </a:r>
            <a:endParaRPr lang="en-US" sz="2400" dirty="0">
              <a:effectLst/>
              <a:latin typeface="Times New Roman" panose="02020603050405020304" pitchFamily="18" charset="0"/>
              <a:ea typeface="Times New Roman" panose="02020603050405020304" pitchFamily="18" charset="0"/>
              <a:cs typeface="Arial" panose="020B0604020202020204" pitchFamily="34" charset="0"/>
            </a:endParaRPr>
          </a:p>
          <a:p>
            <a:pPr lvl="1" algn="just" rtl="1" fontAlgn="base">
              <a:lnSpc>
                <a:spcPct val="150000"/>
              </a:lnSpc>
              <a:spcBef>
                <a:spcPts val="600"/>
              </a:spcBef>
              <a:buClr>
                <a:srgbClr val="000000"/>
              </a:buClr>
              <a:buSzPts val="1100"/>
            </a:pPr>
            <a:endParaRPr lang="he-IL" sz="2800" b="1" u="sng" dirty="0">
              <a:effectLst/>
              <a:ea typeface="MS Mincho" panose="02020609040205080304" pitchFamily="49" charset="-128"/>
              <a:cs typeface="Arial" panose="020B0604020202020204" pitchFamily="34" charset="0"/>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11779945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עוסק - המשך</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sp>
        <p:nvSpPr>
          <p:cNvPr id="2" name="מלבן 1"/>
          <p:cNvSpPr/>
          <p:nvPr/>
        </p:nvSpPr>
        <p:spPr>
          <a:xfrm>
            <a:off x="0" y="1191713"/>
            <a:ext cx="12206641" cy="5686941"/>
          </a:xfrm>
          <a:prstGeom prst="rect">
            <a:avLst/>
          </a:prstGeom>
        </p:spPr>
        <p:txBody>
          <a:bodyPr wrap="square">
            <a:spAutoFit/>
          </a:bodyPr>
          <a:lstStyle/>
          <a:p>
            <a:pPr lvl="1" algn="just" rtl="1" fontAlgn="base">
              <a:lnSpc>
                <a:spcPct val="150000"/>
              </a:lnSpc>
              <a:spcBef>
                <a:spcPts val="600"/>
              </a:spcBef>
              <a:buClr>
                <a:srgbClr val="000000"/>
              </a:buClr>
              <a:buSzPts val="1100"/>
            </a:pPr>
            <a:r>
              <a:rPr lang="he-IL" sz="2800" b="1" u="sng" dirty="0">
                <a:effectLst/>
                <a:ea typeface="MS Mincho" panose="02020609040205080304" pitchFamily="49" charset="-128"/>
                <a:cs typeface="Arial" panose="020B0604020202020204" pitchFamily="34" charset="0"/>
              </a:rPr>
              <a:t>על הגדרת עוסק בחוק מע"מ </a:t>
            </a:r>
          </a:p>
          <a:p>
            <a:pPr lvl="1" algn="just" rtl="1" fontAlgn="base">
              <a:lnSpc>
                <a:spcPct val="150000"/>
              </a:lnSpc>
              <a:spcBef>
                <a:spcPts val="600"/>
              </a:spcBef>
              <a:buClr>
                <a:srgbClr val="000000"/>
              </a:buClr>
              <a:buSzPts val="1100"/>
            </a:pPr>
            <a:r>
              <a:rPr lang="he-IL" sz="2400" b="1" u="sng" dirty="0">
                <a:effectLst/>
                <a:ea typeface="MS Mincho" panose="02020609040205080304" pitchFamily="49" charset="-128"/>
                <a:cs typeface="Arial" panose="020B0604020202020204" pitchFamily="34" charset="0"/>
              </a:rPr>
              <a:t>מבחן הגג" – המשך </a:t>
            </a:r>
          </a:p>
          <a:p>
            <a:pPr lvl="1" algn="just" rtl="1" fontAlgn="base">
              <a:spcBef>
                <a:spcPts val="600"/>
              </a:spcBef>
              <a:buClr>
                <a:srgbClr val="000000"/>
              </a:buClr>
              <a:buSzPts val="1100"/>
            </a:pPr>
            <a:r>
              <a:rPr lang="he-IL" sz="2200" dirty="0">
                <a:effectLst/>
                <a:ea typeface="Calibri" panose="020F0502020204030204" pitchFamily="34" charset="0"/>
                <a:cs typeface="Arial" panose="020B0604020202020204" pitchFamily="34" charset="0"/>
              </a:rPr>
              <a:t>מבחני המשנה אינם בגדר נוסחת קסם, שהרי פעילותו של הנישום עלולה לכלול סממנים עסקיים והשקעתיים גם יחד. המדובר אפוא במבחני עזר בלבד, ולא בנוסחה מתמטית המשקללת בין המבחנים השונים וכדבריו של בית המשפט העליון בעניין </a:t>
            </a:r>
            <a:r>
              <a:rPr lang="he-IL" sz="2200" b="1" dirty="0">
                <a:effectLst/>
                <a:ea typeface="Calibri" panose="020F0502020204030204" pitchFamily="34" charset="0"/>
                <a:cs typeface="Arial" panose="020B0604020202020204" pitchFamily="34" charset="0"/>
              </a:rPr>
              <a:t>ברנע (ע"א 5083/13):</a:t>
            </a:r>
          </a:p>
          <a:p>
            <a:pPr lvl="1" algn="just" rtl="1" fontAlgn="base">
              <a:spcBef>
                <a:spcPts val="600"/>
              </a:spcBef>
              <a:buClr>
                <a:srgbClr val="000000"/>
              </a:buClr>
              <a:buSzPts val="1100"/>
            </a:pPr>
            <a:r>
              <a:rPr lang="he-IL" sz="2400" b="1" dirty="0">
                <a:effectLst/>
                <a:ea typeface="Calibri" panose="020F0502020204030204" pitchFamily="34" charset="0"/>
                <a:cs typeface="Arial" panose="020B0604020202020204" pitchFamily="34" charset="0"/>
              </a:rPr>
              <a:t>"הנה כי כן, אין בידינו מבחן ממצה, ואף לא מספר מבחנים ממצים. כפי שציין השופט </a:t>
            </a:r>
            <a:r>
              <a:rPr lang="he-IL" sz="2400" b="1" dirty="0" err="1">
                <a:effectLst/>
                <a:ea typeface="Calibri" panose="020F0502020204030204" pitchFamily="34" charset="0"/>
                <a:cs typeface="Arial" panose="020B0604020202020204" pitchFamily="34" charset="0"/>
              </a:rPr>
              <a:t>דנציגר</a:t>
            </a:r>
            <a:r>
              <a:rPr lang="he-IL" sz="2400" b="1" dirty="0">
                <a:effectLst/>
                <a:ea typeface="Calibri" panose="020F0502020204030204" pitchFamily="34" charset="0"/>
                <a:cs typeface="Arial" panose="020B0604020202020204" pitchFamily="34" charset="0"/>
              </a:rPr>
              <a:t>, מדובר במבחני עזר, ואלה לעולם יהיו כפופים לצורך לבחון את "</a:t>
            </a:r>
            <a:r>
              <a:rPr lang="he-IL" sz="2400" b="1" u="sng" dirty="0">
                <a:effectLst/>
                <a:ea typeface="Calibri" panose="020F0502020204030204" pitchFamily="34" charset="0"/>
                <a:cs typeface="Arial" panose="020B0604020202020204" pitchFamily="34" charset="0"/>
              </a:rPr>
              <a:t>מכלול מרכיביה של הפעולה המסוימת", כל מקרה על פי נסיבותיו. כך מתחייב על פי שורת ההיגיון, שכן אין הכנסה אחת זהה לחברתה, ומבחני עזר שונים מתאימים על פי טיבם לסוגי נכסים מסוימים</a:t>
            </a:r>
            <a:r>
              <a:rPr lang="he-IL" sz="2400" b="1" dirty="0">
                <a:effectLst/>
                <a:ea typeface="Calibri" panose="020F0502020204030204" pitchFamily="34" charset="0"/>
                <a:cs typeface="Arial" panose="020B0604020202020204" pitchFamily="34" charset="0"/>
              </a:rPr>
              <a:t> (כגון למקרקעין או לניירות ערך - עניין מגיד, פסקה 19; וראו גם בעניין קרן, פסקה 36). יש להישמר אפוא מפני החלה "מכאנית" של מבחן כזה או אחר על תקבולים מסוגים שונים, ויש לבחון את ההכנסה הנדונה על פי אמות המידה המתאימות לה ובהתאם לנסיבותיה"</a:t>
            </a:r>
          </a:p>
          <a:p>
            <a:pPr lvl="1" algn="just" rtl="1" fontAlgn="base">
              <a:lnSpc>
                <a:spcPct val="150000"/>
              </a:lnSpc>
              <a:spcBef>
                <a:spcPts val="600"/>
              </a:spcBef>
              <a:buClr>
                <a:srgbClr val="000000"/>
              </a:buClr>
              <a:buSzPts val="1100"/>
            </a:pPr>
            <a:endParaRPr lang="he-IL" sz="2400" b="1" u="sng" dirty="0">
              <a:effectLst/>
              <a:ea typeface="MS Mincho" panose="02020609040205080304" pitchFamily="49" charset="-128"/>
              <a:cs typeface="Arial" panose="020B0604020202020204" pitchFamily="34" charset="0"/>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29679519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"במהלך עסקו"</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sp>
        <p:nvSpPr>
          <p:cNvPr id="2" name="מלבן 1"/>
          <p:cNvSpPr/>
          <p:nvPr/>
        </p:nvSpPr>
        <p:spPr>
          <a:xfrm>
            <a:off x="0" y="1191713"/>
            <a:ext cx="12206641" cy="5225277"/>
          </a:xfrm>
          <a:prstGeom prst="rect">
            <a:avLst/>
          </a:prstGeom>
        </p:spPr>
        <p:txBody>
          <a:bodyPr wrap="square">
            <a:spAutoFit/>
          </a:bodyPr>
          <a:lstStyle/>
          <a:p>
            <a:pPr lvl="1" algn="just" rtl="1" fontAlgn="base">
              <a:lnSpc>
                <a:spcPct val="150000"/>
              </a:lnSpc>
              <a:spcBef>
                <a:spcPts val="600"/>
              </a:spcBef>
              <a:buClr>
                <a:srgbClr val="000000"/>
              </a:buClr>
              <a:buSzPts val="1100"/>
            </a:pPr>
            <a:r>
              <a:rPr lang="he-IL" sz="2800" b="1" u="sng" dirty="0">
                <a:effectLst/>
                <a:ea typeface="MS Mincho" panose="02020609040205080304" pitchFamily="49" charset="-128"/>
                <a:cs typeface="Arial" panose="020B0604020202020204" pitchFamily="34" charset="0"/>
              </a:rPr>
              <a:t>על המונח "במהלך עסקו" לצרכי חוק מע"מ </a:t>
            </a:r>
          </a:p>
          <a:p>
            <a:pPr lvl="1" algn="just" rtl="1" fontAlgn="base">
              <a:spcBef>
                <a:spcPts val="600"/>
              </a:spcBef>
              <a:buClr>
                <a:srgbClr val="000000"/>
              </a:buClr>
              <a:buSzPts val="1100"/>
            </a:pPr>
            <a:r>
              <a:rPr lang="he-IL" sz="2400" dirty="0">
                <a:effectLst/>
                <a:ea typeface="Calibri" panose="020F0502020204030204" pitchFamily="34" charset="0"/>
                <a:cs typeface="Arial" panose="020B0604020202020204" pitchFamily="34" charset="0"/>
              </a:rPr>
              <a:t>מובנו הרגיל של המושג "במהלך העסקים" לגבי מכירה של נכס שבעסק הוא שהמכירה תהיה מהסוג של הנכסים שבדרך כלל נמכרים בעסק ואשר מכירתם מפיקה הכנסה שלצרכי הפקודה נחשבת להכנסה שוטפת</a:t>
            </a:r>
          </a:p>
          <a:p>
            <a:pPr lvl="1" algn="just" fontAlgn="base">
              <a:spcBef>
                <a:spcPts val="600"/>
              </a:spcBef>
              <a:buClr>
                <a:srgbClr val="000000"/>
              </a:buClr>
              <a:buSzPts val="1100"/>
            </a:pP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זאת ועוד, בתי המשפט ציינו כי את המילים "במהלך העסקים" יש לפרש בצורה רחבה כך שיכללו כל מה שעושה העוסק לתועלת מפעלו, לקידומו ולהצלחת עסקיו</a:t>
            </a:r>
            <a:r>
              <a:rPr lang="en-US"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a:t>
            </a: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 יפים הם דבריו של בית המשפט עליון בעניין </a:t>
            </a:r>
            <a:r>
              <a:rPr lang="he-IL" sz="2400" b="1"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אתא (ע"א 364/818)  </a:t>
            </a: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אשר ביאר לעניין זה כדלקמן:</a:t>
            </a:r>
          </a:p>
          <a:p>
            <a:pPr lvl="1" algn="just" fontAlgn="base">
              <a:spcBef>
                <a:spcPts val="600"/>
              </a:spcBef>
              <a:buClr>
                <a:srgbClr val="000000"/>
              </a:buClr>
              <a:buSzPts val="1100"/>
            </a:pPr>
            <a:r>
              <a:rPr lang="he-IL" sz="2400" dirty="0">
                <a:effectLst/>
                <a:ea typeface="Calibri" panose="020F0502020204030204" pitchFamily="34" charset="0"/>
                <a:cs typeface="Arial" panose="020B0604020202020204" pitchFamily="34" charset="0"/>
              </a:rPr>
              <a:t>"</a:t>
            </a:r>
            <a:r>
              <a:rPr lang="he-IL" sz="2400" b="1" dirty="0">
                <a:effectLst/>
                <a:ea typeface="Calibri" panose="020F0502020204030204" pitchFamily="34" charset="0"/>
                <a:cs typeface="Arial" panose="020B0604020202020204" pitchFamily="34" charset="0"/>
              </a:rPr>
              <a:t>חוק אינו כולל הגדרה, מהו ב"מהלך עסקיו" של עוסק. טענת המשיבות היא, שהספקת הארוחות אינה אלא פעולת לוואי בהפעלת המפעל של כל אחת מהן, ועל הספקתן של אלה, אפילו תיחשב למכר של נכס או למתן שירות לעובדים, אין לחייבן בתשלום מע"מ, כי זו אינה נעשית במהלך עסקיהן..... </a:t>
            </a:r>
            <a:endParaRPr lang="en-US"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lvl="1" algn="just" rtl="1" fontAlgn="base">
              <a:lnSpc>
                <a:spcPct val="150000"/>
              </a:lnSpc>
              <a:spcBef>
                <a:spcPts val="600"/>
              </a:spcBef>
              <a:buClr>
                <a:srgbClr val="000000"/>
              </a:buClr>
              <a:buSzPts val="1100"/>
            </a:pPr>
            <a:endParaRPr lang="he-IL" sz="2400" b="1" u="sng" dirty="0">
              <a:effectLst/>
              <a:ea typeface="MS Mincho" panose="02020609040205080304" pitchFamily="49" charset="-128"/>
              <a:cs typeface="Arial" panose="020B0604020202020204" pitchFamily="34" charset="0"/>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23888166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"במהלך עסקו"</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sp>
        <p:nvSpPr>
          <p:cNvPr id="2" name="מלבן 1"/>
          <p:cNvSpPr/>
          <p:nvPr/>
        </p:nvSpPr>
        <p:spPr>
          <a:xfrm>
            <a:off x="897096" y="1191713"/>
            <a:ext cx="11309545" cy="2292935"/>
          </a:xfrm>
          <a:prstGeom prst="rect">
            <a:avLst/>
          </a:prstGeom>
        </p:spPr>
        <p:txBody>
          <a:bodyPr wrap="square">
            <a:spAutoFit/>
          </a:bodyPr>
          <a:lstStyle/>
          <a:p>
            <a:pPr lvl="1" algn="just" rtl="1" fontAlgn="base">
              <a:lnSpc>
                <a:spcPct val="150000"/>
              </a:lnSpc>
              <a:spcBef>
                <a:spcPts val="600"/>
              </a:spcBef>
              <a:buClr>
                <a:srgbClr val="000000"/>
              </a:buClr>
              <a:buSzPts val="1100"/>
            </a:pPr>
            <a:r>
              <a:rPr lang="he-IL" sz="2800" b="1" u="sng" dirty="0">
                <a:effectLst/>
                <a:ea typeface="MS Mincho" panose="02020609040205080304" pitchFamily="49" charset="-128"/>
                <a:cs typeface="Arial" panose="020B0604020202020204" pitchFamily="34" charset="0"/>
              </a:rPr>
              <a:t>על המונח "במהלך עסקו" לצרכי חוק מע"מ - המשך </a:t>
            </a:r>
          </a:p>
          <a:p>
            <a:pPr lvl="1" algn="just" rtl="1" fontAlgn="base">
              <a:spcBef>
                <a:spcPts val="600"/>
              </a:spcBef>
              <a:buClr>
                <a:srgbClr val="000000"/>
              </a:buClr>
              <a:buSzPts val="1100"/>
            </a:pPr>
            <a:r>
              <a:rPr lang="he-IL" sz="2400" dirty="0">
                <a:effectLst/>
                <a:ea typeface="Calibri" panose="020F0502020204030204" pitchFamily="34" charset="0"/>
                <a:cs typeface="Arial" panose="020B0604020202020204" pitchFamily="34" charset="0"/>
              </a:rPr>
              <a:t>"</a:t>
            </a:r>
            <a:r>
              <a:rPr lang="he-IL" sz="2400" b="1" dirty="0">
                <a:effectLst/>
                <a:ea typeface="Calibri" panose="020F0502020204030204" pitchFamily="34" charset="0"/>
                <a:cs typeface="Arial" panose="020B0604020202020204" pitchFamily="34" charset="0"/>
              </a:rPr>
              <a:t>נראה לי, שבפירוש זה ב"מהלך עסקיו" - פירוש אשר נתקבל על דעת הערכאה הראשונה - מבקשות המשיבות ליתן פירוש צר, החורג מפשוטם של דברים. </a:t>
            </a:r>
            <a:r>
              <a:rPr lang="he-IL" sz="2400" b="1" u="sng" dirty="0">
                <a:effectLst/>
                <a:ea typeface="Calibri" panose="020F0502020204030204" pitchFamily="34" charset="0"/>
                <a:cs typeface="Arial" panose="020B0604020202020204" pitchFamily="34" charset="0"/>
              </a:rPr>
              <a:t>לפי הפירוש הפשוט, כל מה שעושה עוסק, אשר עיסוקו בייצור, לתועלת מפעלו ולקידומו ולהצלחת עסקיו נעשה על ידיו במהלך עסקיו."</a:t>
            </a:r>
            <a:endParaRPr lang="he-IL" sz="2400" b="1" u="sng" dirty="0">
              <a:effectLst/>
              <a:ea typeface="MS Mincho" panose="02020609040205080304" pitchFamily="49" charset="-128"/>
              <a:cs typeface="Arial" panose="020B0604020202020204" pitchFamily="34" charset="0"/>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2435993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a:bodyPr>
          <a:lstStyle/>
          <a:p>
            <a:pPr marL="457200" indent="-457200" algn="ctr"/>
            <a:r>
              <a:rPr lang="he-IL" altLang="he-IL" sz="3200" b="1" dirty="0">
                <a:solidFill>
                  <a:srgbClr val="553017"/>
                </a:solidFill>
                <a:latin typeface="+mn-lt"/>
                <a:ea typeface="+mn-ea"/>
                <a:cs typeface="+mn-cs"/>
              </a:rPr>
              <a:t>מושגי יסוד – עסקה לצרכי החוק</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sp>
        <p:nvSpPr>
          <p:cNvPr id="2" name="מלבן 1"/>
          <p:cNvSpPr/>
          <p:nvPr/>
        </p:nvSpPr>
        <p:spPr>
          <a:xfrm>
            <a:off x="383013" y="1348662"/>
            <a:ext cx="12017070" cy="3600986"/>
          </a:xfrm>
          <a:prstGeom prst="rect">
            <a:avLst/>
          </a:prstGeom>
        </p:spPr>
        <p:txBody>
          <a:bodyPr wrap="square">
            <a:spAutoFit/>
          </a:bodyPr>
          <a:lstStyle/>
          <a:p>
            <a:pPr lvl="1" algn="just" rtl="1" fontAlgn="base">
              <a:lnSpc>
                <a:spcPct val="150000"/>
              </a:lnSpc>
              <a:spcBef>
                <a:spcPts val="600"/>
              </a:spcBef>
              <a:buClr>
                <a:srgbClr val="000000"/>
              </a:buClr>
              <a:buSzPts val="1100"/>
            </a:pP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בסעיף 1 לחוק מע"מ, סעיף ההגדרות, מוגדרת "עסקה", באמצעות שלוש חלופות כהאי לישנא:</a:t>
            </a:r>
            <a:endParaRPr lang="en-US"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marL="900430" algn="just" rtl="1"/>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"עסקה" – כל אחת מאלה:</a:t>
            </a:r>
            <a:endParaRPr lang="en-US" sz="2400" b="1" dirty="0">
              <a:effectLst/>
              <a:latin typeface="Times New Roman" panose="02020603050405020304" pitchFamily="18" charset="0"/>
              <a:ea typeface="Times New Roman" panose="02020603050405020304" pitchFamily="18" charset="0"/>
              <a:cs typeface="Arial" panose="020B0604020202020204" pitchFamily="34" charset="0"/>
            </a:endParaRPr>
          </a:p>
          <a:p>
            <a:pPr marL="900430" algn="just" rtl="1"/>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(1)   </a:t>
            </a:r>
            <a:r>
              <a:rPr lang="he-IL" sz="2400" b="1" u="sng" dirty="0">
                <a:effectLst/>
                <a:latin typeface="Times New Roman" panose="02020603050405020304" pitchFamily="18" charset="0"/>
                <a:ea typeface="Times New Roman" panose="02020603050405020304" pitchFamily="18" charset="0"/>
                <a:cs typeface="Arial" panose="020B0604020202020204" pitchFamily="34" charset="0"/>
              </a:rPr>
              <a:t>מכירת נכס או מתן שירות בידי עוסק במהלך עסקו</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a:t>
            </a:r>
            <a:r>
              <a:rPr lang="he-IL" sz="2400" b="1" u="sng" dirty="0">
                <a:effectLst/>
                <a:latin typeface="Times New Roman" panose="02020603050405020304" pitchFamily="18" charset="0"/>
                <a:ea typeface="Times New Roman" panose="02020603050405020304" pitchFamily="18" charset="0"/>
                <a:cs typeface="Arial" panose="020B0604020202020204" pitchFamily="34" charset="0"/>
              </a:rPr>
              <a:t>לרבות מכירת ציוד;</a:t>
            </a:r>
          </a:p>
          <a:p>
            <a:pPr marL="900430" algn="just" rtl="1"/>
            <a:endParaRPr lang="en-US" sz="2400" b="1" dirty="0">
              <a:effectLst/>
              <a:latin typeface="Times New Roman" panose="02020603050405020304" pitchFamily="18" charset="0"/>
              <a:ea typeface="Times New Roman" panose="02020603050405020304" pitchFamily="18" charset="0"/>
              <a:cs typeface="Arial" panose="020B0604020202020204" pitchFamily="34" charset="0"/>
            </a:endParaRPr>
          </a:p>
          <a:p>
            <a:pPr marL="900430" algn="just" rtl="1"/>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(2)   מכירת נכס אשר נוכה מס התשומות שהוטל על </a:t>
            </a:r>
            <a:r>
              <a:rPr lang="he-IL" sz="2400" b="1" u="sng" dirty="0">
                <a:effectLst/>
                <a:latin typeface="Times New Roman" panose="02020603050405020304" pitchFamily="18" charset="0"/>
                <a:ea typeface="Times New Roman" panose="02020603050405020304" pitchFamily="18" charset="0"/>
                <a:cs typeface="Arial" panose="020B0604020202020204" pitchFamily="34" charset="0"/>
              </a:rPr>
              <a:t>מכירתו למוכר</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או על יבואו בידי המוכר;</a:t>
            </a:r>
            <a:endParaRPr lang="en-US" sz="2400" b="1" dirty="0">
              <a:effectLst/>
              <a:latin typeface="Times New Roman" panose="02020603050405020304" pitchFamily="18" charset="0"/>
              <a:ea typeface="Times New Roman" panose="02020603050405020304" pitchFamily="18" charset="0"/>
              <a:cs typeface="Arial" panose="020B0604020202020204" pitchFamily="34" charset="0"/>
            </a:endParaRPr>
          </a:p>
          <a:p>
            <a:pPr marL="900430" algn="just" rtl="1"/>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(3)   עסקת אקראי."</a:t>
            </a:r>
          </a:p>
          <a:p>
            <a:pPr marL="900430" algn="just" rtl="1"/>
            <a:endParaRPr lang="en-US" sz="2400" b="1" dirty="0">
              <a:effectLst/>
              <a:latin typeface="Times New Roman" panose="02020603050405020304" pitchFamily="18" charset="0"/>
              <a:ea typeface="Times New Roman" panose="02020603050405020304" pitchFamily="18" charset="0"/>
              <a:cs typeface="Arial" panose="020B0604020202020204" pitchFamily="34" charset="0"/>
            </a:endParaRPr>
          </a:p>
          <a:p>
            <a:pPr marL="342900" lvl="1" indent="-342900" algn="just" eaLnBrk="1" hangingPunct="1">
              <a:buFont typeface="Arial" pitchFamily="34" charset="0"/>
              <a:buChar char="•"/>
              <a:defRPr/>
            </a:pPr>
            <a:endParaRPr lang="he-IL" sz="24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7503744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"במהלך עסקו"</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sp>
        <p:nvSpPr>
          <p:cNvPr id="2" name="מלבן 1"/>
          <p:cNvSpPr/>
          <p:nvPr/>
        </p:nvSpPr>
        <p:spPr>
          <a:xfrm>
            <a:off x="897096" y="1191713"/>
            <a:ext cx="11309545" cy="3301673"/>
          </a:xfrm>
          <a:prstGeom prst="rect">
            <a:avLst/>
          </a:prstGeom>
        </p:spPr>
        <p:txBody>
          <a:bodyPr wrap="square">
            <a:spAutoFit/>
          </a:bodyPr>
          <a:lstStyle/>
          <a:p>
            <a:pPr lvl="1" algn="just" rtl="1" fontAlgn="base">
              <a:lnSpc>
                <a:spcPct val="150000"/>
              </a:lnSpc>
              <a:spcBef>
                <a:spcPts val="600"/>
              </a:spcBef>
              <a:buClr>
                <a:srgbClr val="000000"/>
              </a:buClr>
              <a:buSzPts val="1100"/>
            </a:pPr>
            <a:r>
              <a:rPr lang="he-IL" sz="2800" b="1" u="sng" dirty="0">
                <a:effectLst/>
                <a:ea typeface="MS Mincho" panose="02020609040205080304" pitchFamily="49" charset="-128"/>
                <a:cs typeface="Arial" panose="020B0604020202020204" pitchFamily="34" charset="0"/>
              </a:rPr>
              <a:t>על המונח "במהלך עסקו" לצרכי חוק מע"מ - המשך </a:t>
            </a:r>
          </a:p>
          <a:p>
            <a:pPr lvl="1" algn="just" rtl="1" fontAlgn="base">
              <a:spcBef>
                <a:spcPts val="600"/>
              </a:spcBef>
              <a:buClr>
                <a:srgbClr val="000000"/>
              </a:buClr>
              <a:buSzPts val="1100"/>
            </a:pPr>
            <a:r>
              <a:rPr lang="he-IL" sz="2400" dirty="0">
                <a:effectLst/>
                <a:ea typeface="Calibri" panose="020F0502020204030204" pitchFamily="34" charset="0"/>
                <a:cs typeface="Arial" panose="020B0604020202020204" pitchFamily="34" charset="0"/>
              </a:rPr>
              <a:t>יודגש כי הדרישה לקיומו של "עסק" וכי המכירה תהיה "במהלך עסקו" מלמדת כי מכירה בהתאם לחלופה זו הינה מכירה </a:t>
            </a:r>
            <a:r>
              <a:rPr lang="he-IL" sz="2400" b="1" dirty="0">
                <a:effectLst/>
                <a:ea typeface="Calibri" panose="020F0502020204030204" pitchFamily="34" charset="0"/>
                <a:cs typeface="Arial" panose="020B0604020202020204" pitchFamily="34" charset="0"/>
              </a:rPr>
              <a:t>פירותית</a:t>
            </a:r>
            <a:r>
              <a:rPr lang="he-IL" sz="2400" dirty="0">
                <a:effectLst/>
                <a:ea typeface="Calibri" panose="020F0502020204030204" pitchFamily="34" charset="0"/>
                <a:cs typeface="Arial" panose="020B0604020202020204" pitchFamily="34" charset="0"/>
              </a:rPr>
              <a:t>.  קרי, מכירה המתמזגת עם הפעילות הסדירה והרגילה של העסק</a:t>
            </a:r>
          </a:p>
          <a:p>
            <a:pPr lvl="1" algn="just" rtl="1" fontAlgn="base">
              <a:spcBef>
                <a:spcPts val="600"/>
              </a:spcBef>
              <a:buClr>
                <a:srgbClr val="000000"/>
              </a:buClr>
              <a:buSzPts val="1100"/>
            </a:pPr>
            <a:r>
              <a:rPr lang="he-IL" sz="2400" b="1" u="sng" dirty="0">
                <a:ea typeface="MS Mincho" panose="02020609040205080304" pitchFamily="49" charset="-128"/>
                <a:cs typeface="Arial" panose="020B0604020202020204" pitchFamily="34" charset="0"/>
              </a:rPr>
              <a:t>עניין אליטם (ע"מ  12491-02-17 )- </a:t>
            </a:r>
            <a:r>
              <a:rPr lang="he-IL" sz="2400" dirty="0">
                <a:effectLst/>
                <a:ea typeface="Calibri" panose="020F0502020204030204" pitchFamily="34" charset="0"/>
                <a:cs typeface="Arial" panose="020B0604020202020204" pitchFamily="34" charset="0"/>
              </a:rPr>
              <a:t>בעניין </a:t>
            </a:r>
            <a:r>
              <a:rPr lang="he-IL" sz="2400" b="1" dirty="0">
                <a:effectLst/>
                <a:ea typeface="Calibri" panose="020F0502020204030204" pitchFamily="34" charset="0"/>
                <a:cs typeface="Arial" panose="020B0604020202020204" pitchFamily="34" charset="0"/>
              </a:rPr>
              <a:t>אליטם, </a:t>
            </a:r>
            <a:r>
              <a:rPr lang="he-IL" sz="2400" dirty="0">
                <a:effectLst/>
                <a:ea typeface="Calibri" panose="020F0502020204030204" pitchFamily="34" charset="0"/>
                <a:cs typeface="Arial" panose="020B0604020202020204" pitchFamily="34" charset="0"/>
              </a:rPr>
              <a:t>עסק בי המשפט בשאלת החבות במע"מ במכירת מקרקעין שהתוכנית היזמית לגביהם לא יצאה אל הפועל.</a:t>
            </a:r>
          </a:p>
          <a:p>
            <a:pPr lvl="1" algn="just" rtl="1" fontAlgn="base">
              <a:lnSpc>
                <a:spcPct val="150000"/>
              </a:lnSpc>
              <a:spcBef>
                <a:spcPts val="600"/>
              </a:spcBef>
              <a:buClr>
                <a:srgbClr val="000000"/>
              </a:buClr>
              <a:buSzPts val="1100"/>
            </a:pPr>
            <a:endParaRPr lang="he-IL" sz="2400" b="1" u="sng" dirty="0">
              <a:effectLst/>
              <a:ea typeface="MS Mincho" panose="02020609040205080304" pitchFamily="49" charset="-128"/>
              <a:cs typeface="Arial" panose="020B0604020202020204" pitchFamily="34" charset="0"/>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36368408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"במהלך עסקו"</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sp>
        <p:nvSpPr>
          <p:cNvPr id="2" name="מלבן 1"/>
          <p:cNvSpPr/>
          <p:nvPr/>
        </p:nvSpPr>
        <p:spPr>
          <a:xfrm>
            <a:off x="133816" y="1191713"/>
            <a:ext cx="12072826" cy="4117281"/>
          </a:xfrm>
          <a:prstGeom prst="rect">
            <a:avLst/>
          </a:prstGeom>
        </p:spPr>
        <p:txBody>
          <a:bodyPr wrap="square">
            <a:spAutoFit/>
          </a:bodyPr>
          <a:lstStyle/>
          <a:p>
            <a:pPr lvl="1" algn="just" rtl="1" fontAlgn="base">
              <a:lnSpc>
                <a:spcPct val="150000"/>
              </a:lnSpc>
              <a:spcBef>
                <a:spcPts val="600"/>
              </a:spcBef>
              <a:buClr>
                <a:srgbClr val="000000"/>
              </a:buClr>
              <a:buSzPts val="1100"/>
            </a:pPr>
            <a:r>
              <a:rPr lang="he-IL" sz="2800" b="1" u="sng" dirty="0">
                <a:effectLst/>
                <a:ea typeface="MS Mincho" panose="02020609040205080304" pitchFamily="49" charset="-128"/>
                <a:cs typeface="Arial" panose="020B0604020202020204" pitchFamily="34" charset="0"/>
              </a:rPr>
              <a:t>על המונח "במהלך עסקו" לצרכי חוק מע"מ - המשך </a:t>
            </a:r>
          </a:p>
          <a:p>
            <a:pPr lvl="1" algn="just" rtl="1" fontAlgn="base">
              <a:lnSpc>
                <a:spcPct val="150000"/>
              </a:lnSpc>
              <a:spcBef>
                <a:spcPts val="600"/>
              </a:spcBef>
              <a:buClr>
                <a:srgbClr val="000000"/>
              </a:buClr>
              <a:buSzPts val="1100"/>
            </a:pPr>
            <a:r>
              <a:rPr lang="he-IL" sz="2400" b="1" u="sng" dirty="0">
                <a:ea typeface="MS Mincho" panose="02020609040205080304" pitchFamily="49" charset="-128"/>
                <a:cs typeface="Arial" panose="020B0604020202020204" pitchFamily="34" charset="0"/>
              </a:rPr>
              <a:t>עניין אליטם – המשך</a:t>
            </a:r>
          </a:p>
          <a:p>
            <a:pPr lvl="1" algn="just" fontAlgn="base">
              <a:spcBef>
                <a:spcPts val="600"/>
              </a:spcBef>
              <a:buClr>
                <a:srgbClr val="000000"/>
              </a:buClr>
              <a:buSzPts val="1100"/>
            </a:pPr>
            <a:r>
              <a:rPr lang="he-IL" sz="2400" dirty="0">
                <a:effectLst/>
                <a:latin typeface="Times New Roman" panose="02020603050405020304" pitchFamily="18" charset="0"/>
                <a:ea typeface="Times New Roman" panose="02020603050405020304" pitchFamily="18" charset="0"/>
                <a:cs typeface="Arial" panose="020B0604020202020204" pitchFamily="34" charset="0"/>
              </a:rPr>
              <a:t>המשיב טען, בין היתר, כי הזכויות בנכס נמכרו על ידי אליטם וקינג ג'ורג' במהלך עסק שהן ניהלו ועל כן נעשתה "עסקה" החייבת במע"מ</a:t>
            </a:r>
            <a:r>
              <a:rPr lang="en-US" sz="2400" dirty="0">
                <a:effectLst/>
                <a:latin typeface="Times New Roman" panose="02020603050405020304" pitchFamily="18" charset="0"/>
                <a:ea typeface="Times New Roman" panose="02020603050405020304" pitchFamily="18" charset="0"/>
                <a:cs typeface="Arial" panose="020B0604020202020204" pitchFamily="34" charset="0"/>
              </a:rPr>
              <a:t>.</a:t>
            </a:r>
            <a:r>
              <a:rPr lang="he-IL" sz="2400" dirty="0">
                <a:effectLst/>
                <a:latin typeface="Times New Roman" panose="02020603050405020304" pitchFamily="18" charset="0"/>
                <a:ea typeface="Times New Roman" panose="02020603050405020304" pitchFamily="18" charset="0"/>
                <a:cs typeface="Arial" panose="020B0604020202020204" pitchFamily="34" charset="0"/>
              </a:rPr>
              <a:t> תימוכין לעמדה זו מצא המשיב באופן הדיווח של החברות לרשויות המס במרוצת השנים, הן כלפי שלטונות מע"מ תוך הוצאת חשבוניות מס וניכוי מס תשומות כעוסקים מורשים והן כלפי מנהל מיסוי מקרקעין ופקיד השומה. </a:t>
            </a:r>
            <a:endParaRPr lang="en-US" sz="2400" dirty="0">
              <a:effectLst/>
              <a:latin typeface="Times New Roman" panose="02020603050405020304" pitchFamily="18" charset="0"/>
              <a:ea typeface="Times New Roman" panose="02020603050405020304" pitchFamily="18" charset="0"/>
              <a:cs typeface="Arial" panose="020B0604020202020204" pitchFamily="34" charset="0"/>
            </a:endParaRPr>
          </a:p>
          <a:p>
            <a:pPr lvl="1" algn="just" rtl="1" fontAlgn="base">
              <a:lnSpc>
                <a:spcPct val="150000"/>
              </a:lnSpc>
              <a:spcBef>
                <a:spcPts val="600"/>
              </a:spcBef>
              <a:buClr>
                <a:srgbClr val="000000"/>
              </a:buClr>
              <a:buSzPts val="1100"/>
            </a:pPr>
            <a:endParaRPr lang="he-IL" sz="2400" dirty="0">
              <a:effectLst/>
              <a:ea typeface="Calibri" panose="020F0502020204030204" pitchFamily="34" charset="0"/>
              <a:cs typeface="Arial" panose="020B0604020202020204" pitchFamily="34" charset="0"/>
            </a:endParaRPr>
          </a:p>
          <a:p>
            <a:pPr lvl="1" algn="just" rtl="1" fontAlgn="base">
              <a:lnSpc>
                <a:spcPct val="150000"/>
              </a:lnSpc>
              <a:spcBef>
                <a:spcPts val="600"/>
              </a:spcBef>
              <a:buClr>
                <a:srgbClr val="000000"/>
              </a:buClr>
              <a:buSzPts val="1100"/>
            </a:pPr>
            <a:endParaRPr lang="he-IL" sz="2400" b="1" u="sng" dirty="0">
              <a:effectLst/>
              <a:ea typeface="MS Mincho" panose="02020609040205080304" pitchFamily="49" charset="-128"/>
              <a:cs typeface="Arial" panose="020B0604020202020204" pitchFamily="34" charset="0"/>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20391057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"במהלך עסקו"</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sp>
        <p:nvSpPr>
          <p:cNvPr id="2" name="מלבן 1"/>
          <p:cNvSpPr/>
          <p:nvPr/>
        </p:nvSpPr>
        <p:spPr>
          <a:xfrm>
            <a:off x="14642" y="1191713"/>
            <a:ext cx="12191999" cy="4117281"/>
          </a:xfrm>
          <a:prstGeom prst="rect">
            <a:avLst/>
          </a:prstGeom>
        </p:spPr>
        <p:txBody>
          <a:bodyPr wrap="square">
            <a:spAutoFit/>
          </a:bodyPr>
          <a:lstStyle/>
          <a:p>
            <a:pPr lvl="1" algn="just" rtl="1" fontAlgn="base">
              <a:lnSpc>
                <a:spcPct val="150000"/>
              </a:lnSpc>
              <a:spcBef>
                <a:spcPts val="600"/>
              </a:spcBef>
              <a:buClr>
                <a:srgbClr val="000000"/>
              </a:buClr>
              <a:buSzPts val="1100"/>
            </a:pPr>
            <a:r>
              <a:rPr lang="he-IL" sz="2800" b="1" u="sng" dirty="0">
                <a:effectLst/>
                <a:ea typeface="MS Mincho" panose="02020609040205080304" pitchFamily="49" charset="-128"/>
                <a:cs typeface="Arial" panose="020B0604020202020204" pitchFamily="34" charset="0"/>
              </a:rPr>
              <a:t>על המונח "במהלך עסקו" לצרכי חוק מע"מ - המשך </a:t>
            </a:r>
          </a:p>
          <a:p>
            <a:pPr lvl="1" algn="just" rtl="1" fontAlgn="base">
              <a:lnSpc>
                <a:spcPct val="150000"/>
              </a:lnSpc>
              <a:spcBef>
                <a:spcPts val="600"/>
              </a:spcBef>
              <a:buClr>
                <a:srgbClr val="000000"/>
              </a:buClr>
              <a:buSzPts val="1100"/>
            </a:pPr>
            <a:r>
              <a:rPr lang="he-IL" sz="2400" b="1" u="sng" dirty="0">
                <a:ea typeface="MS Mincho" panose="02020609040205080304" pitchFamily="49" charset="-128"/>
                <a:cs typeface="Arial" panose="020B0604020202020204" pitchFamily="34" charset="0"/>
              </a:rPr>
              <a:t>עניין אליטם – המשך</a:t>
            </a:r>
          </a:p>
          <a:p>
            <a:pPr lvl="1" algn="just" fontAlgn="base">
              <a:spcBef>
                <a:spcPts val="600"/>
              </a:spcBef>
              <a:buClr>
                <a:srgbClr val="000000"/>
              </a:buClr>
              <a:buSzPts val="1100"/>
            </a:pPr>
            <a:r>
              <a:rPr lang="he-IL" sz="2400" dirty="0">
                <a:effectLst/>
                <a:latin typeface="Times New Roman" panose="02020603050405020304" pitchFamily="18" charset="0"/>
                <a:ea typeface="Times New Roman" panose="02020603050405020304" pitchFamily="18" charset="0"/>
                <a:cs typeface="Arial" panose="020B0604020202020204" pitchFamily="34" charset="0"/>
              </a:rPr>
              <a:t>מנגד, אליטם וקינג </a:t>
            </a:r>
            <a:r>
              <a:rPr lang="he-IL" sz="2400" dirty="0" err="1">
                <a:effectLst/>
                <a:latin typeface="Times New Roman" panose="02020603050405020304" pitchFamily="18" charset="0"/>
                <a:ea typeface="Times New Roman" panose="02020603050405020304" pitchFamily="18" charset="0"/>
                <a:cs typeface="Arial" panose="020B0604020202020204" pitchFamily="34" charset="0"/>
              </a:rPr>
              <a:t>ג'ורג</a:t>
            </a:r>
            <a:r>
              <a:rPr lang="he-IL" sz="2400" dirty="0">
                <a:effectLst/>
                <a:latin typeface="Times New Roman" panose="02020603050405020304" pitchFamily="18" charset="0"/>
                <a:ea typeface="Times New Roman" panose="02020603050405020304" pitchFamily="18" charset="0"/>
                <a:cs typeface="Arial" panose="020B0604020202020204" pitchFamily="34" charset="0"/>
              </a:rPr>
              <a:t> (להלן: "המערערות") טענו, כי חרף הכוונה המקורית ליזוֹם בניה ולמכור יחידות, כוונה זו סוכלה מזמן לנוכח התמשכות ההתדיינות המשפטית מול בני משפחת הרמתי ולמעשה לא נעשה דבר לקידום התוכנית; וממילא הזכויות לא נמכרו במהלך עסק או כנכס ששימש כעסק</a:t>
            </a:r>
            <a:r>
              <a:rPr lang="en-US" sz="2400" dirty="0">
                <a:effectLst/>
                <a:latin typeface="Times New Roman" panose="02020603050405020304" pitchFamily="18" charset="0"/>
                <a:ea typeface="Times New Roman" panose="02020603050405020304" pitchFamily="18" charset="0"/>
                <a:cs typeface="Arial" panose="020B0604020202020204" pitchFamily="34" charset="0"/>
              </a:rPr>
              <a:t>.</a:t>
            </a:r>
          </a:p>
          <a:p>
            <a:pPr lvl="1" algn="just" rtl="1" fontAlgn="base">
              <a:lnSpc>
                <a:spcPct val="150000"/>
              </a:lnSpc>
              <a:spcBef>
                <a:spcPts val="600"/>
              </a:spcBef>
              <a:buClr>
                <a:srgbClr val="000000"/>
              </a:buClr>
              <a:buSzPts val="1100"/>
            </a:pPr>
            <a:endParaRPr lang="he-IL" sz="2400" dirty="0">
              <a:effectLst/>
              <a:ea typeface="Calibri" panose="020F0502020204030204" pitchFamily="34" charset="0"/>
              <a:cs typeface="Arial" panose="020B0604020202020204" pitchFamily="34" charset="0"/>
            </a:endParaRPr>
          </a:p>
          <a:p>
            <a:pPr lvl="1" algn="just" rtl="1" fontAlgn="base">
              <a:lnSpc>
                <a:spcPct val="150000"/>
              </a:lnSpc>
              <a:spcBef>
                <a:spcPts val="600"/>
              </a:spcBef>
              <a:buClr>
                <a:srgbClr val="000000"/>
              </a:buClr>
              <a:buSzPts val="1100"/>
            </a:pPr>
            <a:endParaRPr lang="he-IL" sz="2400" b="1" u="sng" dirty="0">
              <a:effectLst/>
              <a:ea typeface="MS Mincho" panose="02020609040205080304" pitchFamily="49" charset="-128"/>
              <a:cs typeface="Arial" panose="020B0604020202020204" pitchFamily="34" charset="0"/>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1397089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"במהלך עסקו"</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תיבת טקסט 2">
            <a:extLst>
              <a:ext uri="{FF2B5EF4-FFF2-40B4-BE49-F238E27FC236}">
                <a16:creationId xmlns:a16="http://schemas.microsoft.com/office/drawing/2014/main" id="{02E50797-0FA3-58F2-BDD2-03900110E20D}"/>
              </a:ext>
            </a:extLst>
          </p:cNvPr>
          <p:cNvSpPr txBox="1"/>
          <p:nvPr/>
        </p:nvSpPr>
        <p:spPr>
          <a:xfrm>
            <a:off x="111512" y="1348662"/>
            <a:ext cx="11998712" cy="5262979"/>
          </a:xfrm>
          <a:prstGeom prst="rect">
            <a:avLst/>
          </a:prstGeom>
          <a:noFill/>
        </p:spPr>
        <p:txBody>
          <a:bodyPr wrap="square" rtlCol="1">
            <a:spAutoFit/>
          </a:bodyPr>
          <a:lstStyle/>
          <a:p>
            <a:r>
              <a:rPr lang="he-IL" sz="2400" b="1" u="sng" dirty="0">
                <a:effectLst/>
                <a:ea typeface="MS Mincho" panose="02020609040205080304" pitchFamily="49" charset="-128"/>
                <a:cs typeface="Arial" panose="020B0604020202020204" pitchFamily="34" charset="0"/>
              </a:rPr>
              <a:t>על המונח "במהלך עסקו" לצרכי חוק מע"מ - המשך </a:t>
            </a:r>
          </a:p>
          <a:p>
            <a:r>
              <a:rPr lang="he-IL" sz="2400" b="1" u="sng" dirty="0">
                <a:ea typeface="MS Mincho" panose="02020609040205080304" pitchFamily="49" charset="-128"/>
                <a:cs typeface="Arial" panose="020B0604020202020204" pitchFamily="34" charset="0"/>
              </a:rPr>
              <a:t>עניין אליטם – המשך</a:t>
            </a:r>
          </a:p>
          <a:p>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בית המשפט דחה את הערעור. בדחותו את הערעור ייחס בית המשפט, בין היתר, חשיבות למצגים ודיווחים קודמים של המערערות כלפי רשויות המס וצדדים שלישיים, אשר מלמדים על פעילות כלכלית עסקית לרבות:</a:t>
            </a:r>
          </a:p>
          <a:p>
            <a:pPr marL="285750" indent="-285750">
              <a:buFont typeface="Arial" panose="020B0604020202020204" pitchFamily="34" charset="0"/>
              <a:buChar char="•"/>
            </a:pPr>
            <a:r>
              <a:rPr lang="he-IL" sz="2400" b="1" u="none"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תיאורים הכלולים במסמכי ההתאגדות ובדוחות הכספיים של החברות;</a:t>
            </a:r>
            <a:endParaRPr lang="en-US" sz="2400" b="1" u="none"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he-IL" sz="2400" b="1" u="none"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מצגים כלפי רשות המיסים בעת פתיחת תיקים ורישום כעוסקים;</a:t>
            </a:r>
            <a:endParaRPr lang="en-US" sz="2400" b="1" u="none"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he-IL" sz="2400" b="1" u="none"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יישום סעיף 50 לחוק מיסוי מקרקעין;</a:t>
            </a:r>
            <a:endParaRPr lang="en-US" sz="2400" b="1" u="none"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he-IL" sz="2400" b="1" u="none"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החבות במס עסקאות לפי חוק מס ערך מוסף;</a:t>
            </a:r>
            <a:endParaRPr lang="en-US" sz="2400" b="1" u="none"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he-IL" sz="2400" b="1" u="none"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ניכוי מס תשומות לפי חוק מס ערך מוסף;</a:t>
            </a:r>
            <a:endParaRPr lang="en-US" sz="2400" b="1" u="none"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he-IL" sz="2400" b="1" u="none"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הצגת תוצאות המיזם לעניין פקודת מס הכנסה;</a:t>
            </a:r>
          </a:p>
          <a:p>
            <a:r>
              <a:rPr lang="he-IL" sz="2400" dirty="0">
                <a:effectLst/>
                <a:ea typeface="Calibri" panose="020F0502020204030204" pitchFamily="34" charset="0"/>
                <a:cs typeface="Arial" panose="020B0604020202020204" pitchFamily="34" charset="0"/>
              </a:rPr>
              <a:t>מצגים בתובענות המשפטיות שהגישה אליטם</a:t>
            </a:r>
          </a:p>
          <a:p>
            <a:endParaRPr lang="en-US" sz="2400" b="1" u="none"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endParaRPr lang="he-IL" sz="2400" dirty="0"/>
          </a:p>
        </p:txBody>
      </p:sp>
    </p:spTree>
    <p:extLst>
      <p:ext uri="{BB962C8B-B14F-4D97-AF65-F5344CB8AC3E}">
        <p14:creationId xmlns:p14="http://schemas.microsoft.com/office/powerpoint/2010/main" val="17548431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"במהלך עסקו"</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sp>
        <p:nvSpPr>
          <p:cNvPr id="2" name="מלבן 1"/>
          <p:cNvSpPr/>
          <p:nvPr/>
        </p:nvSpPr>
        <p:spPr>
          <a:xfrm>
            <a:off x="0" y="1191713"/>
            <a:ext cx="12206641" cy="3293209"/>
          </a:xfrm>
          <a:prstGeom prst="rect">
            <a:avLst/>
          </a:prstGeom>
        </p:spPr>
        <p:txBody>
          <a:bodyPr wrap="square">
            <a:spAutoFit/>
          </a:bodyPr>
          <a:lstStyle/>
          <a:p>
            <a:pPr lvl="1" algn="just" rtl="1" fontAlgn="base">
              <a:lnSpc>
                <a:spcPct val="150000"/>
              </a:lnSpc>
              <a:spcBef>
                <a:spcPts val="600"/>
              </a:spcBef>
              <a:buClr>
                <a:srgbClr val="000000"/>
              </a:buClr>
              <a:buSzPts val="1100"/>
            </a:pPr>
            <a:r>
              <a:rPr lang="he-IL" sz="2800" b="1" u="sng" dirty="0">
                <a:effectLst/>
                <a:ea typeface="MS Mincho" panose="02020609040205080304" pitchFamily="49" charset="-128"/>
                <a:cs typeface="Arial" panose="020B0604020202020204" pitchFamily="34" charset="0"/>
              </a:rPr>
              <a:t>על המונח "במהלך עסקו" לצרכי חוק מע"מ - המשך </a:t>
            </a:r>
          </a:p>
          <a:p>
            <a:pPr lvl="1" algn="just" rtl="1" fontAlgn="base">
              <a:lnSpc>
                <a:spcPct val="150000"/>
              </a:lnSpc>
              <a:spcBef>
                <a:spcPts val="600"/>
              </a:spcBef>
              <a:buClr>
                <a:srgbClr val="000000"/>
              </a:buClr>
              <a:buSzPts val="1100"/>
            </a:pPr>
            <a:r>
              <a:rPr lang="he-IL" sz="2400" b="1" u="sng" dirty="0">
                <a:ea typeface="MS Mincho" panose="02020609040205080304" pitchFamily="49" charset="-128"/>
                <a:cs typeface="Arial" panose="020B0604020202020204" pitchFamily="34" charset="0"/>
              </a:rPr>
              <a:t>עניין אליטם – המשך</a:t>
            </a:r>
          </a:p>
          <a:p>
            <a:pPr lvl="1" algn="just" rtl="1" fontAlgn="base">
              <a:spcBef>
                <a:spcPts val="600"/>
              </a:spcBef>
              <a:buClr>
                <a:srgbClr val="000000"/>
              </a:buClr>
              <a:buSzPts val="1100"/>
            </a:pPr>
            <a:r>
              <a:rPr lang="he-IL" sz="2400" dirty="0">
                <a:effectLst/>
                <a:ea typeface="Calibri" panose="020F0502020204030204" pitchFamily="34" charset="0"/>
                <a:cs typeface="Arial" panose="020B0604020202020204" pitchFamily="34" charset="0"/>
              </a:rPr>
              <a:t>לאור האמור, ציין בית המשפט כי התמונה העולה הינה כי החברות נותרו רשומות כעוסק מורשה לצרכי מע״מ לאורך כל התקופה, דיווחו על חבות במס עסקאות וניכו מס תשומות. לעניין זה מוסיף בית המשפט כי גם כלפי מנהל מיסוי מקרקעין הציגו החברות את עצמן כמי שחייבות במס לפי הפקודה על הכנסה </a:t>
            </a:r>
            <a:r>
              <a:rPr lang="he-IL" sz="2400" u="sng" dirty="0" err="1">
                <a:effectLst/>
                <a:ea typeface="Calibri" panose="020F0502020204030204" pitchFamily="34" charset="0"/>
                <a:cs typeface="Arial" panose="020B0604020202020204" pitchFamily="34" charset="0"/>
              </a:rPr>
              <a:t>פרותית</a:t>
            </a:r>
            <a:r>
              <a:rPr lang="he-IL" sz="2400" u="sng" dirty="0">
                <a:effectLst/>
                <a:ea typeface="Calibri" panose="020F0502020204030204" pitchFamily="34" charset="0"/>
                <a:cs typeface="Arial" panose="020B0604020202020204" pitchFamily="34" charset="0"/>
              </a:rPr>
              <a:t> </a:t>
            </a:r>
            <a:r>
              <a:rPr lang="he-IL" sz="2400" dirty="0">
                <a:effectLst/>
                <a:ea typeface="Calibri" panose="020F0502020204030204" pitchFamily="34" charset="0"/>
                <a:cs typeface="Arial" panose="020B0604020202020204" pitchFamily="34" charset="0"/>
              </a:rPr>
              <a:t>ממכירת מלאי מקרקעין וכן כלפי פקידי השומה החברות הציגו הפסדים מעסק שהצטברו משנה לשנה ולבסוף קוזזו (בחלקם) כנגד הרווח ממכירת הזכויות.</a:t>
            </a:r>
            <a:endParaRPr lang="he-IL" sz="2400" b="1" u="sng" dirty="0">
              <a:effectLst/>
              <a:ea typeface="MS Mincho" panose="02020609040205080304" pitchFamily="49" charset="-128"/>
              <a:cs typeface="Arial" panose="020B0604020202020204" pitchFamily="34" charset="0"/>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2352148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מתן שירות</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575134" y="142216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תיבת טקסט 2">
            <a:extLst>
              <a:ext uri="{FF2B5EF4-FFF2-40B4-BE49-F238E27FC236}">
                <a16:creationId xmlns:a16="http://schemas.microsoft.com/office/drawing/2014/main" id="{E50E4424-B426-33AD-DE2B-86C4373C9A64}"/>
              </a:ext>
            </a:extLst>
          </p:cNvPr>
          <p:cNvSpPr txBox="1"/>
          <p:nvPr/>
        </p:nvSpPr>
        <p:spPr>
          <a:xfrm>
            <a:off x="111512" y="1348662"/>
            <a:ext cx="12080488" cy="3046988"/>
          </a:xfrm>
          <a:prstGeom prst="rect">
            <a:avLst/>
          </a:prstGeom>
          <a:noFill/>
        </p:spPr>
        <p:txBody>
          <a:bodyPr wrap="square" rtlCol="1">
            <a:spAutoFit/>
          </a:bodyPr>
          <a:lstStyle/>
          <a:p>
            <a:pPr algn="just"/>
            <a:r>
              <a:rPr lang="he-IL" sz="2400" b="1"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מתן שירות לצרכי חוק מע"מ</a:t>
            </a:r>
          </a:p>
          <a:p>
            <a:pPr marL="285750" indent="-285750" algn="just">
              <a:buFont typeface="Arial" panose="020B0604020202020204" pitchFamily="34" charset="0"/>
              <a:buChar char="•"/>
            </a:pP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שירות" מוגדר בסעיף 1 לחוק מע"מ כדלקמן:</a:t>
            </a:r>
            <a:endParaRPr lang="en-US"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algn="just"/>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"כל עשייה בתמורה למען הזולת </a:t>
            </a:r>
            <a:r>
              <a:rPr lang="he-IL" sz="2400" b="1" u="sng" dirty="0">
                <a:effectLst/>
                <a:latin typeface="Times New Roman" panose="02020603050405020304" pitchFamily="18" charset="0"/>
                <a:ea typeface="Times New Roman" panose="02020603050405020304" pitchFamily="18" charset="0"/>
                <a:cs typeface="Arial" panose="020B0604020202020204" pitchFamily="34" charset="0"/>
              </a:rPr>
              <a:t>שאיננה מכר,</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לרבות עסקת אשראי והפקדת כסף...".</a:t>
            </a:r>
            <a:r>
              <a:rPr lang="he-IL" sz="2400" b="1" baseline="30000" dirty="0">
                <a:effectLst/>
                <a:latin typeface="Times New Roman" panose="02020603050405020304" pitchFamily="18" charset="0"/>
                <a:ea typeface="Times New Roman" panose="02020603050405020304" pitchFamily="18" charset="0"/>
                <a:cs typeface="Arial" panose="020B0604020202020204" pitchFamily="34" charset="0"/>
              </a:rPr>
              <a:t>  </a:t>
            </a:r>
          </a:p>
          <a:p>
            <a:pPr marL="285750" indent="-285750" algn="just">
              <a:buFont typeface="Arial" panose="020B0604020202020204" pitchFamily="34" charset="0"/>
              <a:buChar char="•"/>
            </a:pP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אם כן, שלשה תנאים  נדרשים כדי שפעולה תהווה  "שירות" לצרכי החוק:</a:t>
            </a:r>
            <a:endParaRPr lang="en-US"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marL="742950" lvl="1" indent="-285750" algn="just">
              <a:buFont typeface="Arial" panose="020B0604020202020204" pitchFamily="34" charset="0"/>
              <a:buChar char="•"/>
            </a:pPr>
            <a:r>
              <a:rPr lang="he-IL" sz="2400" b="1" u="none"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ראשית</a:t>
            </a:r>
            <a:r>
              <a:rPr lang="he-IL" sz="2400" u="none"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 מדובר ב - "עשייה" (אקטיבית ולא פסיבית) שהיא "איננה מכר".</a:t>
            </a:r>
          </a:p>
          <a:p>
            <a:pPr marL="742950" lvl="1" indent="-285750" algn="just">
              <a:buFont typeface="Arial" panose="020B0604020202020204" pitchFamily="34" charset="0"/>
              <a:buChar char="•"/>
            </a:pPr>
            <a:r>
              <a:rPr lang="he-IL" sz="2400" b="1" u="none"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שנית</a:t>
            </a:r>
            <a:r>
              <a:rPr lang="he-IL" sz="2400" u="none"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 העשייה האמורה נדרשת להיות "בתמורה".</a:t>
            </a:r>
          </a:p>
          <a:p>
            <a:pPr marL="742950" lvl="1" indent="-285750" algn="just">
              <a:buFont typeface="Arial" panose="020B0604020202020204" pitchFamily="34" charset="0"/>
              <a:buChar char="•"/>
            </a:pPr>
            <a:r>
              <a:rPr lang="he-IL" sz="2400" b="1" u="none"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שלישית</a:t>
            </a:r>
            <a:r>
              <a:rPr lang="he-IL" sz="2400" u="none"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 נדרש שהעשייה תהא למען הזולת, להבדיל מעשיית העושה לטובת</a:t>
            </a:r>
            <a:r>
              <a:rPr lang="he-IL" sz="2400" dirty="0">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 עצמו. </a:t>
            </a:r>
            <a:endParaRPr lang="he-IL" sz="2400" u="none"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marL="742950" lvl="1" indent="-285750" algn="just">
              <a:buFont typeface="Arial" panose="020B0604020202020204" pitchFamily="34" charset="0"/>
              <a:buChar char="•"/>
            </a:pPr>
            <a:endParaRPr lang="he-IL" sz="2400" dirty="0"/>
          </a:p>
        </p:txBody>
      </p:sp>
    </p:spTree>
    <p:extLst>
      <p:ext uri="{BB962C8B-B14F-4D97-AF65-F5344CB8AC3E}">
        <p14:creationId xmlns:p14="http://schemas.microsoft.com/office/powerpoint/2010/main" val="39150483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מתן שירות</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575134" y="142216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sp>
        <p:nvSpPr>
          <p:cNvPr id="2" name="מלבן 1"/>
          <p:cNvSpPr/>
          <p:nvPr/>
        </p:nvSpPr>
        <p:spPr>
          <a:xfrm>
            <a:off x="383014" y="1191713"/>
            <a:ext cx="11823628" cy="4955203"/>
          </a:xfrm>
          <a:prstGeom prst="rect">
            <a:avLst/>
          </a:prstGeom>
        </p:spPr>
        <p:txBody>
          <a:bodyPr wrap="square">
            <a:spAutoFit/>
          </a:bodyPr>
          <a:lstStyle/>
          <a:p>
            <a:pPr lvl="1" algn="just" rtl="1" fontAlgn="base">
              <a:lnSpc>
                <a:spcPct val="150000"/>
              </a:lnSpc>
              <a:spcBef>
                <a:spcPts val="600"/>
              </a:spcBef>
              <a:buClr>
                <a:srgbClr val="000000"/>
              </a:buClr>
              <a:buSzPts val="1100"/>
            </a:pPr>
            <a:r>
              <a:rPr lang="he-IL" sz="2400" b="1"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מתן שירות לצרכי חוק מע"מ - המשך</a:t>
            </a:r>
          </a:p>
          <a:p>
            <a:pPr lvl="1" algn="just" rtl="1" fontAlgn="base">
              <a:spcBef>
                <a:spcPts val="600"/>
              </a:spcBef>
              <a:buClr>
                <a:srgbClr val="000000"/>
              </a:buClr>
              <a:buSzPts val="1100"/>
            </a:pPr>
            <a:r>
              <a:rPr lang="he-IL" sz="2200" dirty="0">
                <a:effectLst/>
                <a:latin typeface="Times New Roman" panose="02020603050405020304" pitchFamily="18" charset="0"/>
                <a:ea typeface="Calibri" panose="020F0502020204030204" pitchFamily="34" charset="0"/>
                <a:cs typeface="Arial" panose="020B0604020202020204" pitchFamily="34" charset="0"/>
              </a:rPr>
              <a:t>ככלל, ניתן גם לומר כי עסקת מתן שירות דורשת את קיומה של '</a:t>
            </a:r>
            <a:r>
              <a:rPr lang="he-IL" sz="2200" u="sng" dirty="0">
                <a:effectLst/>
                <a:latin typeface="Times New Roman" panose="02020603050405020304" pitchFamily="18" charset="0"/>
                <a:ea typeface="Calibri" panose="020F0502020204030204" pitchFamily="34" charset="0"/>
                <a:cs typeface="Arial" panose="020B0604020202020204" pitchFamily="34" charset="0"/>
              </a:rPr>
              <a:t>עשיה</a:t>
            </a:r>
            <a:r>
              <a:rPr lang="he-IL" sz="2200" dirty="0">
                <a:effectLst/>
                <a:latin typeface="Times New Roman" panose="02020603050405020304" pitchFamily="18" charset="0"/>
                <a:ea typeface="Calibri" panose="020F0502020204030204" pitchFamily="34" charset="0"/>
                <a:cs typeface="Arial" panose="020B0604020202020204" pitchFamily="34" charset="0"/>
              </a:rPr>
              <a:t>', בהבדל מעסקה של מכר שמטרתה העיקרית הינה העברתו של 'נכס' במסגרת העסקה. בלשון אחרת: בעוד שעסקת מכירת נכסים עוסקת במכירת מלאי או נכס מוחשי אחר, בעסקת מתן שירות 'עשיית' השירות הינו העיקר ולא נכס כלשהו המתלווה למתן השירות.</a:t>
            </a:r>
          </a:p>
          <a:p>
            <a:pPr lvl="1" algn="just" rtl="1" fontAlgn="base">
              <a:spcBef>
                <a:spcPts val="600"/>
              </a:spcBef>
              <a:buClr>
                <a:srgbClr val="000000"/>
              </a:buClr>
              <a:buSzPts val="1100"/>
            </a:pPr>
            <a:r>
              <a:rPr lang="he-IL" sz="22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בפסיקה נקבע כי קיומה של עשיה דורש מעשה אקטיבי מעת העוסק. כך למשל, בעניין </a:t>
            </a:r>
            <a:r>
              <a:rPr lang="he-IL" sz="2200" b="1"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מזרחי (ע"ש 4/88)</a:t>
            </a:r>
            <a:r>
              <a:rPr lang="he-IL" sz="22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 היה הנישום בעל דחפור שגויס לצה"ל ונגרם לו נזק, וכתוצאה נפסקו לנישום פיצויים. מנהל מע"מ טען שהפיצויים הם למעשה תמורה בעד העמדת הדחפור לשירות צה"ל, ועל כן הם חייבים במע"מ. המחלוקת הגיעה לבית המשפט, אשר פסק לטובת הנישום, וקבע כי הפיצוי אינו בא בגדר "מכר" או "שירות". לעניין עסקת "השירות" ממצה </a:t>
            </a:r>
            <a:r>
              <a:rPr lang="he-IL" sz="2200" b="1"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בית המשפט כדלקמן: </a:t>
            </a:r>
            <a:endParaRPr lang="en-US" sz="2200" b="1"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marL="0" lvl="1" algn="just">
              <a:defRPr/>
            </a:pPr>
            <a:r>
              <a:rPr lang="he-IL" sz="1800" b="1" u="sng" dirty="0">
                <a:effectLst/>
                <a:latin typeface="Times New Roman" panose="02020603050405020304" pitchFamily="18" charset="0"/>
                <a:ea typeface="Times New Roman" panose="02020603050405020304" pitchFamily="18" charset="0"/>
                <a:cs typeface="Arial" panose="020B0604020202020204" pitchFamily="34" charset="0"/>
              </a:rPr>
              <a:t>"</a:t>
            </a:r>
            <a:r>
              <a:rPr lang="he-IL" sz="2400" b="1" u="sng" dirty="0">
                <a:effectLst/>
                <a:latin typeface="Times New Roman" panose="02020603050405020304" pitchFamily="18" charset="0"/>
                <a:ea typeface="Times New Roman" panose="02020603050405020304" pitchFamily="18" charset="0"/>
                <a:cs typeface="Arial" panose="020B0604020202020204" pitchFamily="34" charset="0"/>
              </a:rPr>
              <a:t>נראה לי שהגדרת שירות אינה יכולה לבוא כאן בחשבון, שכן נטילת הכלי על ידי צה"ל, אינה בגדר "עשיה" אצל המערערת. "עשיה" פירושה לכאורה, פעולה אקטיבית</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ואילו כאן המערערת היא </a:t>
            </a:r>
            <a:r>
              <a:rPr lang="he-IL" sz="2400" b="1" dirty="0" err="1">
                <a:effectLst/>
                <a:latin typeface="Times New Roman" panose="02020603050405020304" pitchFamily="18" charset="0"/>
                <a:ea typeface="Times New Roman" panose="02020603050405020304" pitchFamily="18" charset="0"/>
                <a:cs typeface="Arial" panose="020B0604020202020204" pitchFamily="34" charset="0"/>
              </a:rPr>
              <a:t>אוביקט</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פסיבי (כמעט הייתי אומר "קרבן" - - -) של פעולה הנעשית ברכושה.....</a:t>
            </a:r>
            <a:endParaRPr lang="he-IL" sz="24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22422158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מתן שירות</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575134" y="142216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תיבת טקסט 2">
            <a:extLst>
              <a:ext uri="{FF2B5EF4-FFF2-40B4-BE49-F238E27FC236}">
                <a16:creationId xmlns:a16="http://schemas.microsoft.com/office/drawing/2014/main" id="{0E4D3A24-6591-BFF6-D6DE-870A51A8B56F}"/>
              </a:ext>
            </a:extLst>
          </p:cNvPr>
          <p:cNvSpPr txBox="1"/>
          <p:nvPr/>
        </p:nvSpPr>
        <p:spPr>
          <a:xfrm>
            <a:off x="189571" y="1422165"/>
            <a:ext cx="12002429" cy="2677656"/>
          </a:xfrm>
          <a:prstGeom prst="rect">
            <a:avLst/>
          </a:prstGeom>
          <a:noFill/>
        </p:spPr>
        <p:txBody>
          <a:bodyPr wrap="square" rtlCol="1">
            <a:spAutoFit/>
          </a:bodyPr>
          <a:lstStyle/>
          <a:p>
            <a:pPr algn="just"/>
            <a:r>
              <a:rPr lang="he-IL" sz="2400"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מתן שירות לצרכי חוק מע"מ - המשך</a:t>
            </a:r>
          </a:p>
          <a:p>
            <a:pPr algn="just"/>
            <a:r>
              <a:rPr lang="he-IL" sz="2400"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עניין מזרחי – המשך</a:t>
            </a:r>
          </a:p>
          <a:p>
            <a:pPr algn="just"/>
            <a:r>
              <a:rPr lang="he-IL" sz="2400" b="1" dirty="0">
                <a:effectLst/>
                <a:latin typeface="Times New Roman" panose="02020603050405020304" pitchFamily="18" charset="0"/>
                <a:ea typeface="Calibri" panose="020F0502020204030204" pitchFamily="34" charset="0"/>
                <a:cs typeface="Arial" panose="020B0604020202020204" pitchFamily="34" charset="0"/>
              </a:rPr>
              <a:t>לחילופין, </a:t>
            </a:r>
            <a:r>
              <a:rPr lang="he-IL" sz="2400" b="1" u="sng" dirty="0">
                <a:effectLst/>
                <a:latin typeface="Times New Roman" panose="02020603050405020304" pitchFamily="18" charset="0"/>
                <a:ea typeface="Calibri" panose="020F0502020204030204" pitchFamily="34" charset="0"/>
                <a:cs typeface="Arial" panose="020B0604020202020204" pitchFamily="34" charset="0"/>
              </a:rPr>
              <a:t>גם אם תאמר שעשייה כוללת מחדל, הרי אין להניח שכוונת המחוקק </a:t>
            </a:r>
            <a:r>
              <a:rPr lang="he-IL" sz="2400" b="1" u="sng" dirty="0" err="1">
                <a:effectLst/>
                <a:latin typeface="Times New Roman" panose="02020603050405020304" pitchFamily="18" charset="0"/>
                <a:ea typeface="Calibri" panose="020F0502020204030204" pitchFamily="34" charset="0"/>
                <a:cs typeface="Arial" panose="020B0604020202020204" pitchFamily="34" charset="0"/>
              </a:rPr>
              <a:t>היתה</a:t>
            </a:r>
            <a:r>
              <a:rPr lang="he-IL" sz="2400" b="1" u="sng" dirty="0">
                <a:effectLst/>
                <a:latin typeface="Times New Roman" panose="02020603050405020304" pitchFamily="18" charset="0"/>
                <a:ea typeface="Calibri" panose="020F0502020204030204" pitchFamily="34" charset="0"/>
                <a:cs typeface="Arial" panose="020B0604020202020204" pitchFamily="34" charset="0"/>
              </a:rPr>
              <a:t> "לעשיה" שאינה באה מרצונו של העושה, אלא היא כפויה עליו</a:t>
            </a:r>
            <a:r>
              <a:rPr lang="he-IL" sz="2400" b="1" dirty="0">
                <a:effectLst/>
                <a:latin typeface="Times New Roman" panose="02020603050405020304" pitchFamily="18" charset="0"/>
                <a:ea typeface="Calibri" panose="020F0502020204030204" pitchFamily="34" charset="0"/>
                <a:cs typeface="Arial" panose="020B0604020202020204" pitchFamily="34" charset="0"/>
              </a:rPr>
              <a:t>. דבר זה ניתן </a:t>
            </a:r>
            <a:r>
              <a:rPr lang="he-IL" sz="2400" b="1" dirty="0" err="1">
                <a:effectLst/>
                <a:latin typeface="Times New Roman" panose="02020603050405020304" pitchFamily="18" charset="0"/>
                <a:ea typeface="Calibri" panose="020F0502020204030204" pitchFamily="34" charset="0"/>
                <a:cs typeface="Arial" panose="020B0604020202020204" pitchFamily="34" charset="0"/>
              </a:rPr>
              <a:t>להלמד</a:t>
            </a:r>
            <a:r>
              <a:rPr lang="he-IL" sz="2400" b="1" dirty="0">
                <a:effectLst/>
                <a:latin typeface="Times New Roman" panose="02020603050405020304" pitchFamily="18" charset="0"/>
                <a:ea typeface="Calibri" panose="020F0502020204030204" pitchFamily="34" charset="0"/>
                <a:cs typeface="Arial" panose="020B0604020202020204" pitchFamily="34" charset="0"/>
              </a:rPr>
              <a:t> מכך שבהגדרת מכר מוצא המחוקק </a:t>
            </a:r>
            <a:r>
              <a:rPr lang="he-IL" sz="2400" b="1" dirty="0" err="1">
                <a:effectLst/>
                <a:latin typeface="Times New Roman" panose="02020603050405020304" pitchFamily="18" charset="0"/>
                <a:ea typeface="Calibri" panose="020F0502020204030204" pitchFamily="34" charset="0"/>
                <a:cs typeface="Arial" panose="020B0604020202020204" pitchFamily="34" charset="0"/>
              </a:rPr>
              <a:t>להתיחס</a:t>
            </a:r>
            <a:r>
              <a:rPr lang="he-IL" sz="2400" b="1" dirty="0">
                <a:effectLst/>
                <a:latin typeface="Times New Roman" panose="02020603050405020304" pitchFamily="18" charset="0"/>
                <a:ea typeface="Calibri" panose="020F0502020204030204" pitchFamily="34" charset="0"/>
                <a:cs typeface="Arial" panose="020B0604020202020204" pitchFamily="34" charset="0"/>
              </a:rPr>
              <a:t> במפורש גם לפעולות כפויות כגון הפקעה חילוט או החרמה, ואילו בהגדרת שירות אין מצבים אלה נכללים כלל.."</a:t>
            </a:r>
            <a:endParaRPr lang="he-IL" sz="2400" b="1"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algn="just"/>
            <a:endParaRPr lang="he-IL" sz="2400" dirty="0"/>
          </a:p>
        </p:txBody>
      </p:sp>
    </p:spTree>
    <p:extLst>
      <p:ext uri="{BB962C8B-B14F-4D97-AF65-F5344CB8AC3E}">
        <p14:creationId xmlns:p14="http://schemas.microsoft.com/office/powerpoint/2010/main" val="40327800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מתן שירות</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575134" y="142216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sp>
        <p:nvSpPr>
          <p:cNvPr id="2" name="מלבן 1"/>
          <p:cNvSpPr/>
          <p:nvPr/>
        </p:nvSpPr>
        <p:spPr>
          <a:xfrm>
            <a:off x="200722" y="1191713"/>
            <a:ext cx="12005919" cy="4493538"/>
          </a:xfrm>
          <a:prstGeom prst="rect">
            <a:avLst/>
          </a:prstGeom>
        </p:spPr>
        <p:txBody>
          <a:bodyPr wrap="square">
            <a:spAutoFit/>
          </a:bodyPr>
          <a:lstStyle/>
          <a:p>
            <a:pPr lvl="1" algn="just" rtl="1" fontAlgn="base">
              <a:lnSpc>
                <a:spcPct val="150000"/>
              </a:lnSpc>
              <a:spcBef>
                <a:spcPts val="600"/>
              </a:spcBef>
              <a:buClr>
                <a:srgbClr val="000000"/>
              </a:buClr>
              <a:buSzPts val="1100"/>
            </a:pPr>
            <a:r>
              <a:rPr lang="he-IL" sz="2400"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מתן שירות לצרכי חוק מע"מ - המשך</a:t>
            </a:r>
          </a:p>
          <a:p>
            <a:pPr lvl="1" algn="just" rtl="1" fontAlgn="base">
              <a:spcBef>
                <a:spcPts val="600"/>
              </a:spcBef>
              <a:buClr>
                <a:srgbClr val="000000"/>
              </a:buClr>
              <a:buSzPts val="1100"/>
            </a:pPr>
            <a:r>
              <a:rPr lang="he-IL" sz="2400" b="1"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עניין מבני פלס (ע"ש 143/89)  –</a:t>
            </a: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באותו עניין  עסקה </a:t>
            </a:r>
            <a:r>
              <a:rPr lang="he-IL" sz="2400" u="none" strike="noStrike" kern="0" spc="0" dirty="0" err="1">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הנישומה</a:t>
            </a: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 בבניה עבור המדינה, אשר ביטלה את החוזה. </a:t>
            </a:r>
            <a:r>
              <a:rPr lang="he-IL" sz="2400" u="none" strike="noStrike" kern="0" spc="0" dirty="0" err="1">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הנישומה</a:t>
            </a: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 הגישה תביעה על תשלום להוצאות החזקת אתר הבניה וריבית פיגורים בגין עבודות שבוצעו, ובנוסף טענה כי ביטול העסקה באופן חד צדדי מהווה הפרה יסודית של ההסכם בידי המדינה. התביעה הסתיימה לבסוף בפשרה, במסגרתה שילמה המדינה </a:t>
            </a:r>
            <a:r>
              <a:rPr lang="he-IL" sz="2400" u="none" strike="noStrike" kern="0" spc="0" dirty="0" err="1">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לנישומה</a:t>
            </a: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 פיצוי בסך מיליון דולר. השאלה שעמדה בפני בית המשפט היא אם הפיצויים הללו חייבים במע"מ, והוא ניסח את המחלוקת באופן הבא:</a:t>
            </a:r>
            <a:endParaRPr lang="en-US"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lvl="1" algn="just" fontAlgn="base">
              <a:spcBef>
                <a:spcPts val="600"/>
              </a:spcBef>
              <a:buClr>
                <a:srgbClr val="000000"/>
              </a:buClr>
              <a:buSzPts val="1100"/>
            </a:pPr>
            <a:r>
              <a:rPr lang="he-IL" sz="2400" dirty="0">
                <a:effectLst/>
                <a:ea typeface="Calibri" panose="020F0502020204030204" pitchFamily="34" charset="0"/>
                <a:cs typeface="Arial" panose="020B0604020202020204" pitchFamily="34" charset="0"/>
              </a:rPr>
              <a:t>"</a:t>
            </a:r>
            <a:r>
              <a:rPr lang="he-IL" sz="2400" b="1" dirty="0">
                <a:effectLst/>
                <a:ea typeface="Calibri" panose="020F0502020204030204" pitchFamily="34" charset="0"/>
                <a:cs typeface="Arial" panose="020B0604020202020204" pitchFamily="34" charset="0"/>
              </a:rPr>
              <a:t>תמצית המחלוקת בין הצדדים היא, האם התשלומים לפי הסכם הפשרה, הם למעשה תשלום הכרוך בדרך זו או אחרת בשירותי העבר, או שמא ניתן כאן פיצוי על כך שנמנע מהמערערת להשלים את שירותיה לפי מערכת ההסכמים ולזכות בדרך זו ברווח"</a:t>
            </a:r>
          </a:p>
          <a:p>
            <a:pPr marL="342900" lvl="1" indent="-342900" algn="just" eaLnBrk="1" hangingPunct="1">
              <a:buFont typeface="Arial" pitchFamily="34" charset="0"/>
              <a:buChar char="•"/>
              <a:defRPr/>
            </a:pPr>
            <a:endParaRPr lang="he-IL" sz="24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30608734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מתן שירות</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575134" y="142216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תיבת טקסט 2">
            <a:extLst>
              <a:ext uri="{FF2B5EF4-FFF2-40B4-BE49-F238E27FC236}">
                <a16:creationId xmlns:a16="http://schemas.microsoft.com/office/drawing/2014/main" id="{7226E871-55FA-8A0D-FF35-6A6F70407601}"/>
              </a:ext>
            </a:extLst>
          </p:cNvPr>
          <p:cNvSpPr txBox="1"/>
          <p:nvPr/>
        </p:nvSpPr>
        <p:spPr>
          <a:xfrm>
            <a:off x="0" y="1348662"/>
            <a:ext cx="12192000" cy="4524315"/>
          </a:xfrm>
          <a:prstGeom prst="rect">
            <a:avLst/>
          </a:prstGeom>
          <a:noFill/>
        </p:spPr>
        <p:txBody>
          <a:bodyPr wrap="square" rtlCol="1">
            <a:spAutoFit/>
          </a:bodyPr>
          <a:lstStyle/>
          <a:p>
            <a:pPr algn="just"/>
            <a:r>
              <a:rPr lang="he-IL" sz="2400"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מתן שירות לצרכי חוק מע"מ - המשך</a:t>
            </a:r>
          </a:p>
          <a:p>
            <a:pPr algn="just"/>
            <a:r>
              <a:rPr lang="he-IL" sz="2400" b="1" u="sng"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עניין מבני פלס – המשך </a:t>
            </a:r>
          </a:p>
          <a:p>
            <a:pPr marL="342900" indent="-342900" algn="just">
              <a:buFont typeface="Arial" panose="020B0604020202020204" pitchFamily="34" charset="0"/>
              <a:buChar char="•"/>
            </a:pPr>
            <a:r>
              <a:rPr lang="he-IL" sz="2400" dirty="0">
                <a:effectLst/>
                <a:ea typeface="Calibri" panose="020F0502020204030204" pitchFamily="34" charset="0"/>
                <a:cs typeface="Arial" panose="020B0604020202020204" pitchFamily="34" charset="0"/>
              </a:rPr>
              <a:t>בית המשפט קבע כי סעיף 7(2) לחוק מע"מ אמנם כולל פיצויים במחיר העסקה, אך הכוונה היא לפיצוי ששולם אגב מתן שירות (הכולל "עשייה") של ממש, ולא למצב בו לא נעשה דבר. וכדבריו:</a:t>
            </a:r>
          </a:p>
          <a:p>
            <a:pPr algn="just"/>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"אם צודקת המערערת, כי התשלום כולו צופה פני העתיד, דהיינו שהוא נעשה בגין </a:t>
            </a:r>
            <a:r>
              <a:rPr lang="he-IL" sz="2400" b="1" dirty="0" err="1">
                <a:effectLst/>
                <a:latin typeface="Times New Roman" panose="02020603050405020304" pitchFamily="18" charset="0"/>
                <a:ea typeface="Times New Roman" panose="02020603050405020304" pitchFamily="18" charset="0"/>
                <a:cs typeface="Arial" panose="020B0604020202020204" pitchFamily="34" charset="0"/>
              </a:rPr>
              <a:t>המנעות</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ממתן שירות בעתיד, הרי סבורני, שאין לראות בכך "שירות", במובן החוק. </a:t>
            </a:r>
            <a:r>
              <a:rPr lang="he-IL" sz="2400" b="1" u="sng" dirty="0">
                <a:effectLst/>
                <a:latin typeface="Times New Roman" panose="02020603050405020304" pitchFamily="18" charset="0"/>
                <a:ea typeface="Times New Roman" panose="02020603050405020304" pitchFamily="18" charset="0"/>
                <a:cs typeface="Arial" panose="020B0604020202020204" pitchFamily="34" charset="0"/>
              </a:rPr>
              <a:t>אין לאמור "ששירות" פירושו גם הימנעות ממתן שירות, מה גם ששירות מוגדר "כעשיה" וכבר הבעתי דעתי בע"ש 4/88 הנ"ל, כי "עשיה" אינה כוללת מחדל של אי עשיה</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(ראה (שם) ע' ה-96). כפי שציינו לעיל, אין </a:t>
            </a:r>
            <a:r>
              <a:rPr lang="he-IL" sz="2400" b="1" dirty="0" err="1">
                <a:effectLst/>
                <a:latin typeface="Times New Roman" panose="02020603050405020304" pitchFamily="18" charset="0"/>
                <a:ea typeface="Times New Roman" panose="02020603050405020304" pitchFamily="18" charset="0"/>
                <a:cs typeface="Arial" panose="020B0604020202020204" pitchFamily="34" charset="0"/>
              </a:rPr>
              <a:t>להתיחס</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לשאלת המחיר ומה כלול בו, כמפורט בסעיף 7 לחוק. טרם הוכרע בשאלה אם לפנינו "</a:t>
            </a:r>
            <a:r>
              <a:rPr lang="he-IL" sz="2400" b="1" dirty="0" err="1">
                <a:effectLst/>
                <a:latin typeface="Times New Roman" panose="02020603050405020304" pitchFamily="18" charset="0"/>
                <a:ea typeface="Times New Roman" panose="02020603050405020304" pitchFamily="18" charset="0"/>
                <a:cs typeface="Arial" panose="020B0604020202020204" pitchFamily="34" charset="0"/>
              </a:rPr>
              <a:t>עיסקה</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אך אעיר, כי </a:t>
            </a:r>
            <a:r>
              <a:rPr lang="he-IL" sz="2400" b="1" u="sng" dirty="0">
                <a:effectLst/>
                <a:latin typeface="Times New Roman" panose="02020603050405020304" pitchFamily="18" charset="0"/>
                <a:ea typeface="Times New Roman" panose="02020603050405020304" pitchFamily="18" charset="0"/>
                <a:cs typeface="Arial" panose="020B0604020202020204" pitchFamily="34" charset="0"/>
              </a:rPr>
              <a:t>"הפיצויים בשל הפרת ההסכם כשאין עמו ביטול העסקה", יכולים </a:t>
            </a:r>
            <a:r>
              <a:rPr lang="he-IL" sz="2400" b="1" u="sng" dirty="0" err="1">
                <a:effectLst/>
                <a:latin typeface="Times New Roman" panose="02020603050405020304" pitchFamily="18" charset="0"/>
                <a:ea typeface="Times New Roman" panose="02020603050405020304" pitchFamily="18" charset="0"/>
                <a:cs typeface="Arial" panose="020B0604020202020204" pitchFamily="34" charset="0"/>
              </a:rPr>
              <a:t>להתיחס</a:t>
            </a:r>
            <a:r>
              <a:rPr lang="he-IL" sz="2400" b="1" u="sng" dirty="0">
                <a:effectLst/>
                <a:latin typeface="Times New Roman" panose="02020603050405020304" pitchFamily="18" charset="0"/>
                <a:ea typeface="Times New Roman" panose="02020603050405020304" pitchFamily="18" charset="0"/>
                <a:cs typeface="Arial" panose="020B0604020202020204" pitchFamily="34" charset="0"/>
              </a:rPr>
              <a:t> רק למצב שבו נמכר נכס, או ניתן שירות ולא למקרה שבו אין העוסק מוכר את הנכס, או נותן את השירות</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באשר הקונה או רוכש השירות בניגוד להוראות ההתקשרות בין הצדדים, מונע את מימוש המכר או מתן השירות. </a:t>
            </a:r>
            <a:endParaRPr lang="he-IL" sz="2400" dirty="0"/>
          </a:p>
        </p:txBody>
      </p:sp>
    </p:spTree>
    <p:extLst>
      <p:ext uri="{BB962C8B-B14F-4D97-AF65-F5344CB8AC3E}">
        <p14:creationId xmlns:p14="http://schemas.microsoft.com/office/powerpoint/2010/main" val="2722445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186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a:bodyPr>
          <a:lstStyle/>
          <a:p>
            <a:pPr marL="457200" indent="-457200" algn="ctr"/>
            <a:r>
              <a:rPr lang="he-IL" altLang="he-IL" sz="3200" b="1" dirty="0">
                <a:solidFill>
                  <a:srgbClr val="553017"/>
                </a:solidFill>
                <a:latin typeface="+mn-lt"/>
                <a:ea typeface="+mn-ea"/>
                <a:cs typeface="+mn-cs"/>
              </a:rPr>
              <a:t>מושגי יסוד – החלופה הראשונה ל"עסקה"</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תיבת טקסט 2">
            <a:extLst>
              <a:ext uri="{FF2B5EF4-FFF2-40B4-BE49-F238E27FC236}">
                <a16:creationId xmlns:a16="http://schemas.microsoft.com/office/drawing/2014/main" id="{425FB5DB-E91D-DCEA-179B-426FA7485257}"/>
              </a:ext>
            </a:extLst>
          </p:cNvPr>
          <p:cNvSpPr txBox="1"/>
          <p:nvPr/>
        </p:nvSpPr>
        <p:spPr>
          <a:xfrm>
            <a:off x="178420" y="1348662"/>
            <a:ext cx="11909502" cy="3785652"/>
          </a:xfrm>
          <a:prstGeom prst="rect">
            <a:avLst/>
          </a:prstGeom>
          <a:noFill/>
        </p:spPr>
        <p:txBody>
          <a:bodyPr wrap="square" rtlCol="1">
            <a:spAutoFit/>
          </a:bodyPr>
          <a:lstStyle/>
          <a:p>
            <a:pPr marL="457200" indent="-457200">
              <a:buAutoNum type="arabicParenBoth"/>
            </a:pPr>
            <a:r>
              <a:rPr lang="he-IL" sz="2400" b="1" u="sng" dirty="0"/>
              <a:t>מכירת נכס או מתן שירות בידי עוסק במהלך עסקו, לרבות מכירת ציוד</a:t>
            </a:r>
          </a:p>
          <a:p>
            <a:endParaRPr lang="he-IL" sz="2400" b="1" u="sng" dirty="0"/>
          </a:p>
          <a:p>
            <a:pPr marL="342900" indent="-342900">
              <a:buFont typeface="Arial" panose="020B0604020202020204" pitchFamily="34" charset="0"/>
              <a:buChar char="•"/>
            </a:pPr>
            <a:r>
              <a:rPr lang="he-IL" sz="2400" dirty="0"/>
              <a:t>רישת החלופה הראשונה עוסקת </a:t>
            </a:r>
            <a:r>
              <a:rPr lang="he-IL" sz="2400" u="sng" dirty="0"/>
              <a:t>במכירת נכס</a:t>
            </a:r>
            <a:r>
              <a:rPr lang="he-IL" sz="2400" dirty="0"/>
              <a:t> או </a:t>
            </a:r>
            <a:r>
              <a:rPr lang="he-IL" sz="2400" u="sng" dirty="0"/>
              <a:t>מתן ישרות</a:t>
            </a:r>
            <a:r>
              <a:rPr lang="he-IL" sz="2400" dirty="0"/>
              <a:t> המבוצעים על ידי עוסק במהלך עסקו (נכסים שוטפים, פעילות שוטפת). חלופה זו כולל שתי פעילויות עיקריות עליהן מוטל מע"מ. הראשונה, היא "</a:t>
            </a:r>
            <a:r>
              <a:rPr lang="he-IL" sz="2400" u="sng" dirty="0"/>
              <a:t>מכירת נכס</a:t>
            </a:r>
            <a:r>
              <a:rPr lang="he-IL" sz="2400" dirty="0"/>
              <a:t>" והשנייה הינה "</a:t>
            </a:r>
            <a:r>
              <a:rPr lang="he-IL" sz="2400" u="sng" dirty="0"/>
              <a:t>מתן שירות</a:t>
            </a:r>
            <a:r>
              <a:rPr lang="he-IL" sz="2400" dirty="0"/>
              <a:t>".</a:t>
            </a:r>
          </a:p>
          <a:p>
            <a:pPr marL="342900" indent="-342900">
              <a:buFont typeface="Arial" panose="020B0604020202020204" pitchFamily="34" charset="0"/>
              <a:buChar char="•"/>
            </a:pPr>
            <a:endParaRPr lang="he-IL" sz="2400" dirty="0"/>
          </a:p>
          <a:p>
            <a:pPr marL="342900" indent="-342900">
              <a:buFont typeface="Arial" panose="020B0604020202020204" pitchFamily="34" charset="0"/>
              <a:buChar char="•"/>
            </a:pPr>
            <a:r>
              <a:rPr lang="he-IL" sz="2400" dirty="0" err="1"/>
              <a:t>סיפת</a:t>
            </a:r>
            <a:r>
              <a:rPr lang="he-IL" sz="2400" dirty="0"/>
              <a:t> החלופה הראשונה עוסקת במכירת ציוד (נכסים הוניים). </a:t>
            </a:r>
          </a:p>
          <a:p>
            <a:pPr marL="342900" indent="-342900">
              <a:buFont typeface="Arial" panose="020B0604020202020204" pitchFamily="34" charset="0"/>
              <a:buChar char="•"/>
            </a:pPr>
            <a:endParaRPr lang="he-IL" sz="2400" u="sng" dirty="0"/>
          </a:p>
          <a:p>
            <a:pPr marL="342900" indent="-342900">
              <a:buFont typeface="Arial" panose="020B0604020202020204" pitchFamily="34" charset="0"/>
              <a:buChar char="•"/>
            </a:pPr>
            <a:endParaRPr lang="he-IL" sz="2400" u="sng" dirty="0"/>
          </a:p>
          <a:p>
            <a:pPr marL="342900" indent="-342900">
              <a:buFont typeface="Arial" panose="020B0604020202020204" pitchFamily="34" charset="0"/>
              <a:buChar char="•"/>
            </a:pPr>
            <a:endParaRPr lang="he-IL" sz="2400" b="1" u="sng" dirty="0"/>
          </a:p>
        </p:txBody>
      </p:sp>
    </p:spTree>
    <p:extLst>
      <p:ext uri="{BB962C8B-B14F-4D97-AF65-F5344CB8AC3E}">
        <p14:creationId xmlns:p14="http://schemas.microsoft.com/office/powerpoint/2010/main" val="40209087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מתן שירות</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575134" y="142216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תיבת טקסט 2">
            <a:extLst>
              <a:ext uri="{FF2B5EF4-FFF2-40B4-BE49-F238E27FC236}">
                <a16:creationId xmlns:a16="http://schemas.microsoft.com/office/drawing/2014/main" id="{78AF3783-277A-26DB-1A0E-00C65F4E4836}"/>
              </a:ext>
            </a:extLst>
          </p:cNvPr>
          <p:cNvSpPr txBox="1"/>
          <p:nvPr/>
        </p:nvSpPr>
        <p:spPr>
          <a:xfrm>
            <a:off x="0" y="1348662"/>
            <a:ext cx="12192000" cy="3046988"/>
          </a:xfrm>
          <a:prstGeom prst="rect">
            <a:avLst/>
          </a:prstGeom>
          <a:noFill/>
        </p:spPr>
        <p:txBody>
          <a:bodyPr wrap="square" rtlCol="1">
            <a:spAutoFit/>
          </a:bodyPr>
          <a:lstStyle/>
          <a:p>
            <a:pPr algn="just"/>
            <a:r>
              <a:rPr lang="he-IL" sz="2400"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מתן שירות לצרכי חוק מע"מ - המשך</a:t>
            </a:r>
          </a:p>
          <a:p>
            <a:pPr algn="just"/>
            <a:r>
              <a:rPr lang="he-IL" sz="2400" b="1" u="sng"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עניין מבני פלס – המשך </a:t>
            </a:r>
          </a:p>
          <a:p>
            <a:pPr algn="just"/>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כוונת המחוקק </a:t>
            </a:r>
            <a:r>
              <a:rPr lang="he-IL" sz="2400" b="1" dirty="0" err="1">
                <a:effectLst/>
                <a:latin typeface="Times New Roman" panose="02020603050405020304" pitchFamily="18" charset="0"/>
                <a:ea typeface="Times New Roman" panose="02020603050405020304" pitchFamily="18" charset="0"/>
                <a:cs typeface="Arial" panose="020B0604020202020204" pitchFamily="34" charset="0"/>
              </a:rPr>
              <a:t>היתה</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כי כחלק ממחיר </a:t>
            </a:r>
            <a:r>
              <a:rPr lang="he-IL" sz="2400" b="1" dirty="0" err="1">
                <a:effectLst/>
                <a:latin typeface="Times New Roman" panose="02020603050405020304" pitchFamily="18" charset="0"/>
                <a:ea typeface="Times New Roman" panose="02020603050405020304" pitchFamily="18" charset="0"/>
                <a:cs typeface="Arial" panose="020B0604020202020204" pitchFamily="34" charset="0"/>
              </a:rPr>
              <a:t>עיסקה</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שמומשה, יוספו למשל פיצויים בגין איחור בתשלום עבור המכר, או השירות מצד הקונה או מקבל השירות או כאשר הקונה או מקבל השירות הפריע בצורה זו או אחרת למוכר, או לנותן השירות, לממש את </a:t>
            </a:r>
            <a:r>
              <a:rPr lang="he-IL" sz="2400" b="1" dirty="0" err="1">
                <a:effectLst/>
                <a:latin typeface="Times New Roman" panose="02020603050405020304" pitchFamily="18" charset="0"/>
                <a:ea typeface="Times New Roman" panose="02020603050405020304" pitchFamily="18" charset="0"/>
                <a:cs typeface="Arial" panose="020B0604020202020204" pitchFamily="34" charset="0"/>
              </a:rPr>
              <a:t>התחיבותם</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(למשל, ע"י אי קבלת הסחורה במועד המוסכם), או כאשר </a:t>
            </a:r>
            <a:r>
              <a:rPr lang="he-IL" sz="2400" b="1" dirty="0" err="1">
                <a:effectLst/>
                <a:latin typeface="Times New Roman" panose="02020603050405020304" pitchFamily="18" charset="0"/>
                <a:ea typeface="Times New Roman" panose="02020603050405020304" pitchFamily="18" charset="0"/>
                <a:cs typeface="Arial" panose="020B0604020202020204" pitchFamily="34" charset="0"/>
              </a:rPr>
              <a:t>בעיסקה</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של שירות, היה על מקבל השירות לספק חומרים מסוימים והוא לא סיפקם במועד או באיכות הדרושה.</a:t>
            </a:r>
            <a:r>
              <a:rPr lang="he-IL" sz="2400" b="1" dirty="0">
                <a:latin typeface="Times New Roman" panose="02020603050405020304" pitchFamily="18" charset="0"/>
                <a:cs typeface="Arial" panose="020B0604020202020204" pitchFamily="34" charset="0"/>
              </a:rPr>
              <a:t> על כל פנים, אין ליצור, בדרך של מתן פרשנות מרחיבה ובלתי סבירה של הוראות סעיף 7 הנ"ל - בדלת האחורית,  </a:t>
            </a:r>
            <a:r>
              <a:rPr lang="he-IL" sz="2400" b="1" dirty="0" err="1">
                <a:latin typeface="Times New Roman" panose="02020603050405020304" pitchFamily="18" charset="0"/>
                <a:cs typeface="Arial" panose="020B0604020202020204" pitchFamily="34" charset="0"/>
              </a:rPr>
              <a:t>עיסקה</a:t>
            </a:r>
            <a:r>
              <a:rPr lang="he-IL" sz="2400" b="1" dirty="0">
                <a:latin typeface="Times New Roman" panose="02020603050405020304" pitchFamily="18" charset="0"/>
                <a:cs typeface="Arial" panose="020B0604020202020204" pitchFamily="34" charset="0"/>
              </a:rPr>
              <a:t> שאינה קיימת".</a:t>
            </a:r>
            <a:endParaRPr lang="he-IL" sz="2400" dirty="0"/>
          </a:p>
        </p:txBody>
      </p:sp>
    </p:spTree>
    <p:extLst>
      <p:ext uri="{BB962C8B-B14F-4D97-AF65-F5344CB8AC3E}">
        <p14:creationId xmlns:p14="http://schemas.microsoft.com/office/powerpoint/2010/main" val="31735719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מתן שירות</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575134" y="142216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תיבת טקסט 2">
            <a:extLst>
              <a:ext uri="{FF2B5EF4-FFF2-40B4-BE49-F238E27FC236}">
                <a16:creationId xmlns:a16="http://schemas.microsoft.com/office/drawing/2014/main" id="{38531F2E-9179-FA9D-680D-C63E037DBB70}"/>
              </a:ext>
            </a:extLst>
          </p:cNvPr>
          <p:cNvSpPr txBox="1"/>
          <p:nvPr/>
        </p:nvSpPr>
        <p:spPr>
          <a:xfrm>
            <a:off x="89210" y="1348662"/>
            <a:ext cx="12021014" cy="3046988"/>
          </a:xfrm>
          <a:prstGeom prst="rect">
            <a:avLst/>
          </a:prstGeom>
          <a:noFill/>
        </p:spPr>
        <p:txBody>
          <a:bodyPr wrap="square" rtlCol="1">
            <a:spAutoFit/>
          </a:bodyPr>
          <a:lstStyle/>
          <a:p>
            <a:pPr algn="just"/>
            <a:r>
              <a:rPr lang="he-IL" sz="2400" b="1"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מתן שירות לצרכי חוק מע"מ - המשך</a:t>
            </a:r>
          </a:p>
          <a:p>
            <a:pPr marL="285750" indent="-285750" algn="just">
              <a:buFont typeface="Arial" panose="020B0604020202020204" pitchFamily="34" charset="0"/>
              <a:buChar char="•"/>
            </a:pPr>
            <a:r>
              <a:rPr lang="he-IL" sz="2400" dirty="0">
                <a:cs typeface="Arial" panose="020B0604020202020204" pitchFamily="34" charset="0"/>
              </a:rPr>
              <a:t>מן המקובץ לעיל, יוצא אפוא, כי עסקת מתן שירות דורשת קיומה של "עשייה", בהבדל מעסקה של מכר שמטרתה העיקרית הינה העברתו של נכס במסגרת העסקה. אם כן, דומה, כי מסירת נכס איננה מתן שירות. שאחרת, תתקבל תוצאה  אבסורדית  לפיה  כל עסקת מכר היא עסקת מתן שירות. </a:t>
            </a:r>
          </a:p>
          <a:p>
            <a:pPr algn="just"/>
            <a:endParaRPr lang="he-IL" sz="2400" dirty="0">
              <a:cs typeface="Arial" panose="020B0604020202020204" pitchFamily="34" charset="0"/>
            </a:endParaRPr>
          </a:p>
          <a:p>
            <a:pPr marL="285750" indent="-285750" algn="just">
              <a:buFont typeface="Arial" panose="020B0604020202020204" pitchFamily="34" charset="0"/>
              <a:buChar char="•"/>
            </a:pPr>
            <a:r>
              <a:rPr lang="he-IL" sz="2400" dirty="0">
                <a:cs typeface="Arial" panose="020B0604020202020204" pitchFamily="34" charset="0"/>
              </a:rPr>
              <a:t>יובהר כי גם בהתאם לחלופה הראשונה של המונח "עסקה" הרי שעל מנת שמתן שירות יקים חבות במע"מ הרי שנדרש כי מתו השירות יינתן על ידי </a:t>
            </a:r>
            <a:r>
              <a:rPr lang="he-IL" sz="2400" b="1" u="sng" dirty="0">
                <a:cs typeface="Arial" panose="020B0604020202020204" pitchFamily="34" charset="0"/>
              </a:rPr>
              <a:t>"עוסק</a:t>
            </a:r>
            <a:r>
              <a:rPr lang="he-IL" sz="2400" dirty="0">
                <a:cs typeface="Arial" panose="020B0604020202020204" pitchFamily="34" charset="0"/>
              </a:rPr>
              <a:t>" וכי השירות יינתן "</a:t>
            </a:r>
            <a:r>
              <a:rPr lang="he-IL" sz="2400" b="1" u="sng" dirty="0">
                <a:cs typeface="Arial" panose="020B0604020202020204" pitchFamily="34" charset="0"/>
              </a:rPr>
              <a:t>במהלך עסקו".</a:t>
            </a:r>
            <a:r>
              <a:rPr lang="he-IL" sz="2400" dirty="0">
                <a:cs typeface="Arial" panose="020B0604020202020204" pitchFamily="34" charset="0"/>
              </a:rPr>
              <a:t> ראו על משמעותם של מונחים אלו בהרחבה לעיל. </a:t>
            </a:r>
            <a:endParaRPr lang="he-IL" sz="2400" dirty="0"/>
          </a:p>
        </p:txBody>
      </p:sp>
    </p:spTree>
    <p:extLst>
      <p:ext uri="{BB962C8B-B14F-4D97-AF65-F5344CB8AC3E}">
        <p14:creationId xmlns:p14="http://schemas.microsoft.com/office/powerpoint/2010/main" val="23524874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a:t>
            </a:r>
            <a:r>
              <a:rPr lang="he-IL" altLang="he-IL" sz="3200" b="1" dirty="0" err="1">
                <a:solidFill>
                  <a:srgbClr val="553017"/>
                </a:solidFill>
                <a:latin typeface="+mn-lt"/>
                <a:ea typeface="+mn-ea"/>
                <a:cs typeface="+mn-cs"/>
              </a:rPr>
              <a:t>סיפת</a:t>
            </a:r>
            <a:r>
              <a:rPr lang="he-IL" altLang="he-IL" sz="3200" b="1" dirty="0">
                <a:solidFill>
                  <a:srgbClr val="553017"/>
                </a:solidFill>
                <a:latin typeface="+mn-lt"/>
                <a:ea typeface="+mn-ea"/>
                <a:cs typeface="+mn-cs"/>
              </a:rPr>
              <a:t> החלופה הראשונה ל"עסקה"- מכירת ציוד</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575134" y="142216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sp>
        <p:nvSpPr>
          <p:cNvPr id="2" name="מלבן 1"/>
          <p:cNvSpPr/>
          <p:nvPr/>
        </p:nvSpPr>
        <p:spPr>
          <a:xfrm>
            <a:off x="156118" y="1191713"/>
            <a:ext cx="12050524" cy="5201424"/>
          </a:xfrm>
          <a:prstGeom prst="rect">
            <a:avLst/>
          </a:prstGeom>
        </p:spPr>
        <p:txBody>
          <a:bodyPr wrap="square">
            <a:spAutoFit/>
          </a:bodyPr>
          <a:lstStyle/>
          <a:p>
            <a:pPr lvl="1" algn="just" rtl="1" fontAlgn="base">
              <a:lnSpc>
                <a:spcPct val="150000"/>
              </a:lnSpc>
              <a:spcBef>
                <a:spcPts val="600"/>
              </a:spcBef>
              <a:buClr>
                <a:srgbClr val="000000"/>
              </a:buClr>
              <a:buSzPts val="1100"/>
            </a:pPr>
            <a:r>
              <a:rPr lang="he-IL" sz="2400" b="1"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מכירת ציוד</a:t>
            </a:r>
          </a:p>
          <a:p>
            <a:pPr lvl="1" algn="just" rtl="1" fontAlgn="base">
              <a:lnSpc>
                <a:spcPct val="150000"/>
              </a:lnSpc>
              <a:spcBef>
                <a:spcPts val="600"/>
              </a:spcBef>
              <a:buClr>
                <a:srgbClr val="000000"/>
              </a:buClr>
              <a:buSzPts val="1100"/>
            </a:pPr>
            <a:r>
              <a:rPr lang="he-IL" sz="2400" dirty="0">
                <a:effectLst/>
                <a:ea typeface="Calibri" panose="020F0502020204030204" pitchFamily="34" charset="0"/>
                <a:cs typeface="Arial" panose="020B0604020202020204" pitchFamily="34" charset="0"/>
              </a:rPr>
              <a:t>בהתאם לחלופה הראשונה  להגדרת ״עסקה״ שבסעיף 1 לחוק, מס ערך מוסף חל גם על מכירה של נכסים </a:t>
            </a:r>
            <a:r>
              <a:rPr lang="he-IL" sz="2400" u="sng" dirty="0">
                <a:effectLst/>
                <a:ea typeface="Calibri" panose="020F0502020204030204" pitchFamily="34" charset="0"/>
                <a:cs typeface="Arial" panose="020B0604020202020204" pitchFamily="34" charset="0"/>
              </a:rPr>
              <a:t>הוניים</a:t>
            </a:r>
            <a:r>
              <a:rPr lang="he-IL" sz="2400" dirty="0">
                <a:effectLst/>
                <a:ea typeface="Calibri" panose="020F0502020204030204" pitchFamily="34" charset="0"/>
                <a:cs typeface="Arial" panose="020B0604020202020204" pitchFamily="34" charset="0"/>
              </a:rPr>
              <a:t> שבעסק - מכירה הנקראת בפי המחוקק ״מכירת ציוד.</a:t>
            </a:r>
          </a:p>
          <a:p>
            <a:pPr lvl="1" algn="just" rtl="1" fontAlgn="base">
              <a:lnSpc>
                <a:spcPct val="150000"/>
              </a:lnSpc>
              <a:spcBef>
                <a:spcPts val="600"/>
              </a:spcBef>
              <a:buClr>
                <a:srgbClr val="000000"/>
              </a:buClr>
              <a:buSzPts val="1100"/>
            </a:pP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יוער כי עד לתיקון 6 לחוק </a:t>
            </a:r>
            <a:r>
              <a:rPr lang="he-IL" sz="2400" u="none" strike="noStrike" kern="0" spc="0" dirty="0" err="1">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הסיפה</a:t>
            </a: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 של החלופה הראשונה להגדרת "עסקה" קבעה כי:</a:t>
            </a:r>
            <a:endParaRPr lang="en-US"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marL="900430" algn="just" rtl="1"/>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"לרבות מכירת נכס שנועד לשמש לעוסק בעסקיו ואין מכירתו מעיסוק העוסק"</a:t>
            </a:r>
            <a:endParaRPr lang="en-US" sz="2400" b="1" dirty="0">
              <a:effectLst/>
              <a:latin typeface="Times New Roman" panose="02020603050405020304" pitchFamily="18" charset="0"/>
              <a:ea typeface="Times New Roman" panose="02020603050405020304" pitchFamily="18" charset="0"/>
              <a:cs typeface="Arial" panose="020B0604020202020204" pitchFamily="34" charset="0"/>
            </a:endParaRPr>
          </a:p>
          <a:p>
            <a:pPr lvl="1" algn="just" rtl="1" fontAlgn="base">
              <a:lnSpc>
                <a:spcPct val="150000"/>
              </a:lnSpc>
              <a:spcBef>
                <a:spcPts val="600"/>
              </a:spcBef>
              <a:buClr>
                <a:srgbClr val="000000"/>
              </a:buClr>
              <a:buSzPts val="1100"/>
            </a:pP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בתיקון מס' 6 הושמטה </a:t>
            </a:r>
            <a:r>
              <a:rPr lang="he-IL" sz="2400" u="none" strike="noStrike" kern="0" spc="0" dirty="0" err="1">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הסיפה</a:t>
            </a: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 של החלופה הראשונה ובמקומה שולבה הפסקה:</a:t>
            </a:r>
            <a:endParaRPr lang="en-US"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marL="900430" algn="just" rtl="1"/>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a:t>
            </a:r>
            <a:r>
              <a:rPr lang="he-IL" sz="2400" b="1" u="sng" dirty="0">
                <a:effectLst/>
                <a:latin typeface="Times New Roman" panose="02020603050405020304" pitchFamily="18" charset="0"/>
                <a:ea typeface="Times New Roman" panose="02020603050405020304" pitchFamily="18" charset="0"/>
                <a:cs typeface="Arial" panose="020B0604020202020204" pitchFamily="34" charset="0"/>
              </a:rPr>
              <a:t>לרבות מכירת ציוד</a:t>
            </a:r>
            <a:r>
              <a:rPr lang="en-US" sz="2400" b="1" dirty="0">
                <a:effectLst/>
                <a:latin typeface="Times New Roman" panose="02020603050405020304" pitchFamily="18" charset="0"/>
                <a:ea typeface="Times New Roman" panose="02020603050405020304" pitchFamily="18" charset="0"/>
                <a:cs typeface="Arial" panose="020B0604020202020204" pitchFamily="34" charset="0"/>
              </a:rPr>
              <a:t>;</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2400" b="1" dirty="0">
              <a:effectLst/>
              <a:latin typeface="Times New Roman" panose="02020603050405020304" pitchFamily="18" charset="0"/>
              <a:ea typeface="Times New Roman" panose="02020603050405020304" pitchFamily="18" charset="0"/>
              <a:cs typeface="Arial" panose="020B0604020202020204" pitchFamily="34" charset="0"/>
            </a:endParaRPr>
          </a:p>
          <a:p>
            <a:pPr lvl="1" algn="just" rtl="1" fontAlgn="base">
              <a:lnSpc>
                <a:spcPct val="150000"/>
              </a:lnSpc>
              <a:spcBef>
                <a:spcPts val="600"/>
              </a:spcBef>
              <a:buClr>
                <a:srgbClr val="000000"/>
              </a:buClr>
              <a:buSzPts val="1100"/>
            </a:pP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"ציוד" מוגדר בסעיף 1 לחוק, כדלקמן:</a:t>
            </a:r>
            <a:endParaRPr lang="en-US"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marL="900430" algn="just" rtl="1"/>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"ציוד" – נכס ששימש, משמש או נועד לשמש, לעוסק בעסקיו, </a:t>
            </a:r>
            <a:r>
              <a:rPr lang="he-IL" sz="2400" b="1" u="sng" dirty="0">
                <a:effectLst/>
                <a:latin typeface="Times New Roman" panose="02020603050405020304" pitchFamily="18" charset="0"/>
                <a:ea typeface="Times New Roman" panose="02020603050405020304" pitchFamily="18" charset="0"/>
                <a:cs typeface="Arial" panose="020B0604020202020204" pitchFamily="34" charset="0"/>
              </a:rPr>
              <a:t>ואין מכירתו מעיסוק העוסק</a:t>
            </a:r>
            <a:r>
              <a:rPr lang="en-US" sz="2400" b="1" u="sng" dirty="0">
                <a:effectLst/>
                <a:latin typeface="Times New Roman" panose="02020603050405020304" pitchFamily="18" charset="0"/>
                <a:ea typeface="Times New Roman" panose="02020603050405020304" pitchFamily="18" charset="0"/>
                <a:cs typeface="Arial" panose="020B0604020202020204" pitchFamily="34" charset="0"/>
              </a:rPr>
              <a:t>;</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2400" b="1" dirty="0">
              <a:effectLst/>
              <a:latin typeface="Times New Roman" panose="02020603050405020304" pitchFamily="18" charset="0"/>
              <a:ea typeface="Times New Roman" panose="02020603050405020304" pitchFamily="18" charset="0"/>
              <a:cs typeface="Arial" panose="020B0604020202020204" pitchFamily="34" charset="0"/>
            </a:endParaRPr>
          </a:p>
          <a:p>
            <a:pPr marL="0" lvl="1" algn="just" eaLnBrk="1" hangingPunct="1">
              <a:defRPr/>
            </a:pPr>
            <a:endParaRPr lang="he-IL" sz="24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13686997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a:t>
            </a:r>
            <a:r>
              <a:rPr lang="he-IL" altLang="he-IL" sz="3200" b="1" dirty="0" err="1">
                <a:solidFill>
                  <a:srgbClr val="553017"/>
                </a:solidFill>
                <a:latin typeface="+mn-lt"/>
                <a:ea typeface="+mn-ea"/>
                <a:cs typeface="+mn-cs"/>
              </a:rPr>
              <a:t>סיפת</a:t>
            </a:r>
            <a:r>
              <a:rPr lang="he-IL" altLang="he-IL" sz="3200" b="1" dirty="0">
                <a:solidFill>
                  <a:srgbClr val="553017"/>
                </a:solidFill>
                <a:latin typeface="+mn-lt"/>
                <a:ea typeface="+mn-ea"/>
                <a:cs typeface="+mn-cs"/>
              </a:rPr>
              <a:t> החלופה הראשונה ל"עסקה"- מכירת ציוד</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575134" y="142216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תיבת טקסט 2">
            <a:extLst>
              <a:ext uri="{FF2B5EF4-FFF2-40B4-BE49-F238E27FC236}">
                <a16:creationId xmlns:a16="http://schemas.microsoft.com/office/drawing/2014/main" id="{CB2666DF-B213-E9C5-DA9C-F3E773411461}"/>
              </a:ext>
            </a:extLst>
          </p:cNvPr>
          <p:cNvSpPr txBox="1"/>
          <p:nvPr/>
        </p:nvSpPr>
        <p:spPr>
          <a:xfrm>
            <a:off x="234176" y="1422165"/>
            <a:ext cx="11864897" cy="4893647"/>
          </a:xfrm>
          <a:prstGeom prst="rect">
            <a:avLst/>
          </a:prstGeom>
          <a:noFill/>
        </p:spPr>
        <p:txBody>
          <a:bodyPr wrap="square" rtlCol="1">
            <a:spAutoFit/>
          </a:bodyPr>
          <a:lstStyle/>
          <a:p>
            <a:pPr algn="just"/>
            <a:r>
              <a:rPr lang="he-IL" sz="2400" b="1"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מכירת ציוד - המשך</a:t>
            </a:r>
          </a:p>
          <a:p>
            <a:pPr algn="just"/>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פרשנות המונח "ציוד" לאחר התיקון כאמור נדונה בעניין </a:t>
            </a:r>
            <a:r>
              <a:rPr lang="he-IL" sz="2400" b="1" u="none" strike="noStrike" kern="0" spc="0" dirty="0" err="1">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בוגין</a:t>
            </a:r>
            <a:r>
              <a:rPr lang="he-IL" sz="2400" b="1"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 (</a:t>
            </a:r>
            <a:r>
              <a:rPr lang="he-IL" sz="2400" b="1" dirty="0">
                <a:effectLst/>
                <a:ea typeface="Calibri" panose="020F0502020204030204" pitchFamily="34" charset="0"/>
                <a:cs typeface="Arial" panose="020B0604020202020204" pitchFamily="34" charset="0"/>
              </a:rPr>
              <a:t>ע"ש 428/96</a:t>
            </a:r>
            <a:r>
              <a:rPr lang="he-IL" sz="2400" b="1"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 </a:t>
            </a: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באותו עניין דובר במערערת אשר חתמה על חוזה חכירה עם </a:t>
            </a:r>
            <a:r>
              <a:rPr lang="he-IL" sz="2400" u="none" strike="noStrike" kern="0" spc="0" dirty="0" err="1">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מינהל</a:t>
            </a: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 מקרקעי ישראל במקרקעין שעליהם היה נטוע מטע פרי הדר. בהתאם להסכם החכירה התחייבה המערערת לעבד ולקיים את מטע פרי ההדר, ועל מנת לקיים התחייבות זאת ולשמר על אופיו החקלאי, מסרה המערערת את הפרדס לעיבוד עד ליום מכירתו.</a:t>
            </a:r>
          </a:p>
          <a:p>
            <a:pPr algn="just"/>
            <a:endPar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marL="285750" indent="-285750" algn="just">
              <a:buFont typeface="Arial" panose="020B0604020202020204" pitchFamily="34" charset="0"/>
              <a:buChar char="•"/>
            </a:pPr>
            <a:r>
              <a:rPr lang="he-IL" sz="2400" kern="0" dirty="0">
                <a:effectLst>
                  <a:outerShdw sx="0" sy="0">
                    <a:srgbClr val="000000"/>
                  </a:outerShdw>
                </a:effectLst>
                <a:latin typeface="Times New Roman" panose="02020603050405020304" pitchFamily="18" charset="0"/>
                <a:cs typeface="Arial" panose="020B0604020202020204" pitchFamily="34" charset="0"/>
              </a:rPr>
              <a:t>מנהל מע"מ ראה בפרדס כציוד בידי המערערת אשר מכירתו מהווה עסקה. </a:t>
            </a:r>
            <a:endParaRPr lang="en-US" sz="2400" kern="0" dirty="0">
              <a:effectLst>
                <a:outerShdw sx="0" sy="0">
                  <a:srgbClr val="000000"/>
                </a:outerShdw>
              </a:effectLst>
              <a:latin typeface="Times New Roman" panose="02020603050405020304" pitchFamily="18" charset="0"/>
              <a:cs typeface="Arial" panose="020B0604020202020204" pitchFamily="34" charset="0"/>
            </a:endParaRPr>
          </a:p>
          <a:p>
            <a:pPr algn="just"/>
            <a:endParaRPr lang="he-IL" sz="2400" kern="0" dirty="0">
              <a:effectLst>
                <a:outerShdw sx="0" sy="0">
                  <a:srgbClr val="000000"/>
                </a:outerShdw>
              </a:effectLst>
              <a:latin typeface="Times New Roman" panose="02020603050405020304" pitchFamily="18" charset="0"/>
              <a:cs typeface="Arial" panose="020B0604020202020204" pitchFamily="34" charset="0"/>
            </a:endParaRPr>
          </a:p>
          <a:p>
            <a:pPr marL="285750" indent="-285750" algn="just">
              <a:buFont typeface="Arial" panose="020B0604020202020204" pitchFamily="34" charset="0"/>
              <a:buChar char="•"/>
            </a:pPr>
            <a:r>
              <a:rPr lang="he-IL" sz="2400" kern="0" dirty="0">
                <a:effectLst>
                  <a:outerShdw sx="0" sy="0">
                    <a:srgbClr val="000000"/>
                  </a:outerShdw>
                </a:effectLst>
                <a:latin typeface="Times New Roman" panose="02020603050405020304" pitchFamily="18" charset="0"/>
                <a:cs typeface="Arial" panose="020B0604020202020204" pitchFamily="34" charset="0"/>
              </a:rPr>
              <a:t>מנגד, טענה המערערת כי לא ניתן לראות בפרדס משום "ציוד" אשר שימש את העסק מאחר והמערערת לא הייתה עוסק ולא היה לה עסק. עוד טענה המערערת, כי בעסק של פרדסן רק העצים הינם הציוד אך לא הקרקע. הואיל וכך, ומכיוון שהעצים בפרדס יבשו והפרדס עצמו לא עבד במשך כ- 4 שנים הרי שהמקרקעין לבדם אינן יכולים להיחשב כ"ציוד". </a:t>
            </a:r>
            <a:endParaRPr lang="en-US" sz="2400" kern="0" dirty="0">
              <a:effectLst>
                <a:outerShdw sx="0" sy="0">
                  <a:srgbClr val="000000"/>
                </a:outerShdw>
              </a:effectLst>
              <a:latin typeface="Times New Roman" panose="02020603050405020304" pitchFamily="18" charset="0"/>
              <a:cs typeface="Arial" panose="020B0604020202020204" pitchFamily="34" charset="0"/>
            </a:endParaRPr>
          </a:p>
          <a:p>
            <a:pPr algn="just"/>
            <a:endParaRPr lang="he-IL" sz="2400" dirty="0"/>
          </a:p>
        </p:txBody>
      </p:sp>
    </p:spTree>
    <p:extLst>
      <p:ext uri="{BB962C8B-B14F-4D97-AF65-F5344CB8AC3E}">
        <p14:creationId xmlns:p14="http://schemas.microsoft.com/office/powerpoint/2010/main" val="17138955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a:t>
            </a:r>
            <a:r>
              <a:rPr lang="he-IL" altLang="he-IL" sz="3200" b="1" dirty="0" err="1">
                <a:solidFill>
                  <a:srgbClr val="553017"/>
                </a:solidFill>
                <a:latin typeface="+mn-lt"/>
                <a:ea typeface="+mn-ea"/>
                <a:cs typeface="+mn-cs"/>
              </a:rPr>
              <a:t>סיפת</a:t>
            </a:r>
            <a:r>
              <a:rPr lang="he-IL" altLang="he-IL" sz="3200" b="1" dirty="0">
                <a:solidFill>
                  <a:srgbClr val="553017"/>
                </a:solidFill>
                <a:latin typeface="+mn-lt"/>
                <a:ea typeface="+mn-ea"/>
                <a:cs typeface="+mn-cs"/>
              </a:rPr>
              <a:t> החלופה הראשונה ל"עסקה"- מכירת ציוד</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575134" y="142216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תיבת טקסט 2">
            <a:extLst>
              <a:ext uri="{FF2B5EF4-FFF2-40B4-BE49-F238E27FC236}">
                <a16:creationId xmlns:a16="http://schemas.microsoft.com/office/drawing/2014/main" id="{DC3D9401-61BE-6EC9-E3F9-5E2BA98C143E}"/>
              </a:ext>
            </a:extLst>
          </p:cNvPr>
          <p:cNvSpPr txBox="1"/>
          <p:nvPr/>
        </p:nvSpPr>
        <p:spPr>
          <a:xfrm>
            <a:off x="100361" y="1453416"/>
            <a:ext cx="11954107" cy="5016758"/>
          </a:xfrm>
          <a:prstGeom prst="rect">
            <a:avLst/>
          </a:prstGeom>
          <a:noFill/>
        </p:spPr>
        <p:txBody>
          <a:bodyPr wrap="square" rtlCol="1">
            <a:spAutoFit/>
          </a:bodyPr>
          <a:lstStyle/>
          <a:p>
            <a:pPr algn="just"/>
            <a:r>
              <a:rPr lang="he-IL" sz="2400" b="1"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מכירת ציוד - המשך</a:t>
            </a:r>
          </a:p>
          <a:p>
            <a:pPr algn="just"/>
            <a:r>
              <a:rPr lang="he-IL" sz="2400" b="1" u="sng" dirty="0">
                <a:effectLst/>
                <a:ea typeface="Calibri" panose="020F0502020204030204" pitchFamily="34" charset="0"/>
                <a:cs typeface="Arial" panose="020B0604020202020204" pitchFamily="34" charset="0"/>
              </a:rPr>
              <a:t>עניין </a:t>
            </a:r>
            <a:r>
              <a:rPr lang="he-IL" sz="2400" b="1" u="sng" dirty="0" err="1">
                <a:effectLst/>
                <a:ea typeface="Calibri" panose="020F0502020204030204" pitchFamily="34" charset="0"/>
                <a:cs typeface="Arial" panose="020B0604020202020204" pitchFamily="34" charset="0"/>
              </a:rPr>
              <a:t>בוגין</a:t>
            </a:r>
            <a:r>
              <a:rPr lang="he-IL" sz="2400" b="1" u="sng" dirty="0">
                <a:effectLst/>
                <a:ea typeface="Calibri" panose="020F0502020204030204" pitchFamily="34" charset="0"/>
                <a:cs typeface="Arial" panose="020B0604020202020204" pitchFamily="34" charset="0"/>
              </a:rPr>
              <a:t> – המשך </a:t>
            </a:r>
          </a:p>
          <a:p>
            <a:pPr algn="just"/>
            <a:r>
              <a:rPr lang="he-IL" sz="2400" dirty="0">
                <a:effectLst/>
                <a:ea typeface="Calibri" panose="020F0502020204030204" pitchFamily="34" charset="0"/>
                <a:cs typeface="Arial" panose="020B0604020202020204" pitchFamily="34" charset="0"/>
              </a:rPr>
              <a:t>תחילה, ביאר בית המשפט כי על מנת לקבוע אם עסקינן במכירת "ציוד" יש לבחון תחילה קיומו של "עוסק" ולאחר מכן יש לבחון האם הדבר הנמכר מהווה "ציוד" כמשמעותו בחוק.</a:t>
            </a:r>
          </a:p>
          <a:p>
            <a:pPr algn="just"/>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לגופם של דברים, ועל סמך הראיות שהובאו בפניו קבע בית המשפט כי המערערת הינה עוסק כמשמעתו בחוק. בתור שכך, בית המשפט אינו מקבל את טענת המערערת ולפיה מכירת הפרדס אינה בגדר מכירת ציוד הואיל ופעילות הפרדס הופסקה ארבע שנים קודם לכן. ובלשון בית המשפט:</a:t>
            </a:r>
            <a:endParaRPr lang="en-US"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algn="just"/>
            <a:r>
              <a:rPr lang="he-IL" sz="3200" b="1" dirty="0">
                <a:effectLst/>
                <a:latin typeface="Times New Roman" panose="02020603050405020304" pitchFamily="18" charset="0"/>
                <a:ea typeface="Times New Roman" panose="02020603050405020304" pitchFamily="18" charset="0"/>
                <a:cs typeface="Arial" panose="020B0604020202020204" pitchFamily="34" charset="0"/>
              </a:rPr>
              <a:t>"</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כבר בשלב זה, </a:t>
            </a:r>
            <a:r>
              <a:rPr lang="he-IL" sz="2400" b="1" u="sng" dirty="0">
                <a:effectLst/>
                <a:latin typeface="Times New Roman" panose="02020603050405020304" pitchFamily="18" charset="0"/>
                <a:ea typeface="Times New Roman" panose="02020603050405020304" pitchFamily="18" charset="0"/>
                <a:cs typeface="Arial" panose="020B0604020202020204" pitchFamily="34" charset="0"/>
              </a:rPr>
              <a:t>ברצוני לציין כי אין ממש בטענה זו, המתעלמת לחלוטין מהגדרת המונח "ציוד" המופיעה בחוק וכפי שאומר המחבר</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 המונח "ציוד" מוגדר בסעיף 1 לחוק כ"נכס ששימש, משמש או נועד לשמש, לעוסק בעסקיו ואין מכירתו מעיסוק העוסק". היוצא הוא שבגדר מכירת ציוד תיכלל גם מכירה של נכסים שאין מכירתם מעיסוקו של המוכר, ובלבד שהנכס הנמכר ממלא יעוד מסוים במערכת </a:t>
            </a:r>
            <a:r>
              <a:rPr lang="he-IL" sz="2400" b="1" dirty="0" err="1">
                <a:effectLst/>
                <a:latin typeface="Times New Roman" panose="02020603050405020304" pitchFamily="18" charset="0"/>
                <a:ea typeface="Times New Roman" panose="02020603050405020304" pitchFamily="18" charset="0"/>
                <a:cs typeface="Arial" panose="020B0604020202020204" pitchFamily="34" charset="0"/>
              </a:rPr>
              <a:t>הייצורית</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של העסק...</a:t>
            </a:r>
            <a:endParaRPr lang="he-IL" sz="2400" b="1"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algn="just"/>
            <a:endParaRPr lang="he-IL" sz="2400" dirty="0"/>
          </a:p>
        </p:txBody>
      </p:sp>
    </p:spTree>
    <p:extLst>
      <p:ext uri="{BB962C8B-B14F-4D97-AF65-F5344CB8AC3E}">
        <p14:creationId xmlns:p14="http://schemas.microsoft.com/office/powerpoint/2010/main" val="36597246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a:t>
            </a:r>
            <a:r>
              <a:rPr lang="he-IL" altLang="he-IL" sz="3200" b="1" dirty="0" err="1">
                <a:solidFill>
                  <a:srgbClr val="553017"/>
                </a:solidFill>
                <a:latin typeface="+mn-lt"/>
                <a:ea typeface="+mn-ea"/>
                <a:cs typeface="+mn-cs"/>
              </a:rPr>
              <a:t>סיפת</a:t>
            </a:r>
            <a:r>
              <a:rPr lang="he-IL" altLang="he-IL" sz="3200" b="1" dirty="0">
                <a:solidFill>
                  <a:srgbClr val="553017"/>
                </a:solidFill>
                <a:latin typeface="+mn-lt"/>
                <a:ea typeface="+mn-ea"/>
                <a:cs typeface="+mn-cs"/>
              </a:rPr>
              <a:t> החלופה הראשונה ל"עסקה"- מכירת ציוד</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575134" y="142216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sp>
        <p:nvSpPr>
          <p:cNvPr id="2" name="מלבן 1"/>
          <p:cNvSpPr/>
          <p:nvPr/>
        </p:nvSpPr>
        <p:spPr>
          <a:xfrm>
            <a:off x="167268" y="1191713"/>
            <a:ext cx="12039373" cy="10433625"/>
          </a:xfrm>
          <a:prstGeom prst="rect">
            <a:avLst/>
          </a:prstGeom>
        </p:spPr>
        <p:txBody>
          <a:bodyPr wrap="square">
            <a:spAutoFit/>
          </a:bodyPr>
          <a:lstStyle/>
          <a:p>
            <a:pPr lvl="1" algn="just" rtl="1" fontAlgn="base">
              <a:lnSpc>
                <a:spcPct val="150000"/>
              </a:lnSpc>
              <a:spcBef>
                <a:spcPts val="600"/>
              </a:spcBef>
              <a:buClr>
                <a:srgbClr val="000000"/>
              </a:buClr>
              <a:buSzPts val="1100"/>
            </a:pPr>
            <a:r>
              <a:rPr lang="he-IL" sz="2400" b="1"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מכירת ציוד – המשך</a:t>
            </a:r>
          </a:p>
          <a:p>
            <a:pPr lvl="1" algn="just" fontAlgn="base">
              <a:spcBef>
                <a:spcPts val="600"/>
              </a:spcBef>
              <a:buClr>
                <a:srgbClr val="000000"/>
              </a:buClr>
              <a:buSzPts val="1100"/>
            </a:pPr>
            <a:r>
              <a:rPr lang="he-IL" sz="2400" b="1" dirty="0">
                <a:effectLst/>
                <a:ea typeface="Calibri" panose="020F0502020204030204" pitchFamily="34" charset="0"/>
                <a:cs typeface="Arial" panose="020B0604020202020204" pitchFamily="34" charset="0"/>
              </a:rPr>
              <a:t>הגדרת "ציוד" כאמור הינה הגדרה רחבה ואין היא מחייבת שהציוד </a:t>
            </a:r>
            <a:r>
              <a:rPr lang="he-IL" sz="2400" b="1" u="sng" dirty="0">
                <a:effectLst/>
                <a:ea typeface="Calibri" panose="020F0502020204030204" pitchFamily="34" charset="0"/>
                <a:cs typeface="Arial" panose="020B0604020202020204" pitchFamily="34" charset="0"/>
              </a:rPr>
              <a:t>משמש בהווה את העסק, אלא גם ציוד ששימש בעבר את העסק נכלל בהגדרה.</a:t>
            </a:r>
            <a:r>
              <a:rPr lang="he-IL" sz="2400" b="1" dirty="0">
                <a:effectLst/>
                <a:ea typeface="Calibri" panose="020F0502020204030204" pitchFamily="34" charset="0"/>
                <a:cs typeface="Arial" panose="020B0604020202020204" pitchFamily="34" charset="0"/>
              </a:rPr>
              <a:t> יתר על כן גם נכס שלא שימש בעבר ואינו משמש בהווה בעסק יכול שייחשב לציוד שמכירתו חייבת במס אם הוא "נועד לשמש" בעתיד בעסק. </a:t>
            </a:r>
            <a:r>
              <a:rPr lang="he-IL" sz="2400" b="1" u="sng" dirty="0">
                <a:effectLst/>
                <a:ea typeface="Calibri" panose="020F0502020204030204" pitchFamily="34" charset="0"/>
                <a:cs typeface="Arial" panose="020B0604020202020204" pitchFamily="34" charset="0"/>
              </a:rPr>
              <a:t>מכאן שהחוק מעמיד שני מבחנים אלטרנטיביים להטלת המס על מכירת ציוד: א) אם הנכס משמש בהווה, או שימש בעבר בעסקו של העוסק. ב) טיבו של הנכס הנמכר מבחינת </a:t>
            </a:r>
            <a:r>
              <a:rPr lang="he-IL" sz="2400" b="1" u="sng" dirty="0" err="1">
                <a:effectLst/>
                <a:ea typeface="Calibri" panose="020F0502020204030204" pitchFamily="34" charset="0"/>
                <a:cs typeface="Arial" panose="020B0604020202020204" pitchFamily="34" charset="0"/>
              </a:rPr>
              <a:t>יעודו</a:t>
            </a:r>
            <a:r>
              <a:rPr lang="he-IL" sz="2400" b="1" u="sng" dirty="0">
                <a:effectLst/>
                <a:ea typeface="Calibri" panose="020F0502020204030204" pitchFamily="34" charset="0"/>
                <a:cs typeface="Arial" panose="020B0604020202020204" pitchFamily="34" charset="0"/>
              </a:rPr>
              <a:t> הינו נכס הקשור לעסק. אם נתקיים אחד מהתנאים האמורים הרי מכירת הנכס תיחשב למכירת ציוד שתחויב במס כאמור לעיל.."</a:t>
            </a:r>
            <a:endParaRPr lang="en-US" sz="2400" b="1" dirty="0">
              <a:effectLst/>
              <a:latin typeface="Times New Roman" panose="02020603050405020304" pitchFamily="18" charset="0"/>
              <a:ea typeface="Times New Roman" panose="02020603050405020304" pitchFamily="18" charset="0"/>
              <a:cs typeface="Arial" panose="020B0604020202020204" pitchFamily="34" charset="0"/>
            </a:endParaRPr>
          </a:p>
          <a:p>
            <a:pPr lvl="1" algn="just" fontAlgn="base">
              <a:lnSpc>
                <a:spcPct val="150000"/>
              </a:lnSpc>
              <a:spcBef>
                <a:spcPts val="600"/>
              </a:spcBef>
              <a:buClr>
                <a:srgbClr val="000000"/>
              </a:buClr>
              <a:buSzPts val="1100"/>
            </a:pPr>
            <a:endParaRPr lang="en-US" sz="20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lvl="1" algn="just" rtl="1" fontAlgn="base">
              <a:lnSpc>
                <a:spcPct val="150000"/>
              </a:lnSpc>
              <a:spcBef>
                <a:spcPts val="600"/>
              </a:spcBef>
              <a:buClr>
                <a:srgbClr val="000000"/>
              </a:buClr>
              <a:buSzPts val="1100"/>
            </a:pPr>
            <a:endParaRPr lang="he-IL" sz="2400" b="1"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lvl="1" algn="just" fontAlgn="base">
              <a:lnSpc>
                <a:spcPct val="150000"/>
              </a:lnSpc>
              <a:spcBef>
                <a:spcPts val="600"/>
              </a:spcBef>
              <a:buClr>
                <a:srgbClr val="000000"/>
              </a:buClr>
              <a:buSzPts val="1100"/>
            </a:pPr>
            <a:endParaRPr lang="en-US" sz="2400" b="1" u="none"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marL="1257300" lvl="2" indent="-342900" algn="just" rtl="1" fontAlgn="base">
              <a:lnSpc>
                <a:spcPct val="150000"/>
              </a:lnSpc>
              <a:spcBef>
                <a:spcPts val="600"/>
              </a:spcBef>
              <a:buClr>
                <a:srgbClr val="000000"/>
              </a:buClr>
              <a:buSzPts val="1100"/>
              <a:buFont typeface="Wingdings" panose="05000000000000000000" pitchFamily="2" charset="2"/>
              <a:buChar char="§"/>
            </a:pPr>
            <a:endParaRPr lang="he-IL" sz="2400"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marL="1257300" lvl="2" indent="-342900" algn="just" rtl="1" fontAlgn="base">
              <a:lnSpc>
                <a:spcPct val="150000"/>
              </a:lnSpc>
              <a:spcBef>
                <a:spcPts val="600"/>
              </a:spcBef>
              <a:buClr>
                <a:srgbClr val="000000"/>
              </a:buClr>
              <a:buSzPts val="1100"/>
              <a:buFont typeface="Wingdings" panose="05000000000000000000" pitchFamily="2" charset="2"/>
              <a:buChar char="§"/>
            </a:pPr>
            <a:endParaRPr lang="he-IL" sz="2400"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marL="1257300" lvl="2" indent="-342900" algn="just" rtl="1" fontAlgn="base">
              <a:lnSpc>
                <a:spcPct val="150000"/>
              </a:lnSpc>
              <a:spcBef>
                <a:spcPts val="600"/>
              </a:spcBef>
              <a:buClr>
                <a:srgbClr val="000000"/>
              </a:buClr>
              <a:buSzPts val="1100"/>
              <a:buFont typeface="Wingdings" panose="05000000000000000000" pitchFamily="2" charset="2"/>
              <a:buChar char="§"/>
            </a:pPr>
            <a:endParaRPr lang="en-US" sz="2400" u="none"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marL="900430" algn="just" rtl="1"/>
            <a:endParaRPr lang="en-US" sz="2400" b="1" dirty="0">
              <a:effectLst/>
              <a:latin typeface="Times New Roman" panose="02020603050405020304" pitchFamily="18" charset="0"/>
              <a:ea typeface="Times New Roman" panose="02020603050405020304" pitchFamily="18" charset="0"/>
              <a:cs typeface="Arial" panose="020B0604020202020204" pitchFamily="34" charset="0"/>
            </a:endParaRPr>
          </a:p>
          <a:p>
            <a:pPr lvl="1" algn="just" rtl="1" fontAlgn="base">
              <a:lnSpc>
                <a:spcPct val="150000"/>
              </a:lnSpc>
              <a:spcBef>
                <a:spcPts val="600"/>
              </a:spcBef>
              <a:buClr>
                <a:srgbClr val="000000"/>
              </a:buClr>
              <a:buSzPts val="1100"/>
            </a:pPr>
            <a:endParaRPr lang="en-US"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marL="342900" lvl="1" indent="-342900" algn="just" eaLnBrk="1" hangingPunct="1">
              <a:buFont typeface="Arial" pitchFamily="34" charset="0"/>
              <a:buChar char="•"/>
              <a:defRPr/>
            </a:pPr>
            <a:endParaRPr lang="he-IL" sz="1400" dirty="0"/>
          </a:p>
          <a:p>
            <a:pPr marL="342900" lvl="1" indent="-342900" algn="just" eaLnBrk="1" hangingPunct="1">
              <a:buFont typeface="Arial" pitchFamily="34" charset="0"/>
              <a:buChar char="•"/>
              <a:defRPr/>
            </a:pPr>
            <a:endParaRPr lang="he-IL" sz="2400" dirty="0"/>
          </a:p>
          <a:p>
            <a:pPr marL="342900" lvl="1" indent="-342900" algn="just" eaLnBrk="1" hangingPunct="1">
              <a:buFont typeface="Arial" pitchFamily="34" charset="0"/>
              <a:buChar char="•"/>
              <a:defRPr/>
            </a:pPr>
            <a:endParaRPr lang="he-IL" sz="2400" dirty="0"/>
          </a:p>
          <a:p>
            <a:pPr marL="342900" lvl="1" indent="-342900" algn="just" eaLnBrk="1" hangingPunct="1">
              <a:buFont typeface="Arial" pitchFamily="34" charset="0"/>
              <a:buChar char="•"/>
              <a:defRPr/>
            </a:pPr>
            <a:endParaRPr lang="he-IL" sz="2400" dirty="0"/>
          </a:p>
          <a:p>
            <a:pPr marL="342900" lvl="1" indent="-342900" algn="just" eaLnBrk="1" hangingPunct="1">
              <a:buFont typeface="Arial" pitchFamily="34" charset="0"/>
              <a:buChar char="•"/>
              <a:defRPr/>
            </a:pPr>
            <a:r>
              <a:rPr lang="he-IL" sz="2400" dirty="0"/>
              <a:t>.</a:t>
            </a:r>
          </a:p>
          <a:p>
            <a:pPr marL="342900" lvl="1" indent="-342900" algn="just" eaLnBrk="1" hangingPunct="1">
              <a:buFont typeface="Arial" pitchFamily="34" charset="0"/>
              <a:buChar char="•"/>
              <a:defRPr/>
            </a:pPr>
            <a:endParaRPr lang="he-IL" sz="2400" dirty="0"/>
          </a:p>
          <a:p>
            <a:pPr marL="342900" lvl="1" indent="-342900" algn="just" eaLnBrk="1" hangingPunct="1">
              <a:buFont typeface="Arial" pitchFamily="34" charset="0"/>
              <a:buChar char="•"/>
              <a:defRPr/>
            </a:pPr>
            <a:endParaRPr lang="he-IL" sz="24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25017470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a:t>
            </a:r>
            <a:r>
              <a:rPr lang="he-IL" altLang="he-IL" sz="3200" b="1" dirty="0" err="1">
                <a:solidFill>
                  <a:srgbClr val="553017"/>
                </a:solidFill>
                <a:latin typeface="+mn-lt"/>
                <a:ea typeface="+mn-ea"/>
                <a:cs typeface="+mn-cs"/>
              </a:rPr>
              <a:t>סיפת</a:t>
            </a:r>
            <a:r>
              <a:rPr lang="he-IL" altLang="he-IL" sz="3200" b="1" dirty="0">
                <a:solidFill>
                  <a:srgbClr val="553017"/>
                </a:solidFill>
                <a:latin typeface="+mn-lt"/>
                <a:ea typeface="+mn-ea"/>
                <a:cs typeface="+mn-cs"/>
              </a:rPr>
              <a:t> החלופה הראשונה ל"עסקה"- מכירת ציוד</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575134" y="142216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תיבת טקסט 2">
            <a:extLst>
              <a:ext uri="{FF2B5EF4-FFF2-40B4-BE49-F238E27FC236}">
                <a16:creationId xmlns:a16="http://schemas.microsoft.com/office/drawing/2014/main" id="{E3D4D3DA-0152-741D-F6C1-CFB6B8FADC76}"/>
              </a:ext>
            </a:extLst>
          </p:cNvPr>
          <p:cNvSpPr txBox="1"/>
          <p:nvPr/>
        </p:nvSpPr>
        <p:spPr>
          <a:xfrm>
            <a:off x="0" y="1348662"/>
            <a:ext cx="12192000" cy="5632311"/>
          </a:xfrm>
          <a:prstGeom prst="rect">
            <a:avLst/>
          </a:prstGeom>
          <a:noFill/>
        </p:spPr>
        <p:txBody>
          <a:bodyPr wrap="square" rtlCol="1">
            <a:spAutoFit/>
          </a:bodyPr>
          <a:lstStyle/>
          <a:p>
            <a:pPr algn="just"/>
            <a:r>
              <a:rPr lang="he-IL" sz="2400" b="1"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מכירת ציוד – המשך</a:t>
            </a:r>
          </a:p>
          <a:p>
            <a:pPr algn="just"/>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עניין </a:t>
            </a:r>
            <a:r>
              <a:rPr lang="he-IL" sz="2400" u="none" strike="noStrike" kern="0" spc="0" dirty="0" err="1">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בוגין</a:t>
            </a: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 –המשך</a:t>
            </a:r>
          </a:p>
          <a:p>
            <a:pPr algn="just"/>
            <a:r>
              <a:rPr lang="he-IL" sz="2400" dirty="0">
                <a:effectLst/>
                <a:latin typeface="Times New Roman" panose="02020603050405020304" pitchFamily="18" charset="0"/>
                <a:ea typeface="Times New Roman" panose="02020603050405020304" pitchFamily="18" charset="0"/>
                <a:cs typeface="Arial" panose="020B0604020202020204" pitchFamily="34" charset="0"/>
              </a:rPr>
              <a:t>בית המשפט מחדד לעניין זה כי גם "מקרקעין" הם בגדר "ציוד" כמשמעותו בחוק, בציינו כי:</a:t>
            </a:r>
          </a:p>
          <a:p>
            <a:pPr algn="just"/>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"בע"ש 1138/95 מ. אקשטיין 2000 בע"מ נ' מנהל מע"מ (לא פורסם), התייחסתי בהרחבה לשאלה, האם מונח "ציוד" כולל גם מקרקעין וקבעתי שם כי מקרקעין עליהם היה נטוע פרדס, הם ציוד בהתאם להגדרת "ציוד" בסעיף 1 לחוק. בהקשר לכך, ברצוני להביא מדברי שם (סעיף 10 לפסה"ד):</a:t>
            </a:r>
            <a:endParaRPr lang="en-US" sz="2400" b="1" dirty="0">
              <a:effectLst/>
              <a:latin typeface="Times New Roman" panose="02020603050405020304" pitchFamily="18" charset="0"/>
              <a:ea typeface="Times New Roman" panose="02020603050405020304" pitchFamily="18" charset="0"/>
              <a:cs typeface="Arial" panose="020B0604020202020204" pitchFamily="34" charset="0"/>
            </a:endParaRPr>
          </a:p>
          <a:p>
            <a:pPr algn="just"/>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סיכומו של דבר: </a:t>
            </a:r>
            <a:r>
              <a:rPr lang="he-IL" sz="2400" b="1" u="sng" dirty="0">
                <a:effectLst/>
                <a:latin typeface="Times New Roman" panose="02020603050405020304" pitchFamily="18" charset="0"/>
                <a:ea typeface="Times New Roman" panose="02020603050405020304" pitchFamily="18" charset="0"/>
                <a:cs typeface="Arial" panose="020B0604020202020204" pitchFamily="34" charset="0"/>
              </a:rPr>
              <a:t>בגדר המונח "ציוד", נכלל כל נכס המשמש, או שנועד לשמש את העסק, בעבר או בהווה, בין מעצם טבעו ובין בפועל; וגם מקרקעין נכללים בגדר המונח "ציוד".</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מקובלים עלי דברי ב"כ המשיב בסעיף 7 לסיכומיה: "פרוש זה לא רק שתואם את לשון החוק אלא שהוא תואם ותורם להשגת תכליתו ומטרתו, שהינה - להטיל מע"מ על מגוון רחב של פעולות כלכליות; עסקיות והוניות".</a:t>
            </a:r>
            <a:endParaRPr lang="en-US" sz="2400" b="1" dirty="0">
              <a:effectLst/>
              <a:latin typeface="Times New Roman" panose="02020603050405020304" pitchFamily="18" charset="0"/>
              <a:ea typeface="Times New Roman" panose="02020603050405020304" pitchFamily="18" charset="0"/>
              <a:cs typeface="Arial" panose="020B0604020202020204" pitchFamily="34" charset="0"/>
            </a:endParaRPr>
          </a:p>
          <a:p>
            <a:pPr algn="just"/>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אין לשכוח, כי המערערת </a:t>
            </a:r>
            <a:r>
              <a:rPr lang="he-IL" sz="2400" b="1" dirty="0" err="1">
                <a:effectLst/>
                <a:latin typeface="Times New Roman" panose="02020603050405020304" pitchFamily="18" charset="0"/>
                <a:ea typeface="Times New Roman" panose="02020603050405020304" pitchFamily="18" charset="0"/>
                <a:cs typeface="Arial" panose="020B0604020202020204" pitchFamily="34" charset="0"/>
              </a:rPr>
              <a:t>היתה</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שותפה לשימוש שנעשה במקרקעין במהלך עסקיה, מעצם היותה רשומה באיחוד עוסקים עם המנוח... צודקת, </a:t>
            </a:r>
            <a:r>
              <a:rPr lang="he-IL" sz="2400" b="1" dirty="0" err="1">
                <a:effectLst/>
                <a:latin typeface="Times New Roman" panose="02020603050405020304" pitchFamily="18" charset="0"/>
                <a:ea typeface="Times New Roman" panose="02020603050405020304" pitchFamily="18" charset="0"/>
                <a:cs typeface="Arial" panose="020B0604020202020204" pitchFamily="34" charset="0"/>
              </a:rPr>
              <a:t>איפוא</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ב"כ המשיב, כאשר היא אומרת בסיכומיה (סעיף 8):</a:t>
            </a:r>
            <a:endParaRPr lang="en-US" sz="2400" b="1" dirty="0">
              <a:effectLst/>
              <a:latin typeface="Times New Roman" panose="02020603050405020304" pitchFamily="18" charset="0"/>
              <a:ea typeface="Times New Roman" panose="02020603050405020304" pitchFamily="18" charset="0"/>
              <a:cs typeface="Arial" panose="020B0604020202020204" pitchFamily="34" charset="0"/>
            </a:endParaRPr>
          </a:p>
          <a:p>
            <a:pPr algn="just"/>
            <a:endParaRPr lang="en-US" sz="2400" b="1" dirty="0">
              <a:effectLst/>
              <a:latin typeface="Times New Roman" panose="02020603050405020304" pitchFamily="18" charset="0"/>
              <a:ea typeface="Times New Roman" panose="02020603050405020304" pitchFamily="18" charset="0"/>
              <a:cs typeface="Arial" panose="020B0604020202020204" pitchFamily="34" charset="0"/>
            </a:endParaRPr>
          </a:p>
          <a:p>
            <a:pPr algn="just"/>
            <a:endParaRPr lang="he-IL" sz="2400" dirty="0"/>
          </a:p>
        </p:txBody>
      </p:sp>
    </p:spTree>
    <p:extLst>
      <p:ext uri="{BB962C8B-B14F-4D97-AF65-F5344CB8AC3E}">
        <p14:creationId xmlns:p14="http://schemas.microsoft.com/office/powerpoint/2010/main" val="9644585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a:t>
            </a:r>
            <a:r>
              <a:rPr lang="he-IL" altLang="he-IL" sz="3200" b="1" dirty="0" err="1">
                <a:solidFill>
                  <a:srgbClr val="553017"/>
                </a:solidFill>
                <a:latin typeface="+mn-lt"/>
                <a:ea typeface="+mn-ea"/>
                <a:cs typeface="+mn-cs"/>
              </a:rPr>
              <a:t>סיפת</a:t>
            </a:r>
            <a:r>
              <a:rPr lang="he-IL" altLang="he-IL" sz="3200" b="1" dirty="0">
                <a:solidFill>
                  <a:srgbClr val="553017"/>
                </a:solidFill>
                <a:latin typeface="+mn-lt"/>
                <a:ea typeface="+mn-ea"/>
                <a:cs typeface="+mn-cs"/>
              </a:rPr>
              <a:t> החלופה הראשונה ל"עסקה"- מכירת ציוד</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575134" y="142216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4" name="תיבת טקסט 3">
            <a:extLst>
              <a:ext uri="{FF2B5EF4-FFF2-40B4-BE49-F238E27FC236}">
                <a16:creationId xmlns:a16="http://schemas.microsoft.com/office/drawing/2014/main" id="{519B9764-E175-69C1-2736-A48DF1E43832}"/>
              </a:ext>
            </a:extLst>
          </p:cNvPr>
          <p:cNvSpPr txBox="1"/>
          <p:nvPr/>
        </p:nvSpPr>
        <p:spPr>
          <a:xfrm>
            <a:off x="66908" y="1380906"/>
            <a:ext cx="12113941" cy="3046988"/>
          </a:xfrm>
          <a:prstGeom prst="rect">
            <a:avLst/>
          </a:prstGeom>
          <a:noFill/>
        </p:spPr>
        <p:txBody>
          <a:bodyPr wrap="square" rtlCol="1">
            <a:spAutoFit/>
          </a:bodyPr>
          <a:lstStyle/>
          <a:p>
            <a:pPr algn="just"/>
            <a:r>
              <a:rPr lang="he-IL" sz="2400" b="1"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מכירת ציוד – המשך</a:t>
            </a:r>
          </a:p>
          <a:p>
            <a:pPr algn="just"/>
            <a:r>
              <a:rPr lang="he-IL" sz="2400" u="sng"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עניין </a:t>
            </a:r>
            <a:r>
              <a:rPr lang="he-IL" sz="2400" u="sng" strike="noStrike" kern="0" spc="0" dirty="0" err="1">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בוגין</a:t>
            </a:r>
            <a:r>
              <a:rPr lang="he-IL" sz="2400" u="sng"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 –המשך</a:t>
            </a:r>
          </a:p>
          <a:p>
            <a:pPr algn="just"/>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הקרקע הינה, </a:t>
            </a:r>
            <a:r>
              <a:rPr lang="he-IL" sz="2400" b="1" dirty="0" err="1">
                <a:effectLst/>
                <a:latin typeface="Times New Roman" panose="02020603050405020304" pitchFamily="18" charset="0"/>
                <a:ea typeface="Times New Roman" panose="02020603050405020304" pitchFamily="18" charset="0"/>
                <a:cs typeface="Arial" panose="020B0604020202020204" pitchFamily="34" charset="0"/>
              </a:rPr>
              <a:t>איפוא</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נכס הון שאין בלתו לקיומו של העסק המשותף. בלעדי הקרקע אין עסק, ולא ניתן היה להפיק הכנסות או רווחים מהפרדסנות, ודי בכך שהקרקע שימשה בעבר בייעודה העסקי המתואר – עד למכירתה.. פועל יוצא הוא שהקרקע היוותה, עד מכירתה, ציוד בשירות העסק המשותף מכאן הכרח היה לדווח אודות המכירה ולחייב במס... בהכרח מכירת הקרקע מהווה מכירת ציוד..."</a:t>
            </a:r>
            <a:endParaRPr lang="en-US" sz="2400" b="1" dirty="0">
              <a:effectLst/>
              <a:latin typeface="Times New Roman" panose="02020603050405020304" pitchFamily="18" charset="0"/>
              <a:ea typeface="Times New Roman" panose="02020603050405020304" pitchFamily="18" charset="0"/>
              <a:cs typeface="Arial" panose="020B0604020202020204" pitchFamily="34" charset="0"/>
            </a:endParaRPr>
          </a:p>
          <a:p>
            <a:pPr algn="just"/>
            <a:endParaRPr lang="he-IL" sz="2400" dirty="0"/>
          </a:p>
        </p:txBody>
      </p:sp>
    </p:spTree>
    <p:extLst>
      <p:ext uri="{BB962C8B-B14F-4D97-AF65-F5344CB8AC3E}">
        <p14:creationId xmlns:p14="http://schemas.microsoft.com/office/powerpoint/2010/main" val="8758934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a:t>
            </a:r>
            <a:r>
              <a:rPr lang="he-IL" altLang="he-IL" sz="3200" b="1" dirty="0" err="1">
                <a:solidFill>
                  <a:srgbClr val="553017"/>
                </a:solidFill>
                <a:latin typeface="+mn-lt"/>
                <a:ea typeface="+mn-ea"/>
                <a:cs typeface="+mn-cs"/>
              </a:rPr>
              <a:t>סיפת</a:t>
            </a:r>
            <a:r>
              <a:rPr lang="he-IL" altLang="he-IL" sz="3200" b="1" dirty="0">
                <a:solidFill>
                  <a:srgbClr val="553017"/>
                </a:solidFill>
                <a:latin typeface="+mn-lt"/>
                <a:ea typeface="+mn-ea"/>
                <a:cs typeface="+mn-cs"/>
              </a:rPr>
              <a:t> החלופה הראשונה ל"עסקה"- מכירת ציוד</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575134" y="142216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sp>
        <p:nvSpPr>
          <p:cNvPr id="2" name="מלבן 1"/>
          <p:cNvSpPr/>
          <p:nvPr/>
        </p:nvSpPr>
        <p:spPr>
          <a:xfrm>
            <a:off x="144966" y="1191713"/>
            <a:ext cx="12061675" cy="5493812"/>
          </a:xfrm>
          <a:prstGeom prst="rect">
            <a:avLst/>
          </a:prstGeom>
        </p:spPr>
        <p:txBody>
          <a:bodyPr wrap="square">
            <a:spAutoFit/>
          </a:bodyPr>
          <a:lstStyle/>
          <a:p>
            <a:pPr lvl="1" algn="just" rtl="1" fontAlgn="base">
              <a:spcBef>
                <a:spcPts val="600"/>
              </a:spcBef>
              <a:buClr>
                <a:srgbClr val="000000"/>
              </a:buClr>
              <a:buSzPts val="1100"/>
            </a:pPr>
            <a:r>
              <a:rPr lang="he-IL" sz="2400" b="1"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מכירת ציוד – המשך</a:t>
            </a:r>
          </a:p>
          <a:p>
            <a:pPr lvl="1" algn="just" fontAlgn="base">
              <a:spcBef>
                <a:spcPts val="600"/>
              </a:spcBef>
              <a:buClr>
                <a:srgbClr val="000000"/>
              </a:buClr>
              <a:buSzPts val="1100"/>
            </a:pPr>
            <a:r>
              <a:rPr lang="he-IL" sz="2400" b="1"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אם כן, כאשר הנכס משמש בהווה, או שימש בעבר בעסקו של </a:t>
            </a:r>
            <a:r>
              <a:rPr lang="he-IL" sz="2400" b="1" u="sng"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העוסק</a:t>
            </a:r>
            <a:r>
              <a:rPr lang="he-IL" sz="2400" b="1"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 וכי טיבו של הנכס הנמכר מבחינת </a:t>
            </a:r>
            <a:r>
              <a:rPr lang="he-IL" sz="2400" b="1" u="none" strike="noStrike" kern="0" spc="0" dirty="0" err="1">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יעודו</a:t>
            </a:r>
            <a:r>
              <a:rPr lang="he-IL" sz="2400" b="1"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 הינו נכס הקשור לעסק כי אז מכירת הנכס תיחשב למכירת ציוד אשר תחויב במס. </a:t>
            </a:r>
          </a:p>
          <a:p>
            <a:pPr lvl="1" algn="just" fontAlgn="base">
              <a:spcBef>
                <a:spcPts val="600"/>
              </a:spcBef>
              <a:buClr>
                <a:srgbClr val="000000"/>
              </a:buClr>
              <a:buSzPts val="1100"/>
            </a:pPr>
            <a:r>
              <a:rPr lang="he-IL" sz="2400" dirty="0">
                <a:effectLst/>
                <a:ea typeface="Calibri" panose="020F0502020204030204" pitchFamily="34" charset="0"/>
                <a:cs typeface="Arial" panose="020B0604020202020204" pitchFamily="34" charset="0"/>
              </a:rPr>
              <a:t>יובהר כי, המילה "לרבות" המופיעה בסיפה כאמור באה להוסיף על מכירת נכסים במהלך העסקים הרגיל של העסק (נכסים </a:t>
            </a:r>
            <a:r>
              <a:rPr lang="he-IL" sz="2400" dirty="0" err="1">
                <a:effectLst/>
                <a:ea typeface="Calibri" panose="020F0502020204030204" pitchFamily="34" charset="0"/>
                <a:cs typeface="Arial" panose="020B0604020202020204" pitchFamily="34" charset="0"/>
              </a:rPr>
              <a:t>פירותיים</a:t>
            </a:r>
            <a:r>
              <a:rPr lang="he-IL" sz="2400" dirty="0">
                <a:effectLst/>
                <a:ea typeface="Calibri" panose="020F0502020204030204" pitchFamily="34" charset="0"/>
                <a:cs typeface="Arial" panose="020B0604020202020204" pitchFamily="34" charset="0"/>
              </a:rPr>
              <a:t>) גם נכסים אשר נמכרים </a:t>
            </a:r>
            <a:r>
              <a:rPr lang="he-IL" sz="2400" u="sng" dirty="0">
                <a:effectLst/>
                <a:ea typeface="Calibri" panose="020F0502020204030204" pitchFamily="34" charset="0"/>
                <a:cs typeface="Arial" panose="020B0604020202020204" pitchFamily="34" charset="0"/>
              </a:rPr>
              <a:t>שלא </a:t>
            </a:r>
            <a:r>
              <a:rPr lang="he-IL" sz="2400" dirty="0">
                <a:effectLst/>
                <a:ea typeface="Calibri" panose="020F0502020204030204" pitchFamily="34" charset="0"/>
                <a:cs typeface="Arial" panose="020B0604020202020204" pitchFamily="34" charset="0"/>
              </a:rPr>
              <a:t>במהלך העסקים הרגיל והשוטף, קרי נכסים הוניים. וחשוב מכך, </a:t>
            </a:r>
            <a:r>
              <a:rPr lang="he-IL" sz="2400" b="1" dirty="0">
                <a:effectLst/>
                <a:ea typeface="Calibri" panose="020F0502020204030204" pitchFamily="34" charset="0"/>
                <a:cs typeface="Arial" panose="020B0604020202020204" pitchFamily="34" charset="0"/>
              </a:rPr>
              <a:t>היא אינה באה להוסיף דבר על המונח "עוסק".</a:t>
            </a:r>
            <a:r>
              <a:rPr lang="he-IL" sz="2400" dirty="0">
                <a:effectLst/>
                <a:ea typeface="Calibri" panose="020F0502020204030204" pitchFamily="34" charset="0"/>
                <a:cs typeface="Arial" panose="020B0604020202020204" pitchFamily="34" charset="0"/>
              </a:rPr>
              <a:t> משמע, יש לקרוא את התיבה "לרבות מכירת ציוד" באופן שבו מדובר על מכירת נכסים הוניים, על ידי "</a:t>
            </a:r>
            <a:r>
              <a:rPr lang="he-IL" sz="2400" b="1" dirty="0">
                <a:effectLst/>
                <a:ea typeface="Calibri" panose="020F0502020204030204" pitchFamily="34" charset="0"/>
                <a:cs typeface="Arial" panose="020B0604020202020204" pitchFamily="34" charset="0"/>
              </a:rPr>
              <a:t>עוסק"</a:t>
            </a:r>
            <a:r>
              <a:rPr lang="he-IL" sz="2400" dirty="0">
                <a:effectLst/>
                <a:ea typeface="Calibri" panose="020F0502020204030204" pitchFamily="34" charset="0"/>
                <a:cs typeface="Arial" panose="020B0604020202020204" pitchFamily="34" charset="0"/>
              </a:rPr>
              <a:t> שלא במהלך עסקו.</a:t>
            </a:r>
          </a:p>
          <a:p>
            <a:pPr lvl="1" algn="just" fontAlgn="base">
              <a:spcBef>
                <a:spcPts val="600"/>
              </a:spcBef>
              <a:buClr>
                <a:srgbClr val="000000"/>
              </a:buClr>
              <a:buSzPts val="1100"/>
            </a:pPr>
            <a:r>
              <a:rPr lang="he-IL" sz="2400" u="none" strike="noStrike" kern="0" spc="0" dirty="0">
                <a:ln>
                  <a:noFill/>
                </a:ln>
                <a:latin typeface="Times New Roman" panose="02020603050405020304" pitchFamily="18" charset="0"/>
                <a:ea typeface="Times New Roman" panose="02020603050405020304" pitchFamily="18" charset="0"/>
                <a:cs typeface="Arial" panose="020B0604020202020204" pitchFamily="34" charset="0"/>
              </a:rPr>
              <a:t>לעניין זה ממצה המלומד </a:t>
            </a:r>
            <a:r>
              <a:rPr lang="he-IL" sz="2400" u="none" strike="noStrike" kern="0" spc="0" dirty="0" err="1">
                <a:ln>
                  <a:noFill/>
                </a:ln>
                <a:latin typeface="Times New Roman" panose="02020603050405020304" pitchFamily="18" charset="0"/>
                <a:ea typeface="Times New Roman" panose="02020603050405020304" pitchFamily="18" charset="0"/>
                <a:cs typeface="Arial" panose="020B0604020202020204" pitchFamily="34" charset="0"/>
              </a:rPr>
              <a:t>פוטשבטצקי</a:t>
            </a:r>
            <a:r>
              <a:rPr lang="he-IL" sz="2400" u="none" strike="noStrike" kern="0" spc="0" dirty="0">
                <a:ln>
                  <a:noFill/>
                </a:ln>
                <a:latin typeface="Times New Roman" panose="02020603050405020304" pitchFamily="18" charset="0"/>
                <a:ea typeface="Times New Roman" panose="02020603050405020304" pitchFamily="18" charset="0"/>
                <a:cs typeface="Arial" panose="020B0604020202020204" pitchFamily="34" charset="0"/>
              </a:rPr>
              <a:t> כדלקמן</a:t>
            </a:r>
            <a:r>
              <a:rPr lang="he-IL" sz="2400" b="1" kern="0" dirty="0">
                <a:latin typeface="Times New Roman" panose="02020603050405020304" pitchFamily="18" charset="0"/>
                <a:ea typeface="Times New Roman" panose="02020603050405020304" pitchFamily="18" charset="0"/>
                <a:cs typeface="Arial" panose="020B0604020202020204" pitchFamily="34" charset="0"/>
              </a:rPr>
              <a:t>: "</a:t>
            </a:r>
            <a:r>
              <a:rPr lang="he-IL" sz="2400" b="1" dirty="0">
                <a:effectLst/>
                <a:ea typeface="Calibri" panose="020F0502020204030204" pitchFamily="34" charset="0"/>
                <a:cs typeface="Arial" panose="020B0604020202020204" pitchFamily="34" charset="0"/>
              </a:rPr>
              <a:t>החלופה </a:t>
            </a:r>
            <a:r>
              <a:rPr lang="he-IL" sz="2400" b="1" dirty="0" err="1">
                <a:effectLst/>
                <a:ea typeface="Calibri" panose="020F0502020204030204" pitchFamily="34" charset="0"/>
                <a:cs typeface="Arial" panose="020B0604020202020204" pitchFamily="34" charset="0"/>
              </a:rPr>
              <a:t>השניה</a:t>
            </a:r>
            <a:r>
              <a:rPr lang="he-IL" sz="2400" b="1" dirty="0">
                <a:effectLst/>
                <a:ea typeface="Calibri" panose="020F0502020204030204" pitchFamily="34" charset="0"/>
                <a:cs typeface="Arial" panose="020B0604020202020204" pitchFamily="34" charset="0"/>
              </a:rPr>
              <a:t> </a:t>
            </a:r>
            <a:r>
              <a:rPr lang="he-IL" sz="2400" b="1" u="sng" dirty="0">
                <a:effectLst/>
                <a:ea typeface="Calibri" panose="020F0502020204030204" pitchFamily="34" charset="0"/>
                <a:cs typeface="Arial" panose="020B0604020202020204" pitchFamily="34" charset="0"/>
              </a:rPr>
              <a:t>חופפת במקרים רבים ל"לרבות" שבחלופה הראשונה</a:t>
            </a:r>
            <a:r>
              <a:rPr lang="he-IL" sz="2400" b="1" dirty="0">
                <a:effectLst/>
                <a:ea typeface="Calibri" panose="020F0502020204030204" pitchFamily="34" charset="0"/>
                <a:cs typeface="Arial" panose="020B0604020202020204" pitchFamily="34" charset="0"/>
              </a:rPr>
              <a:t> אך יש בה גם תוספת. </a:t>
            </a:r>
            <a:r>
              <a:rPr lang="he-IL" sz="2400" b="1" dirty="0" err="1">
                <a:effectLst/>
                <a:ea typeface="Calibri" panose="020F0502020204030204" pitchFamily="34" charset="0"/>
                <a:cs typeface="Arial" panose="020B0604020202020204" pitchFamily="34" charset="0"/>
              </a:rPr>
              <a:t>מכח</a:t>
            </a:r>
            <a:r>
              <a:rPr lang="he-IL" sz="2400" b="1" dirty="0">
                <a:effectLst/>
                <a:ea typeface="Calibri" panose="020F0502020204030204" pitchFamily="34" charset="0"/>
                <a:cs typeface="Arial" panose="020B0604020202020204" pitchFamily="34" charset="0"/>
              </a:rPr>
              <a:t> חלופה זו </a:t>
            </a:r>
            <a:r>
              <a:rPr lang="he-IL" sz="2400" b="1" u="sng" dirty="0">
                <a:effectLst/>
                <a:ea typeface="Calibri" panose="020F0502020204030204" pitchFamily="34" charset="0"/>
                <a:cs typeface="Arial" panose="020B0604020202020204" pitchFamily="34" charset="0"/>
              </a:rPr>
              <a:t>תהווה מכירת הנכס </a:t>
            </a:r>
            <a:r>
              <a:rPr lang="he-IL" sz="2400" b="1" u="sng" dirty="0" err="1">
                <a:effectLst/>
                <a:ea typeface="Calibri" panose="020F0502020204030204" pitchFamily="34" charset="0"/>
                <a:cs typeface="Arial" panose="020B0604020202020204" pitchFamily="34" charset="0"/>
              </a:rPr>
              <a:t>עיסקה</a:t>
            </a:r>
            <a:r>
              <a:rPr lang="he-IL" sz="2400" b="1" u="sng" dirty="0">
                <a:effectLst/>
                <a:ea typeface="Calibri" panose="020F0502020204030204" pitchFamily="34" charset="0"/>
                <a:cs typeface="Arial" panose="020B0604020202020204" pitchFamily="34" charset="0"/>
              </a:rPr>
              <a:t> גם אם המוכר איננו "עוסק</a:t>
            </a:r>
            <a:endParaRPr lang="en-US" sz="2400" b="1"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marL="342900" lvl="1" indent="-342900" algn="just">
              <a:buFont typeface="Arial" panose="020B0604020202020204" pitchFamily="34" charset="0"/>
              <a:buChar char="•"/>
              <a:defRPr/>
            </a:pPr>
            <a:r>
              <a:rPr lang="he-IL" sz="2400" dirty="0">
                <a:effectLst/>
                <a:ea typeface="Calibri" panose="020F0502020204030204" pitchFamily="34" charset="0"/>
                <a:cs typeface="Arial" panose="020B0604020202020204" pitchFamily="34" charset="0"/>
              </a:rPr>
              <a:t>יוצא מן הדברים אפוא כי, יש לקרוא את התיבה "לרבות מכירת ציוד" באופן שבו מדובר על מכירת נכסים הוניים, </a:t>
            </a:r>
            <a:r>
              <a:rPr lang="he-IL" sz="2400" b="1" dirty="0">
                <a:effectLst/>
                <a:ea typeface="Calibri" panose="020F0502020204030204" pitchFamily="34" charset="0"/>
                <a:cs typeface="Arial" panose="020B0604020202020204" pitchFamily="34" charset="0"/>
              </a:rPr>
              <a:t>על ידי "עוסק"</a:t>
            </a:r>
            <a:r>
              <a:rPr lang="he-IL" sz="2400" dirty="0">
                <a:effectLst/>
                <a:ea typeface="Calibri" panose="020F0502020204030204" pitchFamily="34" charset="0"/>
                <a:cs typeface="Arial" panose="020B0604020202020204" pitchFamily="34" charset="0"/>
              </a:rPr>
              <a:t> שלא במהלך עסקו.</a:t>
            </a:r>
            <a:endParaRPr lang="en-US" sz="2400" b="1" u="none"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marL="0" lvl="1" algn="just" eaLnBrk="1" hangingPunct="1">
              <a:defRPr/>
            </a:pPr>
            <a:endParaRPr lang="he-IL" sz="24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33776953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a:bodyPr>
          <a:lstStyle/>
          <a:p>
            <a:pPr marL="457200" indent="-457200" algn="ctr"/>
            <a:r>
              <a:rPr lang="he-IL" altLang="he-IL" sz="3200" b="1" dirty="0">
                <a:solidFill>
                  <a:srgbClr val="553017"/>
                </a:solidFill>
                <a:latin typeface="+mn-lt"/>
                <a:ea typeface="+mn-ea"/>
                <a:cs typeface="+mn-cs"/>
              </a:rPr>
              <a:t>מושגי יסוד –  החלופה השנייה למונח עסקה</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575134" y="142216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sp>
        <p:nvSpPr>
          <p:cNvPr id="2" name="מלבן 1"/>
          <p:cNvSpPr/>
          <p:nvPr/>
        </p:nvSpPr>
        <p:spPr>
          <a:xfrm>
            <a:off x="383013" y="1348662"/>
            <a:ext cx="12017070" cy="4755148"/>
          </a:xfrm>
          <a:prstGeom prst="rect">
            <a:avLst/>
          </a:prstGeom>
        </p:spPr>
        <p:txBody>
          <a:bodyPr wrap="square">
            <a:spAutoFit/>
          </a:bodyPr>
          <a:lstStyle/>
          <a:p>
            <a:pPr lvl="1" algn="just" fontAlgn="base">
              <a:spcBef>
                <a:spcPts val="600"/>
              </a:spcBef>
              <a:buClr>
                <a:srgbClr val="000000"/>
              </a:buClr>
              <a:buSzPts val="1100"/>
            </a:pPr>
            <a:r>
              <a:rPr lang="he-IL" sz="2400" b="1"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החלופה השנייה להגדרת עסקה- </a:t>
            </a:r>
            <a:r>
              <a:rPr lang="he-IL" sz="2400" b="1" u="sng" strike="noStrike" kern="0" dirty="0">
                <a:ln>
                  <a:noFill/>
                </a:ln>
                <a:effectLst>
                  <a:outerShdw sx="0" sy="0">
                    <a:srgbClr val="000000"/>
                  </a:outerShdw>
                </a:effectLst>
                <a:latin typeface="Times New Roman" panose="02020603050405020304" pitchFamily="18" charset="0"/>
                <a:ea typeface="MS Mincho" panose="02020609040205080304" pitchFamily="49" charset="-128"/>
                <a:cs typeface="Arial" panose="020B0604020202020204" pitchFamily="34" charset="0"/>
              </a:rPr>
              <a:t>מכירת נכס שנוכה מס התשומות בעת מכירתו למוכר</a:t>
            </a:r>
            <a:endParaRPr lang="en-US" sz="2400" b="1" u="none" strike="noStrike" kern="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lvl="1" algn="just" rtl="1" fontAlgn="base">
              <a:spcBef>
                <a:spcPts val="600"/>
              </a:spcBef>
              <a:buClr>
                <a:srgbClr val="000000"/>
              </a:buClr>
              <a:buSzPts val="1100"/>
            </a:pP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החלופה השנייה להגדרת המונח עסקה קובעת כאמור כי:</a:t>
            </a:r>
            <a:endParaRPr lang="en-US"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marL="900430" algn="just" rtl="1"/>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"מכירת נכס אשר נוכה מס התשומות שהוטל על מכירתו </a:t>
            </a:r>
            <a:r>
              <a:rPr lang="he-IL" sz="2400" b="1" u="sng" dirty="0">
                <a:effectLst/>
                <a:latin typeface="Times New Roman" panose="02020603050405020304" pitchFamily="18" charset="0"/>
                <a:ea typeface="Times New Roman" panose="02020603050405020304" pitchFamily="18" charset="0"/>
                <a:cs typeface="Arial" panose="020B0604020202020204" pitchFamily="34" charset="0"/>
              </a:rPr>
              <a:t>למוכר</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או על ידי יבואו בידי המוכר."</a:t>
            </a:r>
          </a:p>
          <a:p>
            <a:pPr marL="900430" algn="just" rtl="1"/>
            <a:endParaRPr lang="he-IL" sz="2400" b="1" dirty="0">
              <a:latin typeface="Times New Roman" panose="02020603050405020304" pitchFamily="18" charset="0"/>
              <a:ea typeface="Times New Roman" panose="02020603050405020304" pitchFamily="18" charset="0"/>
              <a:cs typeface="Arial" panose="020B0604020202020204" pitchFamily="34" charset="0"/>
            </a:endParaRPr>
          </a:p>
          <a:p>
            <a:pPr lvl="1" algn="just" fontAlgn="base">
              <a:spcBef>
                <a:spcPts val="600"/>
              </a:spcBef>
              <a:buClr>
                <a:srgbClr val="000000"/>
              </a:buClr>
              <a:buSzPts val="1100"/>
            </a:pPr>
            <a:r>
              <a:rPr lang="he-IL" sz="2400" kern="0" dirty="0">
                <a:effectLst>
                  <a:outerShdw sx="0" sy="0">
                    <a:srgbClr val="000000"/>
                  </a:outerShdw>
                </a:effectLst>
                <a:latin typeface="Times New Roman" panose="02020603050405020304" pitchFamily="18" charset="0"/>
                <a:cs typeface="Arial" panose="020B0604020202020204" pitchFamily="34" charset="0"/>
              </a:rPr>
              <a:t>החלופה השנייה של  הגדרת ״עסקה״ שבסעיף 1 לחוק קובעת עילת חיוב עצמאית במס שאינה תלויה בחלופות האחרות שבחוק. עילה זו מתבססת על עקרון ההקבלה אשר לפיו יש לחתור לתוצאה של הטלת המס על מכירתו של נכס אם בעליו ניצל את הזכות לנכות מס תשומות בגין רכישתו, גם אם הוא לא נמכר במהלך העסקים הרגיל של העסק. בהתאם לכך, חלופה זו קובעת כי המס יוטל על "מכירת נכס" אשר נוכה מס התשומות שהוטל על מכירתו למוכר או על יבואו.</a:t>
            </a:r>
            <a:endParaRPr lang="en-US" sz="2400" kern="0" dirty="0">
              <a:effectLst>
                <a:outerShdw sx="0" sy="0">
                  <a:srgbClr val="000000"/>
                </a:outerShdw>
              </a:effectLst>
              <a:latin typeface="Times New Roman" panose="02020603050405020304" pitchFamily="18" charset="0"/>
              <a:cs typeface="Arial" panose="020B0604020202020204" pitchFamily="34" charset="0"/>
            </a:endParaRPr>
          </a:p>
          <a:p>
            <a:pPr lvl="1" algn="just" fontAlgn="base">
              <a:spcBef>
                <a:spcPts val="600"/>
              </a:spcBef>
              <a:buClr>
                <a:srgbClr val="000000"/>
              </a:buClr>
              <a:buSzPts val="1100"/>
            </a:pPr>
            <a:r>
              <a:rPr lang="he-IL" sz="2400" dirty="0">
                <a:effectLst/>
                <a:ea typeface="Calibri" panose="020F0502020204030204" pitchFamily="34" charset="0"/>
                <a:cs typeface="Arial" panose="020B0604020202020204" pitchFamily="34" charset="0"/>
              </a:rPr>
              <a:t>חלופה זו רחבה יותר מיתר החלופות האחרות למונח "עסקה"  באשר היא מאגדת בגבולותיה מכירת נכס, גם אם </a:t>
            </a:r>
            <a:r>
              <a:rPr lang="he-IL" sz="2400" u="sng" dirty="0">
                <a:effectLst/>
                <a:ea typeface="Calibri" panose="020F0502020204030204" pitchFamily="34" charset="0"/>
                <a:cs typeface="Arial" panose="020B0604020202020204" pitchFamily="34" charset="0"/>
              </a:rPr>
              <a:t>המוכר</a:t>
            </a:r>
            <a:r>
              <a:rPr lang="he-IL" sz="2400" dirty="0">
                <a:effectLst/>
                <a:ea typeface="Calibri" panose="020F0502020204030204" pitchFamily="34" charset="0"/>
                <a:cs typeface="Arial" panose="020B0604020202020204" pitchFamily="34" charset="0"/>
              </a:rPr>
              <a:t> איננו בגדר "עוסק".</a:t>
            </a:r>
            <a:endParaRPr lang="en-US" sz="2400" kern="0" dirty="0">
              <a:effectLst>
                <a:outerShdw sx="0" sy="0">
                  <a:srgbClr val="000000"/>
                </a:outerShdw>
              </a:effectLst>
              <a:latin typeface="Times New Roman" panose="02020603050405020304" pitchFamily="18" charset="0"/>
              <a:cs typeface="Arial" panose="020B0604020202020204" pitchFamily="34" charset="0"/>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2508702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מכירת נכס</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תיבת טקסט 2">
            <a:extLst>
              <a:ext uri="{FF2B5EF4-FFF2-40B4-BE49-F238E27FC236}">
                <a16:creationId xmlns:a16="http://schemas.microsoft.com/office/drawing/2014/main" id="{B9E2CBAA-5867-3D71-9029-A4AE4B6AA354}"/>
              </a:ext>
            </a:extLst>
          </p:cNvPr>
          <p:cNvSpPr txBox="1"/>
          <p:nvPr/>
        </p:nvSpPr>
        <p:spPr>
          <a:xfrm>
            <a:off x="278780" y="1372166"/>
            <a:ext cx="11831444" cy="5262979"/>
          </a:xfrm>
          <a:prstGeom prst="rect">
            <a:avLst/>
          </a:prstGeom>
          <a:noFill/>
        </p:spPr>
        <p:txBody>
          <a:bodyPr wrap="square" rtlCol="1">
            <a:spAutoFit/>
          </a:bodyPr>
          <a:lstStyle/>
          <a:p>
            <a:r>
              <a:rPr lang="he-IL" sz="2400" b="1" u="sng" dirty="0"/>
              <a:t>מכירת נכס</a:t>
            </a:r>
            <a:r>
              <a:rPr lang="he-IL" sz="2400" b="1" dirty="0"/>
              <a:t> על ידי </a:t>
            </a:r>
            <a:r>
              <a:rPr lang="he-IL" sz="2400" b="1" u="sng" dirty="0"/>
              <a:t>עוסק</a:t>
            </a:r>
            <a:r>
              <a:rPr lang="he-IL" sz="2400" b="1" dirty="0"/>
              <a:t> </a:t>
            </a:r>
            <a:r>
              <a:rPr lang="he-IL" sz="2400" b="1" u="sng" dirty="0"/>
              <a:t>במהלך עסקו</a:t>
            </a:r>
            <a:r>
              <a:rPr lang="he-IL" sz="2400" b="1" dirty="0"/>
              <a:t>.</a:t>
            </a:r>
          </a:p>
          <a:p>
            <a:endParaRPr lang="he-IL" sz="2400" b="1" dirty="0"/>
          </a:p>
          <a:p>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על מנת שמכירת</a:t>
            </a:r>
            <a:r>
              <a:rPr lang="he-IL" sz="2400" dirty="0">
                <a:effectLst>
                  <a:outerShdw sx="0" sy="0">
                    <a:srgbClr val="000000"/>
                  </a:outerShdw>
                </a:effectLst>
                <a:latin typeface="Times New Roman" panose="02020603050405020304" pitchFamily="18" charset="0"/>
                <a:ea typeface="Times New Roman" panose="02020603050405020304" pitchFamily="18" charset="0"/>
              </a:rPr>
              <a:t> </a:t>
            </a: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 נכס תיחשב ל"עסקה" החייבת במס בהתאם לחלופה זו עליה לקיים בצוותא </a:t>
            </a:r>
            <a:r>
              <a:rPr lang="he-IL" sz="2400" u="none" strike="noStrike" kern="0" spc="0" dirty="0" err="1">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חדא</a:t>
            </a: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 את כל היסודות הבאים:</a:t>
            </a:r>
          </a:p>
          <a:p>
            <a:pPr marL="285750" indent="-285750">
              <a:buFont typeface="Arial" panose="020B0604020202020204" pitchFamily="34" charset="0"/>
              <a:buChar char="•"/>
            </a:pPr>
            <a:endParaRPr lang="he-IL" sz="2400" b="1" dirty="0"/>
          </a:p>
          <a:p>
            <a:pPr marL="285750" indent="-285750">
              <a:buFont typeface="Arial" panose="020B0604020202020204" pitchFamily="34" charset="0"/>
              <a:buChar char="•"/>
            </a:pPr>
            <a:r>
              <a:rPr lang="he-IL" sz="2400" b="1" dirty="0"/>
              <a:t>ראשית, </a:t>
            </a:r>
            <a:r>
              <a:rPr lang="he-IL" sz="2400" u="none"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על העוסק לעשות פעולה הנחשבת </a:t>
            </a:r>
            <a:r>
              <a:rPr lang="he-IL" sz="2400" u="sng" strike="noStrike" spc="0" dirty="0" err="1">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ל״מכר</a:t>
            </a:r>
            <a:r>
              <a:rPr lang="he-IL" sz="2400" u="none"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 כמוגדר בחוק</a:t>
            </a:r>
            <a:r>
              <a:rPr lang="en-US" sz="2400" u="none"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a:t>
            </a:r>
            <a:endParaRPr lang="he-IL" sz="2400" u="none"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endParaRPr lang="he-IL" sz="2400" u="none"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he-IL" sz="2400" b="1" dirty="0">
                <a:effectLst>
                  <a:outerShdw sx="0" sy="0">
                    <a:srgbClr val="000000"/>
                  </a:outerShdw>
                </a:effectLst>
                <a:latin typeface="Times New Roman" panose="02020603050405020304" pitchFamily="18" charset="0"/>
                <a:cs typeface="Arial" panose="020B0604020202020204" pitchFamily="34" charset="0"/>
              </a:rPr>
              <a:t>שנית, </a:t>
            </a:r>
            <a:r>
              <a:rPr lang="he-IL" sz="2400" u="none"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פעולת המכר צריכה להיעשות בקשר </a:t>
            </a:r>
            <a:r>
              <a:rPr lang="he-IL" sz="2400"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לנכס</a:t>
            </a:r>
            <a:r>
              <a:rPr lang="he-IL" sz="2400" u="none"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 על פי החוק</a:t>
            </a:r>
            <a:r>
              <a:rPr lang="en-US" sz="2400" u="none"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a:t>
            </a:r>
            <a:endParaRPr lang="he-IL" sz="2400" u="none"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endParaRPr lang="he-IL" sz="2400" u="none"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he-IL" sz="2400" b="1" dirty="0">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שלישית, </a:t>
            </a:r>
            <a:r>
              <a:rPr lang="he-IL" sz="2400" dirty="0">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פעולת המכירה </a:t>
            </a:r>
            <a:r>
              <a:rPr lang="he-IL" sz="2400" u="none"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של הנכס צריכה להיעשות על ידי מי שנחשב </a:t>
            </a:r>
            <a:r>
              <a:rPr lang="he-IL" sz="2400"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לעוסק</a:t>
            </a:r>
            <a:r>
              <a:rPr lang="en-US" sz="2400"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a:t>
            </a:r>
            <a:endParaRPr lang="he-IL" sz="2400"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endParaRPr lang="he-IL" sz="2400"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he-IL" sz="2400" b="1"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רביעית, </a:t>
            </a:r>
            <a:r>
              <a:rPr lang="he-IL" sz="2400" u="none"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מכירת הנכס צריכה להיעשות על ידי </a:t>
            </a:r>
            <a:r>
              <a:rPr lang="he-IL" sz="2400"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העוסק</a:t>
            </a:r>
            <a:r>
              <a:rPr lang="he-IL" sz="2400" u="none"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 ב "מהלך עסקו".</a:t>
            </a:r>
          </a:p>
          <a:p>
            <a:pPr marL="285750" indent="-285750">
              <a:buFont typeface="Arial" panose="020B0604020202020204" pitchFamily="34" charset="0"/>
              <a:buChar char="•"/>
            </a:pPr>
            <a:endParaRPr lang="he-IL" sz="2400"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endParaRPr lang="he-IL" sz="2400" b="1" dirty="0"/>
          </a:p>
        </p:txBody>
      </p:sp>
    </p:spTree>
    <p:extLst>
      <p:ext uri="{BB962C8B-B14F-4D97-AF65-F5344CB8AC3E}">
        <p14:creationId xmlns:p14="http://schemas.microsoft.com/office/powerpoint/2010/main" val="22146284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a:bodyPr>
          <a:lstStyle/>
          <a:p>
            <a:pPr marL="457200" indent="-457200" algn="ctr"/>
            <a:r>
              <a:rPr lang="he-IL" altLang="he-IL" sz="3200" b="1" dirty="0">
                <a:solidFill>
                  <a:srgbClr val="553017"/>
                </a:solidFill>
                <a:latin typeface="+mn-lt"/>
                <a:ea typeface="+mn-ea"/>
                <a:cs typeface="+mn-cs"/>
              </a:rPr>
              <a:t>מושגי יסוד –  החלופה השנייה למונח עסקה</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575134" y="142216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sp>
        <p:nvSpPr>
          <p:cNvPr id="2" name="מלבן 1"/>
          <p:cNvSpPr/>
          <p:nvPr/>
        </p:nvSpPr>
        <p:spPr>
          <a:xfrm>
            <a:off x="587177" y="1565268"/>
            <a:ext cx="11929381" cy="3200876"/>
          </a:xfrm>
          <a:prstGeom prst="rect">
            <a:avLst/>
          </a:prstGeom>
        </p:spPr>
        <p:txBody>
          <a:bodyPr wrap="square">
            <a:spAutoFit/>
          </a:bodyPr>
          <a:lstStyle/>
          <a:p>
            <a:pPr lvl="1" algn="just" fontAlgn="base">
              <a:spcBef>
                <a:spcPts val="600"/>
              </a:spcBef>
              <a:buClr>
                <a:srgbClr val="000000"/>
              </a:buClr>
              <a:buSzPts val="1100"/>
            </a:pPr>
            <a:r>
              <a:rPr lang="he-IL" sz="2400" b="1"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החלופה השנייה להגדרת עסקה- </a:t>
            </a:r>
            <a:r>
              <a:rPr lang="he-IL" sz="2400" b="1" u="sng" strike="noStrike" kern="0" dirty="0">
                <a:ln>
                  <a:noFill/>
                </a:ln>
                <a:effectLst>
                  <a:outerShdw sx="0" sy="0">
                    <a:srgbClr val="000000"/>
                  </a:outerShdw>
                </a:effectLst>
                <a:latin typeface="Times New Roman" panose="02020603050405020304" pitchFamily="18" charset="0"/>
                <a:ea typeface="MS Mincho" panose="02020609040205080304" pitchFamily="49" charset="-128"/>
                <a:cs typeface="Arial" panose="020B0604020202020204" pitchFamily="34" charset="0"/>
              </a:rPr>
              <a:t>מכירת נכס שנוכה מס התשומות בעת מכירתו למוכר</a:t>
            </a:r>
            <a:endParaRPr lang="en-US" sz="2400" b="1" u="none" strike="noStrike" kern="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lvl="1" algn="just" rtl="1" fontAlgn="base">
              <a:spcBef>
                <a:spcPts val="600"/>
              </a:spcBef>
              <a:buClr>
                <a:srgbClr val="000000"/>
              </a:buClr>
              <a:buSzPts val="1100"/>
            </a:pPr>
            <a:r>
              <a:rPr lang="he-IL" sz="2400" dirty="0">
                <a:effectLst/>
                <a:ea typeface="Calibri" panose="020F0502020204030204" pitchFamily="34" charset="0"/>
                <a:cs typeface="Arial" panose="020B0604020202020204" pitchFamily="34" charset="0"/>
              </a:rPr>
              <a:t>המקרה המצוי לתחולת הוראה זו הוא כאשר עוסק רכש נכס וניכה ממנו מס תשומות והוא מוכר את הנכס לאחר </a:t>
            </a:r>
            <a:r>
              <a:rPr lang="he-IL" sz="2400" u="sng" dirty="0">
                <a:effectLst/>
                <a:ea typeface="Calibri" panose="020F0502020204030204" pitchFamily="34" charset="0"/>
                <a:cs typeface="Arial" panose="020B0604020202020204" pitchFamily="34" charset="0"/>
              </a:rPr>
              <a:t>שהוא הפסיק את פעילותו בעסק, או לאחר ששינה את מעמדו למלכ"ר או למוסד כספי</a:t>
            </a:r>
            <a:r>
              <a:rPr lang="he-IL" sz="2400" dirty="0">
                <a:effectLst/>
                <a:ea typeface="Calibri" panose="020F0502020204030204" pitchFamily="34" charset="0"/>
                <a:cs typeface="Arial" panose="020B0604020202020204" pitchFamily="34" charset="0"/>
              </a:rPr>
              <a:t>.</a:t>
            </a:r>
          </a:p>
          <a:p>
            <a:pPr lvl="1" algn="just" fontAlgn="base">
              <a:spcBef>
                <a:spcPts val="600"/>
              </a:spcBef>
              <a:buClr>
                <a:srgbClr val="000000"/>
              </a:buClr>
              <a:buSzPts val="1100"/>
            </a:pPr>
            <a:r>
              <a:rPr lang="he-IL" sz="2400" dirty="0">
                <a:effectLst/>
                <a:ea typeface="Calibri" panose="020F0502020204030204" pitchFamily="34" charset="0"/>
                <a:cs typeface="Arial" panose="020B0604020202020204" pitchFamily="34" charset="0"/>
              </a:rPr>
              <a:t>"</a:t>
            </a:r>
            <a:r>
              <a:rPr lang="he-IL" sz="2400" b="1" dirty="0">
                <a:effectLst/>
                <a:ea typeface="Calibri" panose="020F0502020204030204" pitchFamily="34" charset="0"/>
                <a:cs typeface="Arial" panose="020B0604020202020204" pitchFamily="34" charset="0"/>
              </a:rPr>
              <a:t>מכירת נכס אשר נוכה מס התשומות שהוטל על מכירתו </a:t>
            </a:r>
            <a:r>
              <a:rPr lang="he-IL" sz="2400" b="1" u="sng" dirty="0">
                <a:effectLst/>
                <a:ea typeface="Calibri" panose="020F0502020204030204" pitchFamily="34" charset="0"/>
                <a:cs typeface="Arial" panose="020B0604020202020204" pitchFamily="34" charset="0"/>
              </a:rPr>
              <a:t>למוכר</a:t>
            </a:r>
            <a:r>
              <a:rPr lang="he-IL" sz="2400" b="1" dirty="0">
                <a:effectLst/>
                <a:ea typeface="Calibri" panose="020F0502020204030204" pitchFamily="34" charset="0"/>
                <a:cs typeface="Arial" panose="020B0604020202020204" pitchFamily="34" charset="0"/>
              </a:rPr>
              <a:t> או על ידי יבואו בידי המוכר</a:t>
            </a:r>
            <a:r>
              <a:rPr lang="he-IL" sz="2400" dirty="0">
                <a:effectLst/>
                <a:ea typeface="Calibri" panose="020F0502020204030204" pitchFamily="34" charset="0"/>
                <a:cs typeface="Arial" panose="020B0604020202020204" pitchFamily="34" charset="0"/>
              </a:rPr>
              <a:t>." האם נדרש כי, </a:t>
            </a:r>
            <a:r>
              <a:rPr lang="he-IL" sz="2400" u="sng" dirty="0">
                <a:effectLst/>
                <a:ea typeface="Calibri" panose="020F0502020204030204" pitchFamily="34" charset="0"/>
                <a:cs typeface="Arial" panose="020B0604020202020204" pitchFamily="34" charset="0"/>
              </a:rPr>
              <a:t>המוכר </a:t>
            </a:r>
            <a:r>
              <a:rPr lang="he-IL" sz="2400" u="sng" dirty="0" err="1">
                <a:effectLst/>
                <a:ea typeface="Calibri" panose="020F0502020204030204" pitchFamily="34" charset="0"/>
                <a:cs typeface="Arial" panose="020B0604020202020204" pitchFamily="34" charset="0"/>
              </a:rPr>
              <a:t>דהיום</a:t>
            </a:r>
            <a:r>
              <a:rPr lang="he-IL" sz="2400" u="sng" dirty="0">
                <a:effectLst/>
                <a:ea typeface="Calibri" panose="020F0502020204030204" pitchFamily="34" charset="0"/>
                <a:cs typeface="Arial" panose="020B0604020202020204" pitchFamily="34" charset="0"/>
              </a:rPr>
              <a:t> צריך להיות הקונה דאז</a:t>
            </a:r>
            <a:r>
              <a:rPr lang="he-IL" sz="2400" dirty="0">
                <a:effectLst/>
                <a:ea typeface="Calibri" panose="020F0502020204030204" pitchFamily="34" charset="0"/>
                <a:cs typeface="Arial" panose="020B0604020202020204" pitchFamily="34" charset="0"/>
              </a:rPr>
              <a:t> אשר רכש את הנכס בעבר וניכה בגינו מס תשומות. </a:t>
            </a:r>
            <a:r>
              <a:rPr lang="he-IL" sz="2400" b="1"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לשון אחר, נדרש שתהיה </a:t>
            </a:r>
            <a:r>
              <a:rPr lang="he-IL" sz="2400" b="1" u="sng"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זהות פיזית</a:t>
            </a:r>
            <a:r>
              <a:rPr lang="he-IL" sz="2400" b="1"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 בין רוכש הנכס למוכר הנכס  אך לא זהות בסיווג המשפטי. </a:t>
            </a:r>
            <a:endParaRPr lang="en-US" sz="2400" b="1"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marL="0" lvl="1" algn="just" eaLnBrk="1" hangingPunct="1">
              <a:defRPr/>
            </a:pPr>
            <a:endParaRPr lang="he-IL" sz="24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27296766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a:bodyPr>
          <a:lstStyle/>
          <a:p>
            <a:pPr marL="457200" indent="-457200" algn="ctr"/>
            <a:r>
              <a:rPr lang="he-IL" altLang="he-IL" sz="3200" b="1" dirty="0">
                <a:solidFill>
                  <a:srgbClr val="553017"/>
                </a:solidFill>
                <a:latin typeface="+mn-lt"/>
                <a:ea typeface="+mn-ea"/>
                <a:cs typeface="+mn-cs"/>
              </a:rPr>
              <a:t>מושגי יסוד –  החלופה השנייה למונח עסקה</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575134" y="142216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sp>
        <p:nvSpPr>
          <p:cNvPr id="2" name="מלבן 1"/>
          <p:cNvSpPr/>
          <p:nvPr/>
        </p:nvSpPr>
        <p:spPr>
          <a:xfrm>
            <a:off x="189572" y="1084690"/>
            <a:ext cx="12365256" cy="6140142"/>
          </a:xfrm>
          <a:prstGeom prst="rect">
            <a:avLst/>
          </a:prstGeom>
        </p:spPr>
        <p:txBody>
          <a:bodyPr wrap="square">
            <a:spAutoFit/>
          </a:bodyPr>
          <a:lstStyle/>
          <a:p>
            <a:pPr lvl="1" algn="just" fontAlgn="base">
              <a:lnSpc>
                <a:spcPct val="150000"/>
              </a:lnSpc>
              <a:spcBef>
                <a:spcPts val="600"/>
              </a:spcBef>
              <a:buClr>
                <a:srgbClr val="000000"/>
              </a:buClr>
              <a:buSzPts val="1100"/>
            </a:pPr>
            <a:r>
              <a:rPr lang="he-IL" sz="2400" b="1"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החלופה השנייה להגדרת עסקה- </a:t>
            </a:r>
            <a:r>
              <a:rPr lang="he-IL" sz="2400" b="1" u="sng" strike="noStrike" kern="0" dirty="0">
                <a:ln>
                  <a:noFill/>
                </a:ln>
                <a:effectLst>
                  <a:outerShdw sx="0" sy="0">
                    <a:srgbClr val="000000"/>
                  </a:outerShdw>
                </a:effectLst>
                <a:latin typeface="Times New Roman" panose="02020603050405020304" pitchFamily="18" charset="0"/>
                <a:ea typeface="MS Mincho" panose="02020609040205080304" pitchFamily="49" charset="-128"/>
                <a:cs typeface="Arial" panose="020B0604020202020204" pitchFamily="34" charset="0"/>
              </a:rPr>
              <a:t>מכירת נכס שנוכה מס התשומות בעת מכירתו למוכר</a:t>
            </a:r>
            <a:endParaRPr lang="en-US" sz="2400" b="1" u="none" strike="noStrike" kern="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lvl="1" algn="just" rtl="1" fontAlgn="base">
              <a:lnSpc>
                <a:spcPct val="150000"/>
              </a:lnSpc>
              <a:spcBef>
                <a:spcPts val="600"/>
              </a:spcBef>
              <a:buClr>
                <a:srgbClr val="000000"/>
              </a:buClr>
              <a:buSzPts val="1100"/>
            </a:pPr>
            <a:r>
              <a:rPr lang="he-IL" sz="2400" u="sng" dirty="0">
                <a:effectLst/>
                <a:ea typeface="Calibri" panose="020F0502020204030204" pitchFamily="34" charset="0"/>
                <a:cs typeface="Arial" panose="020B0604020202020204" pitchFamily="34" charset="0"/>
              </a:rPr>
              <a:t>על היחס בין החלופה השנייה להוראת סעיף 137א ו-ב לחוק</a:t>
            </a:r>
          </a:p>
          <a:p>
            <a:pPr lvl="1" algn="just" fontAlgn="base">
              <a:lnSpc>
                <a:spcPct val="150000"/>
              </a:lnSpc>
              <a:spcBef>
                <a:spcPts val="600"/>
              </a:spcBef>
              <a:buClr>
                <a:srgbClr val="000000"/>
              </a:buClr>
              <a:buSzPts val="1100"/>
            </a:pP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סעיף 137א לחוק אשר כותרתו "דין נכסי עוסק לאחר הפסקת פעילות" קובע כי:</a:t>
            </a:r>
            <a:endParaRPr lang="en-US"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marL="900430" algn="just" rtl="1"/>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א. (א) הוכח להנחת דעתו של המנהל כי </a:t>
            </a:r>
            <a:r>
              <a:rPr lang="he-IL" sz="2400" b="1" u="sng" dirty="0">
                <a:effectLst/>
                <a:latin typeface="Times New Roman" panose="02020603050405020304" pitchFamily="18" charset="0"/>
                <a:ea typeface="Times New Roman" panose="02020603050405020304" pitchFamily="18" charset="0"/>
                <a:cs typeface="Arial" panose="020B0604020202020204" pitchFamily="34" charset="0"/>
              </a:rPr>
              <a:t>עוסק הפסיק כליל את עסקיו </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או העביר את הבעלות על עסקו לאחר,</a:t>
            </a:r>
            <a:r>
              <a:rPr lang="he-IL" sz="2400" b="1" u="sng" dirty="0">
                <a:effectLst/>
                <a:latin typeface="Times New Roman" panose="02020603050405020304" pitchFamily="18" charset="0"/>
                <a:ea typeface="Times New Roman" panose="02020603050405020304" pitchFamily="18" charset="0"/>
                <a:cs typeface="Arial" panose="020B0604020202020204" pitchFamily="34" charset="0"/>
              </a:rPr>
              <a:t> ונשאר ברשותו</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נכס, יהא דינו של אותו נכס בתום שנתיים מיום ההפסקה או ההעברה </a:t>
            </a:r>
            <a:r>
              <a:rPr lang="he-IL" sz="2400" b="1" u="sng" dirty="0">
                <a:effectLst/>
                <a:latin typeface="Times New Roman" panose="02020603050405020304" pitchFamily="18" charset="0"/>
                <a:ea typeface="Times New Roman" panose="02020603050405020304" pitchFamily="18" charset="0"/>
                <a:cs typeface="Arial" panose="020B0604020202020204" pitchFamily="34" charset="0"/>
              </a:rPr>
              <a:t>כדין נכס שנעשה בו שימוש לצורך עצמי.</a:t>
            </a:r>
            <a:endParaRPr lang="en-US" sz="2400" b="1" dirty="0">
              <a:effectLst/>
              <a:latin typeface="Times New Roman" panose="02020603050405020304" pitchFamily="18" charset="0"/>
              <a:ea typeface="Times New Roman" panose="02020603050405020304" pitchFamily="18" charset="0"/>
              <a:cs typeface="Arial" panose="020B0604020202020204" pitchFamily="34" charset="0"/>
            </a:endParaRPr>
          </a:p>
          <a:p>
            <a:pPr marL="900430" algn="just" rtl="1"/>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(ב)  הוראות סעיף קטן (א) לא יחולו על נכסים עסקיים שמחירם הכולל פחות מן הסכום הקבוע לגבי עוסק פטור.</a:t>
            </a:r>
            <a:endParaRPr lang="en-US" sz="2400" b="1" dirty="0">
              <a:effectLst/>
              <a:latin typeface="Times New Roman" panose="02020603050405020304" pitchFamily="18" charset="0"/>
              <a:ea typeface="Times New Roman" panose="02020603050405020304" pitchFamily="18" charset="0"/>
              <a:cs typeface="Arial" panose="020B0604020202020204" pitchFamily="34" charset="0"/>
            </a:endParaRPr>
          </a:p>
          <a:p>
            <a:pPr marL="900430" algn="just" rtl="1"/>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(ג)   </a:t>
            </a:r>
            <a:r>
              <a:rPr lang="he-IL" sz="2400" b="1" u="sng" dirty="0">
                <a:effectLst/>
                <a:latin typeface="Times New Roman" panose="02020603050405020304" pitchFamily="18" charset="0"/>
                <a:ea typeface="Times New Roman" panose="02020603050405020304" pitchFamily="18" charset="0"/>
                <a:cs typeface="Arial" panose="020B0604020202020204" pitchFamily="34" charset="0"/>
              </a:rPr>
              <a:t>נשאר ברשות עוסק כאמור בסעיף קטן (א) נכס שהוא מקרקעין, רשאי המנהל, לבקשת העוסק, על אף האמור באותו סעיף קטן, לדחות את מועד החיוב במס עד למועד העברתו של נכס המקרקעין לאחר או עד למועד אחר שיורה ובתנאים שיורה</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דחה המנהל את מועד החיוב במס כאמור, </a:t>
            </a:r>
            <a:r>
              <a:rPr lang="he-IL" sz="2400" b="1" u="sng" dirty="0">
                <a:effectLst/>
                <a:latin typeface="Times New Roman" panose="02020603050405020304" pitchFamily="18" charset="0"/>
                <a:ea typeface="Times New Roman" panose="02020603050405020304" pitchFamily="18" charset="0"/>
                <a:cs typeface="Arial" panose="020B0604020202020204" pitchFamily="34" charset="0"/>
              </a:rPr>
              <a:t>ישולם המס אף אם העוסק כאמור לא יהיה חייב במס בעת המכירה.</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2400" b="1" dirty="0">
              <a:effectLst/>
              <a:latin typeface="Times New Roman" panose="02020603050405020304" pitchFamily="18" charset="0"/>
              <a:ea typeface="Times New Roman" panose="02020603050405020304" pitchFamily="18" charset="0"/>
              <a:cs typeface="Arial" panose="020B0604020202020204" pitchFamily="34" charset="0"/>
            </a:endParaRPr>
          </a:p>
          <a:p>
            <a:pPr lvl="1" algn="just" rtl="1" fontAlgn="base">
              <a:lnSpc>
                <a:spcPct val="150000"/>
              </a:lnSpc>
              <a:spcBef>
                <a:spcPts val="600"/>
              </a:spcBef>
              <a:buClr>
                <a:srgbClr val="000000"/>
              </a:buClr>
              <a:buSzPts val="1100"/>
            </a:pPr>
            <a:endParaRPr lang="he-IL" sz="2000" u="sng" dirty="0">
              <a:ea typeface="Calibri" panose="020F0502020204030204" pitchFamily="34" charset="0"/>
              <a:cs typeface="Arial" panose="020B0604020202020204" pitchFamily="34" charset="0"/>
            </a:endParaRPr>
          </a:p>
          <a:p>
            <a:pPr marL="342900" lvl="1" indent="-342900" algn="just" eaLnBrk="1" hangingPunct="1">
              <a:buFont typeface="Arial" pitchFamily="34" charset="0"/>
              <a:buChar char="•"/>
              <a:defRPr/>
            </a:pPr>
            <a:endParaRPr lang="he-IL" sz="24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215687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a:bodyPr>
          <a:lstStyle/>
          <a:p>
            <a:pPr marL="457200" indent="-457200" algn="ctr"/>
            <a:r>
              <a:rPr lang="he-IL" altLang="he-IL" sz="3200" b="1" dirty="0">
                <a:solidFill>
                  <a:srgbClr val="553017"/>
                </a:solidFill>
                <a:latin typeface="+mn-lt"/>
                <a:ea typeface="+mn-ea"/>
                <a:cs typeface="+mn-cs"/>
              </a:rPr>
              <a:t>מושגי יסוד –  החלופה השנייה למונח עסקה</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575134" y="142216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sp>
        <p:nvSpPr>
          <p:cNvPr id="2" name="מלבן 1"/>
          <p:cNvSpPr/>
          <p:nvPr/>
        </p:nvSpPr>
        <p:spPr>
          <a:xfrm>
            <a:off x="897096" y="1191713"/>
            <a:ext cx="11309545" cy="4093428"/>
          </a:xfrm>
          <a:prstGeom prst="rect">
            <a:avLst/>
          </a:prstGeom>
        </p:spPr>
        <p:txBody>
          <a:bodyPr wrap="square">
            <a:spAutoFit/>
          </a:bodyPr>
          <a:lstStyle/>
          <a:p>
            <a:pPr lvl="1" algn="just" fontAlgn="base">
              <a:spcBef>
                <a:spcPts val="600"/>
              </a:spcBef>
              <a:buClr>
                <a:srgbClr val="000000"/>
              </a:buClr>
              <a:buSzPts val="1100"/>
            </a:pPr>
            <a:r>
              <a:rPr lang="he-IL" sz="2400" b="1"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החלופה השנייה להגדרת עסקה- </a:t>
            </a:r>
            <a:r>
              <a:rPr lang="he-IL" sz="2400" b="1" u="sng" strike="noStrike" kern="0" dirty="0">
                <a:ln>
                  <a:noFill/>
                </a:ln>
                <a:effectLst>
                  <a:outerShdw sx="0" sy="0">
                    <a:srgbClr val="000000"/>
                  </a:outerShdw>
                </a:effectLst>
                <a:latin typeface="Times New Roman" panose="02020603050405020304" pitchFamily="18" charset="0"/>
                <a:ea typeface="MS Mincho" panose="02020609040205080304" pitchFamily="49" charset="-128"/>
                <a:cs typeface="Arial" panose="020B0604020202020204" pitchFamily="34" charset="0"/>
              </a:rPr>
              <a:t>מכירת נכס שנוכה מס התשומות בעת מכירתו למוכר</a:t>
            </a:r>
            <a:endParaRPr lang="en-US" sz="2400" b="1" u="none" strike="noStrike" kern="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lvl="1" algn="just" rtl="1" fontAlgn="base">
              <a:spcBef>
                <a:spcPts val="600"/>
              </a:spcBef>
              <a:buClr>
                <a:srgbClr val="000000"/>
              </a:buClr>
              <a:buSzPts val="1100"/>
            </a:pPr>
            <a:r>
              <a:rPr lang="he-IL" sz="2400" u="sng" dirty="0">
                <a:effectLst/>
                <a:ea typeface="Calibri" panose="020F0502020204030204" pitchFamily="34" charset="0"/>
                <a:cs typeface="Arial" panose="020B0604020202020204" pitchFamily="34" charset="0"/>
              </a:rPr>
              <a:t>על היחס בין החלופה השנייה להוראת סעיף 137א ו-ב לחוק</a:t>
            </a:r>
          </a:p>
          <a:p>
            <a:pPr lvl="1" algn="just" fontAlgn="base">
              <a:spcBef>
                <a:spcPts val="600"/>
              </a:spcBef>
              <a:buClr>
                <a:srgbClr val="000000"/>
              </a:buClr>
              <a:buSzPts val="1100"/>
            </a:pP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סעיף 137ב לחוק אשר כותרתו</a:t>
            </a:r>
            <a:r>
              <a:rPr lang="he-IL" sz="2400" b="1"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 </a:t>
            </a:r>
            <a:r>
              <a:rPr lang="he-IL" sz="2400" b="1" kern="0" dirty="0">
                <a:effectLst>
                  <a:outerShdw sx="0" sy="0">
                    <a:srgbClr val="000000"/>
                  </a:outerShdw>
                </a:effectLst>
                <a:latin typeface="Times New Roman" panose="02020603050405020304" pitchFamily="18" charset="0"/>
                <a:cs typeface="Arial" panose="020B0604020202020204" pitchFamily="34" charset="0"/>
              </a:rPr>
              <a:t>דין נכסי עסק כשרישומו של העוסק שונה למלכ"ר או למוסד כספי</a:t>
            </a:r>
            <a:r>
              <a:rPr lang="he-IL" sz="2400" kern="0" dirty="0">
                <a:effectLst>
                  <a:outerShdw sx="0" sy="0">
                    <a:srgbClr val="000000"/>
                  </a:outerShdw>
                </a:effectLst>
                <a:latin typeface="Times New Roman" panose="02020603050405020304" pitchFamily="18" charset="0"/>
                <a:cs typeface="Arial" panose="020B0604020202020204" pitchFamily="34" charset="0"/>
              </a:rPr>
              <a:t>" </a:t>
            </a: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קובע כי:</a:t>
            </a:r>
          </a:p>
          <a:p>
            <a:pPr lvl="1" algn="just" fontAlgn="base">
              <a:spcBef>
                <a:spcPts val="600"/>
              </a:spcBef>
              <a:buClr>
                <a:srgbClr val="000000"/>
              </a:buClr>
              <a:buSzPts val="1100"/>
            </a:pPr>
            <a:r>
              <a:rPr lang="he-IL" sz="2400" b="0" i="0" dirty="0">
                <a:solidFill>
                  <a:srgbClr val="000000"/>
                </a:solidFill>
                <a:effectLst/>
                <a:latin typeface="FrankRuehl" panose="020E0503060101010101" pitchFamily="34" charset="-79"/>
              </a:rPr>
              <a:t>"</a:t>
            </a:r>
            <a:r>
              <a:rPr lang="he-IL" sz="2400" b="1" i="0" dirty="0">
                <a:solidFill>
                  <a:srgbClr val="000000"/>
                </a:solidFill>
                <a:effectLst/>
                <a:latin typeface="FrankRuehl" panose="020E0503060101010101" pitchFamily="34" charset="-79"/>
              </a:rPr>
              <a:t>נכס שנרכש בידי עוסק שניכה את מס התשומות בשל רכישתו או יבואו, ורישומו של העוסק שונה לאחר מכן למלכ"ר או למוסד כספי והנכס נשאר ברשותם, יהא דינו כדין נכס שנעשה בו שימוש לצורך עצמי עם שינוי הרישום</a:t>
            </a:r>
            <a:r>
              <a:rPr lang="he-IL" sz="2400" b="0" i="0" dirty="0">
                <a:solidFill>
                  <a:srgbClr val="000000"/>
                </a:solidFill>
                <a:effectLst/>
                <a:latin typeface="FrankRuehl" panose="020E0503060101010101" pitchFamily="34" charset="-79"/>
              </a:rPr>
              <a:t>."</a:t>
            </a:r>
          </a:p>
          <a:p>
            <a:pPr lvl="1" algn="just" fontAlgn="base">
              <a:spcBef>
                <a:spcPts val="600"/>
              </a:spcBef>
              <a:buClr>
                <a:srgbClr val="000000"/>
              </a:buClr>
              <a:buSzPts val="1100"/>
            </a:pPr>
            <a:r>
              <a:rPr lang="he-IL" sz="2400" u="none" strike="noStrike" kern="0" spc="0" dirty="0">
                <a:ln>
                  <a:noFill/>
                </a:ln>
                <a:solidFill>
                  <a:srgbClr val="000000"/>
                </a:solidFill>
                <a:latin typeface="FrankRuehl" panose="020E0503060101010101" pitchFamily="34" charset="-79"/>
                <a:ea typeface="Times New Roman" panose="02020603050405020304" pitchFamily="18" charset="0"/>
              </a:rPr>
              <a:t>סעיף זה דן במקרה שבו ארעה אחת משתי התרחשויות: הפיכת עוסק למלכ"</a:t>
            </a:r>
            <a:r>
              <a:rPr lang="he-IL" sz="2400" kern="0" dirty="0">
                <a:solidFill>
                  <a:srgbClr val="000000"/>
                </a:solidFill>
                <a:latin typeface="FrankRuehl" panose="020E0503060101010101" pitchFamily="34" charset="-79"/>
                <a:ea typeface="Times New Roman" panose="02020603050405020304" pitchFamily="18" charset="0"/>
              </a:rPr>
              <a:t>ר או הפיכת עוסק למוסד כספי כאשר נשאר נוכה מס התשומות בגין הנכס. </a:t>
            </a:r>
            <a:endParaRPr lang="en-US"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endParaRPr>
          </a:p>
          <a:p>
            <a:pPr marL="0" lvl="1" algn="just" eaLnBrk="1" hangingPunct="1">
              <a:defRPr/>
            </a:pPr>
            <a:endParaRPr lang="he-IL" sz="24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28371188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a:bodyPr>
          <a:lstStyle/>
          <a:p>
            <a:pPr marL="457200" indent="-457200" algn="ctr"/>
            <a:r>
              <a:rPr lang="he-IL" altLang="he-IL" sz="3200" b="1" dirty="0">
                <a:solidFill>
                  <a:srgbClr val="553017"/>
                </a:solidFill>
                <a:latin typeface="+mn-lt"/>
                <a:ea typeface="+mn-ea"/>
                <a:cs typeface="+mn-cs"/>
              </a:rPr>
              <a:t>מושגי יסוד –  החלופה השנייה למונח עסקה</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575134" y="142216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sp>
        <p:nvSpPr>
          <p:cNvPr id="2" name="מלבן 1"/>
          <p:cNvSpPr/>
          <p:nvPr/>
        </p:nvSpPr>
        <p:spPr>
          <a:xfrm>
            <a:off x="223024" y="1348662"/>
            <a:ext cx="12329305" cy="5201424"/>
          </a:xfrm>
          <a:prstGeom prst="rect">
            <a:avLst/>
          </a:prstGeom>
        </p:spPr>
        <p:txBody>
          <a:bodyPr wrap="square">
            <a:spAutoFit/>
          </a:bodyPr>
          <a:lstStyle/>
          <a:p>
            <a:pPr lvl="1" algn="just" fontAlgn="base">
              <a:spcBef>
                <a:spcPts val="600"/>
              </a:spcBef>
              <a:buClr>
                <a:srgbClr val="000000"/>
              </a:buClr>
              <a:buSzPts val="1100"/>
            </a:pPr>
            <a:r>
              <a:rPr lang="he-IL" sz="2400" b="1"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החלופה השנייה להגדרת עסקה- </a:t>
            </a:r>
            <a:r>
              <a:rPr lang="he-IL" sz="2400" b="1" u="sng" strike="noStrike" kern="0" dirty="0">
                <a:ln>
                  <a:noFill/>
                </a:ln>
                <a:effectLst>
                  <a:outerShdw sx="0" sy="0">
                    <a:srgbClr val="000000"/>
                  </a:outerShdw>
                </a:effectLst>
                <a:latin typeface="Times New Roman" panose="02020603050405020304" pitchFamily="18" charset="0"/>
                <a:ea typeface="MS Mincho" panose="02020609040205080304" pitchFamily="49" charset="-128"/>
                <a:cs typeface="Arial" panose="020B0604020202020204" pitchFamily="34" charset="0"/>
              </a:rPr>
              <a:t>מכירת נכס שנוכה מס התשומות בעת מכירתו למוכר</a:t>
            </a:r>
            <a:endParaRPr lang="en-US" sz="2400" b="1" u="none" strike="noStrike" kern="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lvl="1" algn="just" rtl="1" fontAlgn="base">
              <a:spcBef>
                <a:spcPts val="600"/>
              </a:spcBef>
              <a:buClr>
                <a:srgbClr val="000000"/>
              </a:buClr>
              <a:buSzPts val="1100"/>
            </a:pPr>
            <a:r>
              <a:rPr lang="he-IL" sz="2400" u="sng" dirty="0">
                <a:effectLst/>
                <a:ea typeface="Calibri" panose="020F0502020204030204" pitchFamily="34" charset="0"/>
                <a:cs typeface="Arial" panose="020B0604020202020204" pitchFamily="34" charset="0"/>
              </a:rPr>
              <a:t>על היחס בין החלופה השנייה להוראת סעיף 137א ו-ב לחוק</a:t>
            </a:r>
          </a:p>
          <a:p>
            <a:pPr lvl="1" algn="just" rtl="1" fontAlgn="base">
              <a:spcBef>
                <a:spcPts val="600"/>
              </a:spcBef>
              <a:buClr>
                <a:srgbClr val="000000"/>
              </a:buClr>
              <a:buSzPts val="1100"/>
            </a:pPr>
            <a:r>
              <a:rPr lang="he-IL" sz="2400" u="sng" dirty="0">
                <a:ea typeface="Calibri" panose="020F0502020204030204" pitchFamily="34" charset="0"/>
                <a:cs typeface="Arial" panose="020B0604020202020204" pitchFamily="34" charset="0"/>
              </a:rPr>
              <a:t>137א - </a:t>
            </a:r>
            <a:r>
              <a:rPr lang="he-IL" sz="2400" dirty="0">
                <a:effectLst/>
                <a:ea typeface="Calibri" panose="020F0502020204030204" pitchFamily="34" charset="0"/>
                <a:cs typeface="Arial" panose="020B0604020202020204" pitchFamily="34" charset="0"/>
              </a:rPr>
              <a:t>נכסי עסק הנותרים </a:t>
            </a:r>
            <a:r>
              <a:rPr lang="he-IL" sz="2400" b="1" dirty="0">
                <a:effectLst/>
                <a:ea typeface="Calibri" panose="020F0502020204030204" pitchFamily="34" charset="0"/>
                <a:cs typeface="Arial" panose="020B0604020202020204" pitchFamily="34" charset="0"/>
              </a:rPr>
              <a:t>ברשותו של </a:t>
            </a:r>
            <a:r>
              <a:rPr lang="he-IL" sz="2400" b="1" u="sng" dirty="0">
                <a:effectLst/>
                <a:ea typeface="Calibri" panose="020F0502020204030204" pitchFamily="34" charset="0"/>
                <a:cs typeface="Arial" panose="020B0604020202020204" pitchFamily="34" charset="0"/>
              </a:rPr>
              <a:t>העוסק</a:t>
            </a:r>
            <a:r>
              <a:rPr lang="he-IL" sz="2400" dirty="0">
                <a:effectLst/>
                <a:ea typeface="Calibri" panose="020F0502020204030204" pitchFamily="34" charset="0"/>
                <a:cs typeface="Arial" panose="020B0604020202020204" pitchFamily="34" charset="0"/>
              </a:rPr>
              <a:t> לאחר הפסקת פעילותו </a:t>
            </a:r>
            <a:r>
              <a:rPr lang="he-IL" sz="2400" u="sng" dirty="0">
                <a:effectLst/>
                <a:ea typeface="Calibri" panose="020F0502020204030204" pitchFamily="34" charset="0"/>
                <a:cs typeface="Arial" panose="020B0604020202020204" pitchFamily="34" charset="0"/>
              </a:rPr>
              <a:t>כליל</a:t>
            </a:r>
            <a:r>
              <a:rPr lang="he-IL" sz="2400" dirty="0">
                <a:effectLst/>
                <a:ea typeface="Calibri" panose="020F0502020204030204" pitchFamily="34" charset="0"/>
                <a:cs typeface="Arial" panose="020B0604020202020204" pitchFamily="34" charset="0"/>
              </a:rPr>
              <a:t> או לאחר העברת הבעלות בעסק ייחשבו כאילו נמכרו (רעיונית) בחלוף שנתיים מיום הפסקת הפעילות או העברת הבעלות כדין נכס שנעשה בו שימוש לצורך עצמי. </a:t>
            </a:r>
            <a:endParaRPr lang="en-US" sz="2400" dirty="0">
              <a:effectLst/>
              <a:ea typeface="Calibri" panose="020F0502020204030204" pitchFamily="34" charset="0"/>
              <a:cs typeface="Arial" panose="020B0604020202020204" pitchFamily="34" charset="0"/>
            </a:endParaRPr>
          </a:p>
          <a:p>
            <a:pPr lvl="1" algn="just" rtl="1" fontAlgn="base">
              <a:spcBef>
                <a:spcPts val="600"/>
              </a:spcBef>
              <a:buClr>
                <a:srgbClr val="000000"/>
              </a:buClr>
              <a:buSzPts val="1100"/>
            </a:pPr>
            <a:r>
              <a:rPr lang="he-IL" sz="2400" dirty="0">
                <a:effectLst/>
                <a:ea typeface="Calibri" panose="020F0502020204030204" pitchFamily="34" charset="0"/>
                <a:cs typeface="Arial" panose="020B0604020202020204" pitchFamily="34" charset="0"/>
              </a:rPr>
              <a:t>על פי תקנה 8 לתקנות מע"מ (רישום) התשל"ו-1976, על החייב במס לדווח למנהל בין השאר כאשר "הופסקו כליל העסקים של החייב במס או הופסקו לתקופה העולה על תקופת דו"ח אחת. </a:t>
            </a:r>
          </a:p>
          <a:p>
            <a:pPr lvl="1" algn="just" rtl="1" fontAlgn="base">
              <a:spcBef>
                <a:spcPts val="600"/>
              </a:spcBef>
              <a:buClr>
                <a:srgbClr val="000000"/>
              </a:buClr>
              <a:buSzPts val="1100"/>
            </a:pPr>
            <a:r>
              <a:rPr lang="he-IL" sz="2400" dirty="0">
                <a:ea typeface="Calibri" panose="020F0502020204030204" pitchFamily="34" charset="0"/>
                <a:cs typeface="Arial" panose="020B0604020202020204" pitchFamily="34" charset="0"/>
              </a:rPr>
              <a:t>לפי זה, ניתן לתהות </a:t>
            </a:r>
            <a:r>
              <a:rPr lang="he-IL" sz="2400" dirty="0">
                <a:effectLst/>
                <a:ea typeface="Calibri" panose="020F0502020204030204" pitchFamily="34" charset="0"/>
                <a:cs typeface="Arial" panose="020B0604020202020204" pitchFamily="34" charset="0"/>
              </a:rPr>
              <a:t>מדוע יש לראות את הנכס שנשאר בידי העוסק כאילו נמכר רק כעבור שנתיים מאז הופסק העיסוק ולא באותו יום שהופסק ? לפיכך נמצא כי </a:t>
            </a:r>
            <a:r>
              <a:rPr lang="he-IL" sz="2400" u="sng" dirty="0">
                <a:effectLst/>
                <a:ea typeface="Calibri" panose="020F0502020204030204" pitchFamily="34" charset="0"/>
                <a:cs typeface="Arial" panose="020B0604020202020204" pitchFamily="34" charset="0"/>
              </a:rPr>
              <a:t>ס' 137א  עוסק </a:t>
            </a:r>
            <a:r>
              <a:rPr lang="he-IL" sz="2400" u="sng" dirty="0" err="1">
                <a:effectLst/>
                <a:ea typeface="Calibri" panose="020F0502020204030204" pitchFamily="34" charset="0"/>
                <a:cs typeface="Arial" panose="020B0604020202020204" pitchFamily="34" charset="0"/>
              </a:rPr>
              <a:t>דוקא</a:t>
            </a:r>
            <a:r>
              <a:rPr lang="he-IL" sz="2400" u="sng" dirty="0">
                <a:effectLst/>
                <a:ea typeface="Calibri" panose="020F0502020204030204" pitchFamily="34" charset="0"/>
                <a:cs typeface="Arial" panose="020B0604020202020204" pitchFamily="34" charset="0"/>
              </a:rPr>
              <a:t> במקרה שבו לא ניתנה למנהל כל הודעה והוא נאלץ היה להסיק את הפסקת העיסוק מהנסיבות ובהן למשל הגשת דו"חות אפס במשך שנתיים; במקרה זה מתמלא הביטוי "הוכח להנחת דעתו של המנהל" בתוכן ממשי ויש הגיון בקביעת מועד המכירה לאותו יום שבו התמלאו התנאים להשתכנעות המנהל בהפסקת העיסוק.</a:t>
            </a:r>
            <a:endParaRPr lang="he-IL" sz="2400" u="sng" dirty="0">
              <a:ea typeface="Calibri" panose="020F0502020204030204" pitchFamily="34" charset="0"/>
              <a:cs typeface="Arial" panose="020B0604020202020204" pitchFamily="34" charset="0"/>
            </a:endParaRPr>
          </a:p>
          <a:p>
            <a:pPr marL="342900" lvl="1" indent="-342900" algn="just" eaLnBrk="1" hangingPunct="1">
              <a:buFont typeface="Arial" pitchFamily="34" charset="0"/>
              <a:buChar char="•"/>
              <a:defRPr/>
            </a:pPr>
            <a:endParaRPr lang="he-IL" sz="24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37782961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a:bodyPr>
          <a:lstStyle/>
          <a:p>
            <a:pPr marL="457200" indent="-457200" algn="ctr"/>
            <a:r>
              <a:rPr lang="he-IL" altLang="he-IL" sz="3200" b="1" dirty="0">
                <a:solidFill>
                  <a:srgbClr val="553017"/>
                </a:solidFill>
                <a:latin typeface="+mn-lt"/>
                <a:ea typeface="+mn-ea"/>
                <a:cs typeface="+mn-cs"/>
              </a:rPr>
              <a:t>מושגי יסוד –  החלופה השנייה למונח עסקה</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575134" y="142216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תיבת טקסט 2">
            <a:extLst>
              <a:ext uri="{FF2B5EF4-FFF2-40B4-BE49-F238E27FC236}">
                <a16:creationId xmlns:a16="http://schemas.microsoft.com/office/drawing/2014/main" id="{010889B8-F561-BFCE-FD84-08D0139B270E}"/>
              </a:ext>
            </a:extLst>
          </p:cNvPr>
          <p:cNvSpPr txBox="1"/>
          <p:nvPr/>
        </p:nvSpPr>
        <p:spPr>
          <a:xfrm>
            <a:off x="89210" y="1422165"/>
            <a:ext cx="12102790" cy="4524315"/>
          </a:xfrm>
          <a:prstGeom prst="rect">
            <a:avLst/>
          </a:prstGeom>
          <a:noFill/>
        </p:spPr>
        <p:txBody>
          <a:bodyPr wrap="square" rtlCol="1">
            <a:spAutoFit/>
          </a:bodyPr>
          <a:lstStyle/>
          <a:p>
            <a:pPr algn="just"/>
            <a:r>
              <a:rPr lang="he-IL" sz="2400" b="1"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החלופה השנייה להגדרת עסקה- </a:t>
            </a:r>
            <a:r>
              <a:rPr lang="he-IL" sz="2400" b="1" u="sng" strike="noStrike" kern="0" dirty="0">
                <a:ln>
                  <a:noFill/>
                </a:ln>
                <a:effectLst>
                  <a:outerShdw sx="0" sy="0">
                    <a:srgbClr val="000000"/>
                  </a:outerShdw>
                </a:effectLst>
                <a:latin typeface="Times New Roman" panose="02020603050405020304" pitchFamily="18" charset="0"/>
                <a:ea typeface="MS Mincho" panose="02020609040205080304" pitchFamily="49" charset="-128"/>
                <a:cs typeface="Arial" panose="020B0604020202020204" pitchFamily="34" charset="0"/>
              </a:rPr>
              <a:t>מכירת נכס שנוכה מס התשומות בעת מכירתו למוכר</a:t>
            </a:r>
            <a:endParaRPr lang="en-US" sz="2400" b="1" u="none" strike="noStrike" kern="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algn="just"/>
            <a:r>
              <a:rPr lang="he-IL" sz="2400" u="sng" dirty="0">
                <a:effectLst/>
                <a:ea typeface="Calibri" panose="020F0502020204030204" pitchFamily="34" charset="0"/>
                <a:cs typeface="Arial" panose="020B0604020202020204" pitchFamily="34" charset="0"/>
              </a:rPr>
              <a:t>על היחס בין החלופה השנייה להוראת סעיף 137א ו-ב לחוק</a:t>
            </a:r>
          </a:p>
          <a:p>
            <a:pPr marL="285750" indent="-285750" algn="just">
              <a:buFont typeface="Arial" panose="020B0604020202020204" pitchFamily="34" charset="0"/>
              <a:buChar char="•"/>
            </a:pPr>
            <a:r>
              <a:rPr lang="he-IL" sz="2400" dirty="0">
                <a:effectLst/>
                <a:ea typeface="Calibri" panose="020F0502020204030204" pitchFamily="34" charset="0"/>
                <a:cs typeface="Arial" panose="020B0604020202020204" pitchFamily="34" charset="0"/>
              </a:rPr>
              <a:t>כאמור הוראת סעף 137א קובעת כי :"הוכח להנחת דעתו של המנהל כי </a:t>
            </a:r>
            <a:r>
              <a:rPr lang="he-IL" sz="2400" u="sng" dirty="0">
                <a:effectLst/>
                <a:ea typeface="Calibri" panose="020F0502020204030204" pitchFamily="34" charset="0"/>
                <a:cs typeface="Arial" panose="020B0604020202020204" pitchFamily="34" charset="0"/>
              </a:rPr>
              <a:t>עוסק הפסיק כליל את עסקיו .."</a:t>
            </a:r>
          </a:p>
          <a:p>
            <a:pPr marL="285750" indent="-285750" algn="just">
              <a:buFont typeface="Arial" panose="020B0604020202020204" pitchFamily="34" charset="0"/>
              <a:buChar char="•"/>
            </a:pPr>
            <a:r>
              <a:rPr lang="he-IL" sz="2400" b="1"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משמעות התיבה "כליל" בהקשר זה אינו הפסקת העיסוק המקורי אלא הפסקת העיסוק באופן מוחלט.  </a:t>
            </a:r>
            <a:r>
              <a:rPr lang="he-IL" sz="2400" dirty="0">
                <a:effectLst/>
                <a:ea typeface="Calibri" panose="020F0502020204030204" pitchFamily="34" charset="0"/>
                <a:cs typeface="Arial" panose="020B0604020202020204" pitchFamily="34" charset="0"/>
              </a:rPr>
              <a:t>משמע, </a:t>
            </a:r>
            <a:r>
              <a:rPr lang="he-IL" sz="2400" u="sng" dirty="0">
                <a:effectLst/>
                <a:ea typeface="Calibri" panose="020F0502020204030204" pitchFamily="34" charset="0"/>
                <a:cs typeface="Arial" panose="020B0604020202020204" pitchFamily="34" charset="0"/>
              </a:rPr>
              <a:t>שינוי עיסוק</a:t>
            </a:r>
            <a:r>
              <a:rPr lang="he-IL" sz="2400" dirty="0">
                <a:effectLst/>
                <a:ea typeface="Calibri" panose="020F0502020204030204" pitchFamily="34" charset="0"/>
                <a:cs typeface="Arial" panose="020B0604020202020204" pitchFamily="34" charset="0"/>
              </a:rPr>
              <a:t> אינו בגדר "הפסקת העיסוק כליל" לצורך הוראת סעיף 137א לחוק.</a:t>
            </a:r>
          </a:p>
          <a:p>
            <a:pPr marL="285750" indent="-285750" algn="just">
              <a:buFont typeface="Arial" panose="020B0604020202020204" pitchFamily="34" charset="0"/>
              <a:buChar char="•"/>
            </a:pPr>
            <a:r>
              <a:rPr lang="he-IL" sz="2400" dirty="0">
                <a:effectLst/>
                <a:ea typeface="Calibri" panose="020F0502020204030204" pitchFamily="34" charset="0"/>
                <a:cs typeface="Arial" panose="020B0604020202020204" pitchFamily="34" charset="0"/>
              </a:rPr>
              <a:t>יושם לב לכך שמשמעות התקיימותם של תנאי סעיפים 137א או 137ב אינה אלא שנוצר "שימוש לצורך עצמי" שכמוהו כמכר, </a:t>
            </a:r>
            <a:r>
              <a:rPr lang="he-IL" sz="2400" u="sng" dirty="0">
                <a:effectLst/>
                <a:ea typeface="Calibri" panose="020F0502020204030204" pitchFamily="34" charset="0"/>
                <a:cs typeface="Arial" panose="020B0604020202020204" pitchFamily="34" charset="0"/>
              </a:rPr>
              <a:t>ואילו על מנת שתחול חבות במס צריכה להתהוות "</a:t>
            </a:r>
            <a:r>
              <a:rPr lang="he-IL" sz="2400" u="sng" dirty="0" err="1">
                <a:effectLst/>
                <a:ea typeface="Calibri" panose="020F0502020204030204" pitchFamily="34" charset="0"/>
                <a:cs typeface="Arial" panose="020B0604020202020204" pitchFamily="34" charset="0"/>
              </a:rPr>
              <a:t>עיסקה</a:t>
            </a:r>
            <a:r>
              <a:rPr lang="he-IL" sz="2400" u="sng" dirty="0">
                <a:effectLst/>
                <a:ea typeface="Calibri" panose="020F0502020204030204" pitchFamily="34" charset="0"/>
                <a:cs typeface="Arial" panose="020B0604020202020204" pitchFamily="34" charset="0"/>
              </a:rPr>
              <a:t>" חייבת </a:t>
            </a:r>
            <a:r>
              <a:rPr lang="he-IL" sz="2400" u="sng" dirty="0" err="1">
                <a:effectLst/>
                <a:ea typeface="Calibri" panose="020F0502020204030204" pitchFamily="34" charset="0"/>
                <a:cs typeface="Arial" panose="020B0604020202020204" pitchFamily="34" charset="0"/>
              </a:rPr>
              <a:t>במס</a:t>
            </a:r>
            <a:r>
              <a:rPr lang="he-IL" sz="2400" dirty="0" err="1">
                <a:effectLst/>
                <a:ea typeface="Calibri" panose="020F0502020204030204" pitchFamily="34" charset="0"/>
                <a:cs typeface="Arial" panose="020B0604020202020204" pitchFamily="34" charset="0"/>
              </a:rPr>
              <a:t>.קרי</a:t>
            </a:r>
            <a:r>
              <a:rPr lang="he-IL" sz="2400" dirty="0">
                <a:effectLst/>
                <a:ea typeface="Calibri" panose="020F0502020204030204" pitchFamily="34" charset="0"/>
                <a:cs typeface="Arial" panose="020B0604020202020204" pitchFamily="34" charset="0"/>
              </a:rPr>
              <a:t>, צריכים להתקיים יתר התנאים ל"עסקה".  המועד שלגביו יש לבדוק באם אכן נוצרה "</a:t>
            </a:r>
            <a:r>
              <a:rPr lang="he-IL" sz="2400" dirty="0" err="1">
                <a:effectLst/>
                <a:ea typeface="Calibri" panose="020F0502020204030204" pitchFamily="34" charset="0"/>
                <a:cs typeface="Arial" panose="020B0604020202020204" pitchFamily="34" charset="0"/>
              </a:rPr>
              <a:t>עיסקה</a:t>
            </a:r>
            <a:r>
              <a:rPr lang="he-IL" sz="2400" dirty="0">
                <a:effectLst/>
                <a:ea typeface="Calibri" panose="020F0502020204030204" pitchFamily="34" charset="0"/>
                <a:cs typeface="Arial" panose="020B0604020202020204" pitchFamily="34" charset="0"/>
              </a:rPr>
              <a:t>" כזו ואם כן מה יהיה המחיר לצורך מס, מי יהיה החייב במס וכיו"ב הוא מועד החבות במס, במועד שנקבע לתום שנתיים מיום הפסקת העיסוק או העברת הבעלות בס' 137א ולשינוי הרישום בס' 137ב.</a:t>
            </a:r>
            <a:endParaRPr lang="en-US" sz="2400" b="1" u="sng"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algn="just"/>
            <a:endParaRPr lang="he-IL" sz="2400" dirty="0"/>
          </a:p>
        </p:txBody>
      </p:sp>
    </p:spTree>
    <p:extLst>
      <p:ext uri="{BB962C8B-B14F-4D97-AF65-F5344CB8AC3E}">
        <p14:creationId xmlns:p14="http://schemas.microsoft.com/office/powerpoint/2010/main" val="15299695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a:bodyPr>
          <a:lstStyle/>
          <a:p>
            <a:pPr marL="457200" indent="-457200" algn="ctr"/>
            <a:r>
              <a:rPr lang="he-IL" altLang="he-IL" sz="3200" b="1" dirty="0">
                <a:solidFill>
                  <a:srgbClr val="553017"/>
                </a:solidFill>
                <a:latin typeface="+mn-lt"/>
                <a:ea typeface="+mn-ea"/>
                <a:cs typeface="+mn-cs"/>
              </a:rPr>
              <a:t>מושגי יסוד –  החלופה השנייה למונח עסקה</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575134" y="142216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sp>
        <p:nvSpPr>
          <p:cNvPr id="2" name="מלבן 1"/>
          <p:cNvSpPr/>
          <p:nvPr/>
        </p:nvSpPr>
        <p:spPr>
          <a:xfrm>
            <a:off x="111512" y="1191713"/>
            <a:ext cx="12095129" cy="4016484"/>
          </a:xfrm>
          <a:prstGeom prst="rect">
            <a:avLst/>
          </a:prstGeom>
        </p:spPr>
        <p:txBody>
          <a:bodyPr wrap="square">
            <a:spAutoFit/>
          </a:bodyPr>
          <a:lstStyle/>
          <a:p>
            <a:pPr lvl="1" algn="just" fontAlgn="base">
              <a:spcBef>
                <a:spcPts val="600"/>
              </a:spcBef>
              <a:buClr>
                <a:srgbClr val="000000"/>
              </a:buClr>
              <a:buSzPts val="1100"/>
            </a:pPr>
            <a:r>
              <a:rPr lang="he-IL" sz="2400" b="1"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החלופה השנייה להגדרת עסקה- </a:t>
            </a:r>
            <a:r>
              <a:rPr lang="he-IL" sz="2400" b="1" u="sng" strike="noStrike" kern="0" dirty="0">
                <a:ln>
                  <a:noFill/>
                </a:ln>
                <a:effectLst>
                  <a:outerShdw sx="0" sy="0">
                    <a:srgbClr val="000000"/>
                  </a:outerShdw>
                </a:effectLst>
                <a:latin typeface="Times New Roman" panose="02020603050405020304" pitchFamily="18" charset="0"/>
                <a:ea typeface="MS Mincho" panose="02020609040205080304" pitchFamily="49" charset="-128"/>
                <a:cs typeface="Arial" panose="020B0604020202020204" pitchFamily="34" charset="0"/>
              </a:rPr>
              <a:t>מכירת נכס שנוכה מס התשומות בעת מכירתו למוכר</a:t>
            </a:r>
            <a:endParaRPr lang="en-US" sz="2400" b="1" u="none" strike="noStrike" kern="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lvl="1" algn="just" rtl="1" fontAlgn="base">
              <a:spcBef>
                <a:spcPts val="600"/>
              </a:spcBef>
              <a:buClr>
                <a:srgbClr val="000000"/>
              </a:buClr>
              <a:buSzPts val="1100"/>
            </a:pPr>
            <a:r>
              <a:rPr lang="he-IL" sz="2400" u="sng" dirty="0">
                <a:effectLst/>
                <a:ea typeface="Calibri" panose="020F0502020204030204" pitchFamily="34" charset="0"/>
                <a:cs typeface="Arial" panose="020B0604020202020204" pitchFamily="34" charset="0"/>
              </a:rPr>
              <a:t>על היחס בין החלופה השנייה להוראת סעיף 137א ו-ב לחוק</a:t>
            </a:r>
          </a:p>
          <a:p>
            <a:pPr lvl="1" algn="just" fontAlgn="base">
              <a:spcBef>
                <a:spcPts val="600"/>
              </a:spcBef>
              <a:buClr>
                <a:srgbClr val="000000"/>
              </a:buClr>
              <a:buSzPts val="1100"/>
            </a:pP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בעניין </a:t>
            </a:r>
            <a:r>
              <a:rPr lang="he-IL" sz="2400" b="1"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שור</a:t>
            </a: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 ובהתייחס לתנאי הדורש כי הנכס יישאר "ברשותו של העוסק" מבאר בית המשפט כי נכס שעבר לניהול של כונס נכסים </a:t>
            </a:r>
            <a:r>
              <a:rPr lang="he-IL" sz="2400" u="sng"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אינו</a:t>
            </a: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 בגדר נכס שנשאר ברשות העוסק. ובלשון בית המשפט: </a:t>
            </a:r>
          </a:p>
          <a:p>
            <a:pPr lvl="1" algn="just" fontAlgn="base">
              <a:spcBef>
                <a:spcPts val="600"/>
              </a:spcBef>
              <a:buClr>
                <a:srgbClr val="000000"/>
              </a:buClr>
              <a:buSzPts val="1100"/>
            </a:pPr>
            <a:r>
              <a:rPr lang="he-IL" sz="2400" b="1" dirty="0">
                <a:effectLst/>
                <a:ea typeface="Calibri" panose="020F0502020204030204" pitchFamily="34" charset="0"/>
                <a:cs typeface="Arial" panose="020B0604020202020204" pitchFamily="34" charset="0"/>
              </a:rPr>
              <a:t>"כזכור, ביום 8.5.05 ניתן הצו שמינה את המערער ככונס נכסים ביחס לנכס נשוא הערעור וממועד זה יצא הנכס מידיה של החברה והועבר לניהול המערער לשם מכירתו. בנסיבות אלה אין </a:t>
            </a:r>
            <a:r>
              <a:rPr lang="he-IL" sz="2400" b="1" u="sng" dirty="0">
                <a:effectLst/>
                <a:ea typeface="Calibri" panose="020F0502020204030204" pitchFamily="34" charset="0"/>
                <a:cs typeface="Arial" panose="020B0604020202020204" pitchFamily="34" charset="0"/>
              </a:rPr>
              <a:t>מקום לתחולת סעיף 137א לחוק מע"מ כבסיס לחיוב החברה במע"מ. אין מקום לטענה כי לאחר שחלפו שנתיים מיום הפסקת עסקיה של החברה נשאר ברשותה נכס, שדינו כנכס שנעשה בו שימוש לצורך עצמי".</a:t>
            </a:r>
            <a:endParaRPr lang="en-US" sz="2400" b="1"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marL="342900" lvl="1" indent="-342900" algn="just" eaLnBrk="1" hangingPunct="1">
              <a:buFont typeface="Arial" pitchFamily="34" charset="0"/>
              <a:buChar char="•"/>
              <a:defRPr/>
            </a:pPr>
            <a:endParaRPr lang="he-IL" sz="24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768415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a:bodyPr>
          <a:lstStyle/>
          <a:p>
            <a:pPr marL="457200" indent="-457200" algn="ctr"/>
            <a:r>
              <a:rPr lang="he-IL" altLang="he-IL" sz="3200" b="1" dirty="0">
                <a:solidFill>
                  <a:srgbClr val="553017"/>
                </a:solidFill>
                <a:latin typeface="+mn-lt"/>
                <a:ea typeface="+mn-ea"/>
                <a:cs typeface="+mn-cs"/>
              </a:rPr>
              <a:t>מושגי יסוד –  החלופה השנייה למונח עסקה</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575134" y="142216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sp>
        <p:nvSpPr>
          <p:cNvPr id="2" name="מלבן 1"/>
          <p:cNvSpPr/>
          <p:nvPr/>
        </p:nvSpPr>
        <p:spPr>
          <a:xfrm>
            <a:off x="565635" y="1348662"/>
            <a:ext cx="11972465" cy="4385816"/>
          </a:xfrm>
          <a:prstGeom prst="rect">
            <a:avLst/>
          </a:prstGeom>
        </p:spPr>
        <p:txBody>
          <a:bodyPr wrap="square">
            <a:spAutoFit/>
          </a:bodyPr>
          <a:lstStyle/>
          <a:p>
            <a:pPr lvl="1" algn="just" fontAlgn="base">
              <a:spcBef>
                <a:spcPts val="600"/>
              </a:spcBef>
              <a:buClr>
                <a:srgbClr val="000000"/>
              </a:buClr>
              <a:buSzPts val="1100"/>
            </a:pPr>
            <a:r>
              <a:rPr lang="he-IL" sz="2400" b="1"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החלופה השנייה להגדרת עסקה- </a:t>
            </a:r>
            <a:r>
              <a:rPr lang="he-IL" sz="2400" b="1" u="sng" strike="noStrike" kern="0" dirty="0">
                <a:ln>
                  <a:noFill/>
                </a:ln>
                <a:effectLst>
                  <a:outerShdw sx="0" sy="0">
                    <a:srgbClr val="000000"/>
                  </a:outerShdw>
                </a:effectLst>
                <a:latin typeface="Times New Roman" panose="02020603050405020304" pitchFamily="18" charset="0"/>
                <a:ea typeface="MS Mincho" panose="02020609040205080304" pitchFamily="49" charset="-128"/>
                <a:cs typeface="Arial" panose="020B0604020202020204" pitchFamily="34" charset="0"/>
              </a:rPr>
              <a:t>מכירת נכס שנוכה מס התשומות בעת מכירתו למוכר</a:t>
            </a:r>
            <a:endParaRPr lang="en-US" sz="2400" b="1" u="none" strike="noStrike" kern="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lvl="1" algn="just" rtl="1" fontAlgn="base">
              <a:spcBef>
                <a:spcPts val="600"/>
              </a:spcBef>
              <a:buClr>
                <a:srgbClr val="000000"/>
              </a:buClr>
              <a:buSzPts val="1100"/>
            </a:pPr>
            <a:r>
              <a:rPr lang="he-IL" sz="2400" u="sng" dirty="0">
                <a:effectLst/>
                <a:ea typeface="Calibri" panose="020F0502020204030204" pitchFamily="34" charset="0"/>
                <a:cs typeface="Arial" panose="020B0604020202020204" pitchFamily="34" charset="0"/>
              </a:rPr>
              <a:t>על היחס בין החלופה השנייה להוראת סעיף 137א ו-ב לחוק</a:t>
            </a:r>
          </a:p>
          <a:p>
            <a:pPr lvl="1" algn="just" rtl="1" fontAlgn="base">
              <a:spcBef>
                <a:spcPts val="600"/>
              </a:spcBef>
              <a:buClr>
                <a:srgbClr val="000000"/>
              </a:buClr>
              <a:buSzPts val="1100"/>
            </a:pPr>
            <a:r>
              <a:rPr lang="he-IL" sz="2400" dirty="0">
                <a:effectLst/>
                <a:ea typeface="Calibri" panose="020F0502020204030204" pitchFamily="34" charset="0"/>
                <a:cs typeface="Arial" panose="020B0604020202020204" pitchFamily="34" charset="0"/>
              </a:rPr>
              <a:t>לסיכום, הוראת סעיף 137א לחוק אינה מרחיבה את בסיס חבות המס. כל עניינה של הוראה זו  הינה בקביעת חזקה משפטית ולפיה כאשר עוסק הפסיק את עסקיו כליל ונשאר </a:t>
            </a:r>
            <a:r>
              <a:rPr lang="he-IL" sz="2400" u="sng" dirty="0">
                <a:effectLst/>
                <a:ea typeface="Calibri" panose="020F0502020204030204" pitchFamily="34" charset="0"/>
                <a:cs typeface="Arial" panose="020B0604020202020204" pitchFamily="34" charset="0"/>
              </a:rPr>
              <a:t>ברשותו</a:t>
            </a:r>
            <a:r>
              <a:rPr lang="he-IL" sz="2400" dirty="0">
                <a:effectLst/>
                <a:ea typeface="Calibri" panose="020F0502020204030204" pitchFamily="34" charset="0"/>
                <a:cs typeface="Arial" panose="020B0604020202020204" pitchFamily="34" charset="0"/>
              </a:rPr>
              <a:t> </a:t>
            </a:r>
            <a:r>
              <a:rPr lang="he-IL" sz="2400" u="sng" dirty="0">
                <a:effectLst/>
                <a:ea typeface="Calibri" panose="020F0502020204030204" pitchFamily="34" charset="0"/>
                <a:cs typeface="Arial" panose="020B0604020202020204" pitchFamily="34" charset="0"/>
              </a:rPr>
              <a:t>נכס (בהתאם להגדרה בחוק) </a:t>
            </a:r>
            <a:r>
              <a:rPr lang="he-IL" sz="2400" dirty="0">
                <a:effectLst/>
                <a:ea typeface="Calibri" panose="020F0502020204030204" pitchFamily="34" charset="0"/>
                <a:cs typeface="Arial" panose="020B0604020202020204" pitchFamily="34" charset="0"/>
              </a:rPr>
              <a:t>הרי שיש לראות בכך פעולה של "שימוש עצמי" הבא בגבולותיו של המונח "מכר" כמשמעותו בחוק. משמע, על מנת שתחול חבות במס בהתאם להוראת סעיף 137א לחוק הרי שיש צורך בהתקיימות יתר התנאים לקיומה של "עסקה" וכי מועד בחינת התנאים כאמור יהיה במועד חיוב המס, קרי שנתיים מיום הפסקת העיסוק.</a:t>
            </a:r>
          </a:p>
          <a:p>
            <a:pPr lvl="1" algn="just" rtl="1" fontAlgn="base">
              <a:spcBef>
                <a:spcPts val="600"/>
              </a:spcBef>
              <a:buClr>
                <a:srgbClr val="000000"/>
              </a:buClr>
              <a:buSzPts val="1100"/>
            </a:pPr>
            <a:r>
              <a:rPr lang="he-IL" sz="2400" dirty="0">
                <a:effectLst/>
                <a:ea typeface="Calibri" panose="020F0502020204030204" pitchFamily="34" charset="0"/>
                <a:cs typeface="Arial" panose="020B0604020202020204" pitchFamily="34" charset="0"/>
              </a:rPr>
              <a:t>סעיף 137א(ג) לחוק מאבחן כאמור בין נכס מקרקעין לנכס </a:t>
            </a:r>
            <a:r>
              <a:rPr lang="he-IL" sz="2400" dirty="0" err="1">
                <a:effectLst/>
                <a:ea typeface="Calibri" panose="020F0502020204030204" pitchFamily="34" charset="0"/>
                <a:cs typeface="Arial" panose="020B0604020202020204" pitchFamily="34" charset="0"/>
              </a:rPr>
              <a:t>מטלטלין</a:t>
            </a:r>
            <a:r>
              <a:rPr lang="he-IL" sz="2400" dirty="0">
                <a:effectLst/>
                <a:ea typeface="Calibri" panose="020F0502020204030204" pitchFamily="34" charset="0"/>
                <a:cs typeface="Arial" panose="020B0604020202020204" pitchFamily="34" charset="0"/>
              </a:rPr>
              <a:t> ומסדיר אפשרות להגיש למנהל בקשה לדחיית מועד החיוב במע"מ עד להעברת נכס מקרקעין או עד למועד אחר כפי שיקבע.</a:t>
            </a:r>
            <a:endParaRPr lang="he-IL" sz="2400" b="1"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marL="342900" lvl="1" indent="-342900" algn="just" eaLnBrk="1" hangingPunct="1">
              <a:buFont typeface="Arial" pitchFamily="34" charset="0"/>
              <a:buChar char="•"/>
              <a:defRPr/>
            </a:pPr>
            <a:endParaRPr lang="he-IL" sz="24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306057809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a:bodyPr>
          <a:lstStyle/>
          <a:p>
            <a:pPr marL="457200" indent="-457200" algn="ctr"/>
            <a:r>
              <a:rPr lang="he-IL" altLang="he-IL" sz="3200" b="1" dirty="0">
                <a:solidFill>
                  <a:srgbClr val="553017"/>
                </a:solidFill>
                <a:latin typeface="+mn-lt"/>
                <a:ea typeface="+mn-ea"/>
                <a:cs typeface="+mn-cs"/>
              </a:rPr>
              <a:t>מושגי יסוד –  החלופה השנייה למונח עסקה</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575134" y="142216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תיבת טקסט 2">
            <a:extLst>
              <a:ext uri="{FF2B5EF4-FFF2-40B4-BE49-F238E27FC236}">
                <a16:creationId xmlns:a16="http://schemas.microsoft.com/office/drawing/2014/main" id="{BF7F215B-6DEB-1E92-AA2A-98447A2AD7C5}"/>
              </a:ext>
            </a:extLst>
          </p:cNvPr>
          <p:cNvSpPr txBox="1"/>
          <p:nvPr/>
        </p:nvSpPr>
        <p:spPr>
          <a:xfrm>
            <a:off x="111512" y="1422165"/>
            <a:ext cx="11976410" cy="3416320"/>
          </a:xfrm>
          <a:prstGeom prst="rect">
            <a:avLst/>
          </a:prstGeom>
          <a:noFill/>
        </p:spPr>
        <p:txBody>
          <a:bodyPr wrap="square" rtlCol="1">
            <a:spAutoFit/>
          </a:bodyPr>
          <a:lstStyle/>
          <a:p>
            <a:pPr algn="just"/>
            <a:r>
              <a:rPr lang="he-IL" sz="2400" b="1"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החלופה השנייה להגדרת עסקה- </a:t>
            </a:r>
            <a:r>
              <a:rPr lang="he-IL" sz="2400" b="1" u="sng" strike="noStrike" kern="0" dirty="0">
                <a:ln>
                  <a:noFill/>
                </a:ln>
                <a:effectLst>
                  <a:outerShdw sx="0" sy="0">
                    <a:srgbClr val="000000"/>
                  </a:outerShdw>
                </a:effectLst>
                <a:latin typeface="Times New Roman" panose="02020603050405020304" pitchFamily="18" charset="0"/>
                <a:ea typeface="MS Mincho" panose="02020609040205080304" pitchFamily="49" charset="-128"/>
                <a:cs typeface="Arial" panose="020B0604020202020204" pitchFamily="34" charset="0"/>
              </a:rPr>
              <a:t>מכירת נכס שנוכה מס התשומות בעת מכירתו למוכר</a:t>
            </a:r>
            <a:endParaRPr lang="en-US" sz="2400" b="1" u="none" strike="noStrike" kern="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algn="just"/>
            <a:r>
              <a:rPr lang="he-IL" sz="2400" u="sng" dirty="0">
                <a:effectLst/>
                <a:ea typeface="Calibri" panose="020F0502020204030204" pitchFamily="34" charset="0"/>
                <a:cs typeface="Arial" panose="020B0604020202020204" pitchFamily="34" charset="0"/>
              </a:rPr>
              <a:t>על היחס בין החלופה השנייה להוראת סעיף 137א ו-ב לחוק</a:t>
            </a:r>
          </a:p>
          <a:p>
            <a:pPr marL="285750" indent="-285750" algn="just">
              <a:buFont typeface="Arial" panose="020B0604020202020204" pitchFamily="34" charset="0"/>
              <a:buChar char="•"/>
            </a:pPr>
            <a:r>
              <a:rPr lang="he-IL" sz="2400" dirty="0">
                <a:effectLst/>
                <a:ea typeface="Calibri" panose="020F0502020204030204" pitchFamily="34" charset="0"/>
                <a:cs typeface="Arial" panose="020B0604020202020204" pitchFamily="34" charset="0"/>
              </a:rPr>
              <a:t>הבסיס לאבחנה בין נכס מקרקעין לנכסי </a:t>
            </a:r>
            <a:r>
              <a:rPr lang="he-IL" sz="2400" dirty="0" err="1">
                <a:effectLst/>
                <a:ea typeface="Calibri" panose="020F0502020204030204" pitchFamily="34" charset="0"/>
                <a:cs typeface="Arial" panose="020B0604020202020204" pitchFamily="34" charset="0"/>
              </a:rPr>
              <a:t>מטלטלין</a:t>
            </a:r>
            <a:r>
              <a:rPr lang="he-IL" sz="2400" dirty="0">
                <a:effectLst/>
                <a:ea typeface="Calibri" panose="020F0502020204030204" pitchFamily="34" charset="0"/>
                <a:cs typeface="Arial" panose="020B0604020202020204" pitchFamily="34" charset="0"/>
              </a:rPr>
              <a:t> הוא, כי מחירם של נכסי דלא ניידי הוא גבוה, ובעיית המימון במכירה רעיונית שלהם חריפה יותר מנכסים אחרים. כמו כן קיימת לגביהם בעיית הערכת שווי וקביעת אומדנים. זאת ועוד, </a:t>
            </a:r>
            <a:r>
              <a:rPr lang="he-IL" sz="2400" u="sng" dirty="0">
                <a:effectLst/>
                <a:ea typeface="Calibri" panose="020F0502020204030204" pitchFamily="34" charset="0"/>
                <a:cs typeface="Arial" panose="020B0604020202020204" pitchFamily="34" charset="0"/>
              </a:rPr>
              <a:t>נכסים אלה אינם מתכלים או מתבלים, ומבחינה זו חשיבות הקדמת עיתוי הדיווח למע"מ פחותה</a:t>
            </a:r>
            <a:r>
              <a:rPr lang="he-IL" sz="2400" dirty="0">
                <a:effectLst/>
                <a:ea typeface="Calibri" panose="020F0502020204030204" pitchFamily="34" charset="0"/>
                <a:cs typeface="Arial" panose="020B0604020202020204" pitchFamily="34" charset="0"/>
              </a:rPr>
              <a:t>. בנוסף, יכולת המעקב לגביהם טובה יותר, באשר מתנהל לגביהם מרשם המקרקעין, שהעברת בעלות כרוכה ברישום בו, וקיומם של עיקולים ושעבודים עליהם גלוי לכל.</a:t>
            </a:r>
            <a:endParaRPr lang="he-IL" sz="2400"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algn="just"/>
            <a:endParaRPr lang="he-IL" sz="2400" dirty="0"/>
          </a:p>
        </p:txBody>
      </p:sp>
    </p:spTree>
    <p:extLst>
      <p:ext uri="{BB962C8B-B14F-4D97-AF65-F5344CB8AC3E}">
        <p14:creationId xmlns:p14="http://schemas.microsoft.com/office/powerpoint/2010/main" val="407645187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a:bodyPr>
          <a:lstStyle/>
          <a:p>
            <a:pPr marL="457200" indent="-457200" algn="ctr"/>
            <a:r>
              <a:rPr lang="he-IL" altLang="he-IL" sz="3200" b="1" dirty="0">
                <a:solidFill>
                  <a:srgbClr val="553017"/>
                </a:solidFill>
                <a:latin typeface="+mn-lt"/>
                <a:ea typeface="+mn-ea"/>
                <a:cs typeface="+mn-cs"/>
              </a:rPr>
              <a:t>מושגי יסוד –  החלופה השנייה למונח עסקה</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575134" y="142216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תיבת טקסט 2">
            <a:extLst>
              <a:ext uri="{FF2B5EF4-FFF2-40B4-BE49-F238E27FC236}">
                <a16:creationId xmlns:a16="http://schemas.microsoft.com/office/drawing/2014/main" id="{2E506068-475A-A748-7696-1072A034F45F}"/>
              </a:ext>
            </a:extLst>
          </p:cNvPr>
          <p:cNvSpPr txBox="1"/>
          <p:nvPr/>
        </p:nvSpPr>
        <p:spPr>
          <a:xfrm>
            <a:off x="111512" y="1422165"/>
            <a:ext cx="11965259" cy="3785652"/>
          </a:xfrm>
          <a:prstGeom prst="rect">
            <a:avLst/>
          </a:prstGeom>
          <a:noFill/>
        </p:spPr>
        <p:txBody>
          <a:bodyPr wrap="square" rtlCol="1">
            <a:spAutoFit/>
          </a:bodyPr>
          <a:lstStyle/>
          <a:p>
            <a:pPr algn="just"/>
            <a:r>
              <a:rPr lang="he-IL" sz="2400" b="1"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החלופה השנייה להגדרת עסקה- </a:t>
            </a:r>
            <a:r>
              <a:rPr lang="he-IL" sz="2400" b="1" u="sng" strike="noStrike" kern="0" dirty="0">
                <a:ln>
                  <a:noFill/>
                </a:ln>
                <a:effectLst>
                  <a:outerShdw sx="0" sy="0">
                    <a:srgbClr val="000000"/>
                  </a:outerShdw>
                </a:effectLst>
                <a:latin typeface="Times New Roman" panose="02020603050405020304" pitchFamily="18" charset="0"/>
                <a:ea typeface="MS Mincho" panose="02020609040205080304" pitchFamily="49" charset="-128"/>
                <a:cs typeface="Arial" panose="020B0604020202020204" pitchFamily="34" charset="0"/>
              </a:rPr>
              <a:t>מכירת נכס שנוכה מס התשומות בעת מכירתו למוכר</a:t>
            </a:r>
            <a:endParaRPr lang="en-US" sz="2400" b="1" u="none" strike="noStrike" kern="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algn="just"/>
            <a:r>
              <a:rPr lang="he-IL" sz="2400" u="sng" dirty="0">
                <a:effectLst/>
                <a:ea typeface="Calibri" panose="020F0502020204030204" pitchFamily="34" charset="0"/>
                <a:cs typeface="Arial" panose="020B0604020202020204" pitchFamily="34" charset="0"/>
              </a:rPr>
              <a:t>על היחס בין החלופה השנייה להוראת סעיף 137א ו-ב לחוק</a:t>
            </a:r>
          </a:p>
          <a:p>
            <a:pPr marL="285750" indent="-285750" algn="just">
              <a:buFont typeface="Arial" panose="020B0604020202020204" pitchFamily="34" charset="0"/>
              <a:buChar char="•"/>
            </a:pPr>
            <a:r>
              <a:rPr lang="he-IL" sz="2400"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ראינו כי החלופה השנייה לעסקה קובעת כי המס יוטל על מכירת נכס אשר נוכה מס התשומות שהוטל על מכירתו למוכר. המקרה המצוי לעניין זה הוא כאשר עוסק רכש נכס וניכה ממנו את מס התשומות והוא מוכר את הנכס לאחר שהוא הפסיק את פעילותו בעסק או לאחר ששינה את מעמדו למלכ"ר או מוסד כספי</a:t>
            </a:r>
          </a:p>
          <a:p>
            <a:pPr marL="285750" indent="-285750" algn="just">
              <a:buFont typeface="Arial" panose="020B0604020202020204" pitchFamily="34" charset="0"/>
              <a:buChar char="•"/>
            </a:pPr>
            <a:r>
              <a:rPr lang="he-IL" sz="2400"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אלא </a:t>
            </a:r>
            <a:r>
              <a:rPr lang="he-IL" sz="2400" u="sng" dirty="0">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שלאחר תיקון 6 כאמור המקרים האמורים מוסדרים בסעיפים 137א ו137 ב לחוק. אלא שסעיפים אלו מקדימים את אירוע המס. ולא מחכים שהנכס </a:t>
            </a:r>
            <a:r>
              <a:rPr lang="he-IL" sz="2400" u="sng" dirty="0" err="1">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ימכר</a:t>
            </a:r>
            <a:r>
              <a:rPr lang="he-IL" sz="2400" u="sng" dirty="0">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 לצד שלישי אלו קובעים שימוש לצורך עצמי אשר משמעותו "מכר" כאמור. </a:t>
            </a:r>
            <a:endParaRPr lang="he-IL" sz="2400"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marL="285750" indent="-285750" algn="just">
              <a:buFont typeface="Arial" panose="020B0604020202020204" pitchFamily="34" charset="0"/>
              <a:buChar char="•"/>
            </a:pPr>
            <a:endParaRPr lang="he-IL" sz="2400" dirty="0"/>
          </a:p>
        </p:txBody>
      </p:sp>
    </p:spTree>
    <p:extLst>
      <p:ext uri="{BB962C8B-B14F-4D97-AF65-F5344CB8AC3E}">
        <p14:creationId xmlns:p14="http://schemas.microsoft.com/office/powerpoint/2010/main" val="13931283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a:bodyPr>
          <a:lstStyle/>
          <a:p>
            <a:pPr marL="457200" indent="-457200" algn="ctr"/>
            <a:r>
              <a:rPr lang="he-IL" altLang="he-IL" sz="3200" b="1" dirty="0">
                <a:solidFill>
                  <a:srgbClr val="553017"/>
                </a:solidFill>
                <a:latin typeface="+mn-lt"/>
                <a:ea typeface="+mn-ea"/>
                <a:cs typeface="+mn-cs"/>
              </a:rPr>
              <a:t>מושגי יסוד –  החלופה השלישית למונח עסקה</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575134" y="142216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sp>
        <p:nvSpPr>
          <p:cNvPr id="2" name="מלבן 1"/>
          <p:cNvSpPr/>
          <p:nvPr/>
        </p:nvSpPr>
        <p:spPr>
          <a:xfrm>
            <a:off x="897096" y="1191713"/>
            <a:ext cx="11309545" cy="8294578"/>
          </a:xfrm>
          <a:prstGeom prst="rect">
            <a:avLst/>
          </a:prstGeom>
        </p:spPr>
        <p:txBody>
          <a:bodyPr wrap="square">
            <a:spAutoFit/>
          </a:bodyPr>
          <a:lstStyle/>
          <a:p>
            <a:pPr lvl="1" algn="just" fontAlgn="base">
              <a:lnSpc>
                <a:spcPct val="150000"/>
              </a:lnSpc>
              <a:spcBef>
                <a:spcPts val="600"/>
              </a:spcBef>
              <a:buClr>
                <a:srgbClr val="000000"/>
              </a:buClr>
              <a:buSzPts val="1100"/>
            </a:pPr>
            <a:r>
              <a:rPr lang="he-IL" sz="2400" b="1"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החלופה השנייה להגדרת עסקה- </a:t>
            </a:r>
            <a:r>
              <a:rPr lang="he-IL" sz="2400" b="1" u="sng" strike="noStrike" kern="0" dirty="0">
                <a:ln>
                  <a:noFill/>
                </a:ln>
                <a:effectLst>
                  <a:outerShdw sx="0" sy="0">
                    <a:srgbClr val="000000"/>
                  </a:outerShdw>
                </a:effectLst>
                <a:latin typeface="Times New Roman" panose="02020603050405020304" pitchFamily="18" charset="0"/>
                <a:ea typeface="MS Mincho" panose="02020609040205080304" pitchFamily="49" charset="-128"/>
                <a:cs typeface="Arial" panose="020B0604020202020204" pitchFamily="34" charset="0"/>
              </a:rPr>
              <a:t>עסקת אקראי</a:t>
            </a:r>
            <a:endParaRPr lang="en-US" sz="2400" b="1" u="none" strike="noStrike" kern="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lvl="1" algn="just" rtl="1" fontAlgn="base">
              <a:lnSpc>
                <a:spcPct val="150000"/>
              </a:lnSpc>
              <a:spcBef>
                <a:spcPts val="600"/>
              </a:spcBef>
              <a:buClr>
                <a:srgbClr val="000000"/>
              </a:buClr>
              <a:buSzPts val="1100"/>
            </a:pP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עסקת אקראי" מוגדרת בסעיף 1 לחוק, כדלקמן:</a:t>
            </a:r>
            <a:r>
              <a:rPr lang="he-IL" sz="2400" b="1"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  </a:t>
            </a:r>
            <a:endParaRPr lang="en-US" sz="2400" b="1"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marL="900430" algn="just" rtl="1"/>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"עסקת אקראי" -</a:t>
            </a:r>
            <a:endParaRPr lang="en-US" sz="2400" b="1" dirty="0">
              <a:effectLst/>
              <a:latin typeface="Times New Roman" panose="02020603050405020304" pitchFamily="18" charset="0"/>
              <a:ea typeface="Times New Roman" panose="02020603050405020304" pitchFamily="18" charset="0"/>
              <a:cs typeface="Arial" panose="020B0604020202020204" pitchFamily="34" charset="0"/>
            </a:endParaRPr>
          </a:p>
          <a:p>
            <a:pPr marL="900430" algn="just" rtl="1"/>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(1) מכירת טובין או מתן שירות באקראי, כשהמכירה או השירות הם בעלי אופי  מסחרי;</a:t>
            </a:r>
            <a:endParaRPr lang="en-US" sz="2400" b="1" dirty="0">
              <a:effectLst/>
              <a:latin typeface="Times New Roman" panose="02020603050405020304" pitchFamily="18" charset="0"/>
              <a:ea typeface="Times New Roman" panose="02020603050405020304" pitchFamily="18" charset="0"/>
              <a:cs typeface="Arial" panose="020B0604020202020204" pitchFamily="34" charset="0"/>
            </a:endParaRPr>
          </a:p>
          <a:p>
            <a:pPr marL="900430" algn="just" rtl="1"/>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(2) </a:t>
            </a:r>
            <a:r>
              <a:rPr lang="he-IL" sz="2400" b="1" u="sng" dirty="0">
                <a:effectLst/>
                <a:latin typeface="Times New Roman" panose="02020603050405020304" pitchFamily="18" charset="0"/>
                <a:ea typeface="Times New Roman" panose="02020603050405020304" pitchFamily="18" charset="0"/>
                <a:cs typeface="Arial" panose="020B0604020202020204" pitchFamily="34" charset="0"/>
              </a:rPr>
              <a:t>מכירת מקרקעין לעוסק בידי אדם שאין עיסוקו במכירת מקרקעין,</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וכן מכירת  מקרקעין בידי אדם כאמור, למעט מכירת דירת מגורים, למלכ"ר, או למוסד כספי;</a:t>
            </a:r>
            <a:endParaRPr lang="en-US" sz="2400" b="1" dirty="0">
              <a:effectLst/>
              <a:latin typeface="Times New Roman" panose="02020603050405020304" pitchFamily="18" charset="0"/>
              <a:ea typeface="Times New Roman" panose="02020603050405020304" pitchFamily="18" charset="0"/>
              <a:cs typeface="Arial" panose="020B0604020202020204" pitchFamily="34" charset="0"/>
            </a:endParaRPr>
          </a:p>
          <a:p>
            <a:pPr marL="900430" algn="just" rtl="1"/>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(3) מכירת זכות במקרקעין לקבוצת רכישה בידי אדם שאין עיסוקו במכירת מקרקעין....".</a:t>
            </a:r>
            <a:endParaRPr lang="en-US" sz="2400" b="1" dirty="0">
              <a:effectLst/>
              <a:latin typeface="Times New Roman" panose="02020603050405020304" pitchFamily="18" charset="0"/>
              <a:ea typeface="Times New Roman" panose="02020603050405020304" pitchFamily="18" charset="0"/>
              <a:cs typeface="Arial" panose="020B0604020202020204" pitchFamily="34" charset="0"/>
            </a:endParaRPr>
          </a:p>
          <a:p>
            <a:pPr marL="1257300" lvl="2" indent="-342900" algn="just" rtl="1" fontAlgn="base">
              <a:lnSpc>
                <a:spcPct val="150000"/>
              </a:lnSpc>
              <a:spcBef>
                <a:spcPts val="600"/>
              </a:spcBef>
              <a:buClr>
                <a:srgbClr val="000000"/>
              </a:buClr>
              <a:buSzPts val="1100"/>
              <a:buFont typeface="Wingdings" panose="05000000000000000000" pitchFamily="2" charset="2"/>
              <a:buChar char="§"/>
            </a:pPr>
            <a:endParaRPr lang="en-US" sz="2400" u="none"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marL="900430" algn="just" rtl="1"/>
            <a:endParaRPr lang="en-US" sz="2400" b="1" dirty="0">
              <a:effectLst/>
              <a:latin typeface="Times New Roman" panose="02020603050405020304" pitchFamily="18" charset="0"/>
              <a:ea typeface="Times New Roman" panose="02020603050405020304" pitchFamily="18" charset="0"/>
              <a:cs typeface="Arial" panose="020B0604020202020204" pitchFamily="34" charset="0"/>
            </a:endParaRPr>
          </a:p>
          <a:p>
            <a:pPr lvl="1" algn="just" rtl="1" fontAlgn="base">
              <a:lnSpc>
                <a:spcPct val="150000"/>
              </a:lnSpc>
              <a:spcBef>
                <a:spcPts val="600"/>
              </a:spcBef>
              <a:buClr>
                <a:srgbClr val="000000"/>
              </a:buClr>
              <a:buSzPts val="1100"/>
            </a:pPr>
            <a:endParaRPr lang="en-US"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marL="342900" lvl="1" indent="-342900" algn="just" eaLnBrk="1" hangingPunct="1">
              <a:buFont typeface="Arial" pitchFamily="34" charset="0"/>
              <a:buChar char="•"/>
              <a:defRPr/>
            </a:pPr>
            <a:endParaRPr lang="he-IL" sz="1400" dirty="0"/>
          </a:p>
          <a:p>
            <a:pPr marL="342900" lvl="1" indent="-342900" algn="just" eaLnBrk="1" hangingPunct="1">
              <a:buFont typeface="Arial" pitchFamily="34" charset="0"/>
              <a:buChar char="•"/>
              <a:defRPr/>
            </a:pPr>
            <a:endParaRPr lang="he-IL" sz="2400" dirty="0"/>
          </a:p>
          <a:p>
            <a:pPr marL="342900" lvl="1" indent="-342900" algn="just" eaLnBrk="1" hangingPunct="1">
              <a:buFont typeface="Arial" pitchFamily="34" charset="0"/>
              <a:buChar char="•"/>
              <a:defRPr/>
            </a:pPr>
            <a:endParaRPr lang="he-IL" sz="2400" dirty="0"/>
          </a:p>
          <a:p>
            <a:pPr marL="342900" lvl="1" indent="-342900" algn="just" eaLnBrk="1" hangingPunct="1">
              <a:buFont typeface="Arial" pitchFamily="34" charset="0"/>
              <a:buChar char="•"/>
              <a:defRPr/>
            </a:pPr>
            <a:endParaRPr lang="he-IL" sz="2400" dirty="0"/>
          </a:p>
          <a:p>
            <a:pPr marL="342900" lvl="1" indent="-342900" algn="just" eaLnBrk="1" hangingPunct="1">
              <a:buFont typeface="Arial" pitchFamily="34" charset="0"/>
              <a:buChar char="•"/>
              <a:defRPr/>
            </a:pPr>
            <a:r>
              <a:rPr lang="he-IL" sz="2400" dirty="0"/>
              <a:t>.</a:t>
            </a:r>
          </a:p>
          <a:p>
            <a:pPr marL="342900" lvl="1" indent="-342900" algn="just" eaLnBrk="1" hangingPunct="1">
              <a:buFont typeface="Arial" pitchFamily="34" charset="0"/>
              <a:buChar char="•"/>
              <a:defRPr/>
            </a:pPr>
            <a:endParaRPr lang="he-IL" sz="2400" dirty="0"/>
          </a:p>
          <a:p>
            <a:pPr marL="342900" lvl="1" indent="-342900" algn="just" eaLnBrk="1" hangingPunct="1">
              <a:buFont typeface="Arial" pitchFamily="34" charset="0"/>
              <a:buChar char="•"/>
              <a:defRPr/>
            </a:pPr>
            <a:endParaRPr lang="he-IL" sz="24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3935915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fontScale="90000"/>
          </a:bodyPr>
          <a:lstStyle/>
          <a:p>
            <a:pPr marL="457200" indent="-457200" algn="ctr"/>
            <a:r>
              <a:rPr lang="he-IL" altLang="he-IL" sz="3200" b="1" dirty="0">
                <a:solidFill>
                  <a:srgbClr val="553017"/>
                </a:solidFill>
                <a:latin typeface="+mn-lt"/>
                <a:ea typeface="+mn-ea"/>
                <a:cs typeface="+mn-cs"/>
              </a:rPr>
              <a:t>מושגי יסוד –  רישת החלופה הראשונה ל"עסקה"- מכירת נכס- המשך</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sp>
        <p:nvSpPr>
          <p:cNvPr id="2" name="מלבן 1"/>
          <p:cNvSpPr/>
          <p:nvPr/>
        </p:nvSpPr>
        <p:spPr>
          <a:xfrm>
            <a:off x="897096" y="1191713"/>
            <a:ext cx="11309545" cy="8817799"/>
          </a:xfrm>
          <a:prstGeom prst="rect">
            <a:avLst/>
          </a:prstGeom>
        </p:spPr>
        <p:txBody>
          <a:bodyPr wrap="square">
            <a:spAutoFit/>
          </a:bodyPr>
          <a:lstStyle/>
          <a:p>
            <a:pPr lvl="1" algn="just" rtl="1" fontAlgn="base">
              <a:lnSpc>
                <a:spcPct val="150000"/>
              </a:lnSpc>
              <a:spcBef>
                <a:spcPts val="600"/>
              </a:spcBef>
              <a:buClr>
                <a:srgbClr val="000000"/>
              </a:buClr>
              <a:buSzPts val="1100"/>
            </a:pPr>
            <a:r>
              <a:rPr lang="he-IL" sz="2400" b="1"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    </a:t>
            </a:r>
            <a:r>
              <a:rPr lang="he-IL" sz="2400" b="1" u="sng" dirty="0">
                <a:effectLst/>
                <a:ea typeface="MS Mincho" panose="02020609040205080304" pitchFamily="49" charset="-128"/>
                <a:cs typeface="Arial" panose="020B0604020202020204" pitchFamily="34" charset="0"/>
              </a:rPr>
              <a:t>על הגדרת מכר בחוק מע"מ</a:t>
            </a:r>
          </a:p>
          <a:p>
            <a:pPr lvl="2" algn="just" rtl="1" fontAlgn="base">
              <a:lnSpc>
                <a:spcPct val="150000"/>
              </a:lnSpc>
              <a:spcBef>
                <a:spcPts val="600"/>
              </a:spcBef>
              <a:buClr>
                <a:srgbClr val="000000"/>
              </a:buClr>
              <a:buSzPts val="1100"/>
            </a:pP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מכר" מוגדר בסעיף 1 לחוק כדלקמן:</a:t>
            </a:r>
            <a:endParaRPr lang="en-US"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marL="900430" algn="just" rtl="1"/>
            <a:r>
              <a:rPr lang="en-US" sz="2400" b="1" dirty="0">
                <a:effectLst/>
                <a:latin typeface="Times New Roman" panose="02020603050405020304" pitchFamily="18" charset="0"/>
                <a:ea typeface="Times New Roman" panose="02020603050405020304" pitchFamily="18" charset="0"/>
                <a:cs typeface="Arial" panose="020B0604020202020204" pitchFamily="34" charset="0"/>
              </a:rPr>
              <a:t> ""</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מכר", </a:t>
            </a:r>
            <a:r>
              <a:rPr lang="he-IL" sz="2400" b="1" u="sng" dirty="0">
                <a:effectLst/>
                <a:latin typeface="Times New Roman" panose="02020603050405020304" pitchFamily="18" charset="0"/>
                <a:ea typeface="Times New Roman" panose="02020603050405020304" pitchFamily="18" charset="0"/>
                <a:cs typeface="Arial" panose="020B0604020202020204" pitchFamily="34" charset="0"/>
              </a:rPr>
              <a:t>לענין נכס</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 </a:t>
            </a:r>
            <a:r>
              <a:rPr lang="he-IL" sz="2400" b="1" u="sng" dirty="0">
                <a:effectLst/>
                <a:latin typeface="Times New Roman" panose="02020603050405020304" pitchFamily="18" charset="0"/>
                <a:ea typeface="Times New Roman" panose="02020603050405020304" pitchFamily="18" charset="0"/>
                <a:cs typeface="Arial" panose="020B0604020202020204" pitchFamily="34" charset="0"/>
              </a:rPr>
              <a:t>לרבות</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השכרתו, </a:t>
            </a:r>
            <a:r>
              <a:rPr lang="he-IL" sz="2400" b="1" dirty="0" err="1">
                <a:effectLst/>
                <a:latin typeface="Times New Roman" panose="02020603050405020304" pitchFamily="18" charset="0"/>
                <a:ea typeface="Times New Roman" panose="02020603050405020304" pitchFamily="18" charset="0"/>
                <a:cs typeface="Arial" panose="020B0604020202020204" pitchFamily="34" charset="0"/>
              </a:rPr>
              <a:t>מקחו</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אגב שכירות, הקניית רשות לשימוש בו בתמורה, </a:t>
            </a:r>
            <a:r>
              <a:rPr lang="he-IL" sz="2400" b="1" u="sng" dirty="0">
                <a:effectLst/>
                <a:latin typeface="Times New Roman" panose="02020603050405020304" pitchFamily="18" charset="0"/>
                <a:ea typeface="Times New Roman" panose="02020603050405020304" pitchFamily="18" charset="0"/>
                <a:cs typeface="Arial" panose="020B0604020202020204" pitchFamily="34" charset="0"/>
              </a:rPr>
              <a:t>הקניית זכות בו</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a:t>
            </a:r>
            <a:r>
              <a:rPr lang="he-IL" sz="2400" b="1" u="sng" dirty="0">
                <a:effectLst/>
                <a:latin typeface="Times New Roman" panose="02020603050405020304" pitchFamily="18" charset="0"/>
                <a:ea typeface="Times New Roman" panose="02020603050405020304" pitchFamily="18" charset="0"/>
                <a:cs typeface="Arial" panose="020B0604020202020204" pitchFamily="34" charset="0"/>
              </a:rPr>
              <a:t>שימוש בו לצורך עצמי</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ולרבות הפקעתו, חילוטו או החרמתו, בתמורה, וכן נתינתו במתנה לרבות מתנה לעובד"</a:t>
            </a:r>
            <a:endParaRPr lang="en-US" sz="2400" b="1" dirty="0">
              <a:effectLst/>
              <a:latin typeface="Times New Roman" panose="02020603050405020304" pitchFamily="18" charset="0"/>
              <a:ea typeface="Times New Roman" panose="02020603050405020304" pitchFamily="18" charset="0"/>
              <a:cs typeface="Arial" panose="020B0604020202020204" pitchFamily="34" charset="0"/>
            </a:endParaRPr>
          </a:p>
          <a:p>
            <a:pPr lvl="2" algn="just" fontAlgn="base">
              <a:lnSpc>
                <a:spcPct val="150000"/>
              </a:lnSpc>
              <a:spcBef>
                <a:spcPts val="600"/>
              </a:spcBef>
              <a:buClr>
                <a:srgbClr val="000000"/>
              </a:buClr>
              <a:buSzPts val="1100"/>
            </a:pP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סעיף 1 לחוק מגדיר את המונח ״מכר״ בצורה רחבה ביותר באופן שהיא באה ״לרבות״ פעולות מסוימות המפורטות בה ואשר יבואו בגדרה, אך אין היא כוללת הגדרה מהותית שתסביר מהו ״מכר״ לעניין החוק</a:t>
            </a:r>
            <a:r>
              <a:rPr lang="en-US"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a:t>
            </a:r>
          </a:p>
          <a:p>
            <a:pPr lvl="2" algn="just" rtl="1" fontAlgn="base">
              <a:lnSpc>
                <a:spcPct val="150000"/>
              </a:lnSpc>
              <a:spcBef>
                <a:spcPts val="600"/>
              </a:spcBef>
              <a:buClr>
                <a:srgbClr val="000000"/>
              </a:buClr>
              <a:buSzPts val="1100"/>
            </a:pPr>
            <a:endParaRPr lang="he-IL" sz="2400"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marL="1257300" lvl="2" indent="-342900" algn="just" rtl="1" fontAlgn="base">
              <a:lnSpc>
                <a:spcPct val="150000"/>
              </a:lnSpc>
              <a:spcBef>
                <a:spcPts val="600"/>
              </a:spcBef>
              <a:buClr>
                <a:srgbClr val="000000"/>
              </a:buClr>
              <a:buSzPts val="1100"/>
              <a:buFont typeface="Wingdings" panose="05000000000000000000" pitchFamily="2" charset="2"/>
              <a:buChar char="§"/>
            </a:pPr>
            <a:endParaRPr lang="en-US" sz="2400" u="none"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marL="900430" algn="just" rtl="1"/>
            <a:endParaRPr lang="en-US" sz="2400" b="1" dirty="0">
              <a:effectLst/>
              <a:latin typeface="Times New Roman" panose="02020603050405020304" pitchFamily="18" charset="0"/>
              <a:ea typeface="Times New Roman" panose="02020603050405020304" pitchFamily="18" charset="0"/>
              <a:cs typeface="Arial" panose="020B0604020202020204" pitchFamily="34" charset="0"/>
            </a:endParaRPr>
          </a:p>
          <a:p>
            <a:pPr lvl="1" algn="just" rtl="1" fontAlgn="base">
              <a:lnSpc>
                <a:spcPct val="150000"/>
              </a:lnSpc>
              <a:spcBef>
                <a:spcPts val="600"/>
              </a:spcBef>
              <a:buClr>
                <a:srgbClr val="000000"/>
              </a:buClr>
              <a:buSzPts val="1100"/>
            </a:pPr>
            <a:endParaRPr lang="en-US"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marL="342900" lvl="1" indent="-342900" algn="just" eaLnBrk="1" hangingPunct="1">
              <a:buFont typeface="Arial" pitchFamily="34" charset="0"/>
              <a:buChar char="•"/>
              <a:defRPr/>
            </a:pPr>
            <a:endParaRPr lang="he-IL" sz="1400" dirty="0"/>
          </a:p>
          <a:p>
            <a:pPr marL="342900" lvl="1" indent="-342900" algn="just" eaLnBrk="1" hangingPunct="1">
              <a:buFont typeface="Arial" pitchFamily="34" charset="0"/>
              <a:buChar char="•"/>
              <a:defRPr/>
            </a:pPr>
            <a:endParaRPr lang="he-IL" sz="2400" dirty="0"/>
          </a:p>
          <a:p>
            <a:pPr marL="342900" lvl="1" indent="-342900" algn="just" eaLnBrk="1" hangingPunct="1">
              <a:buFont typeface="Arial" pitchFamily="34" charset="0"/>
              <a:buChar char="•"/>
              <a:defRPr/>
            </a:pPr>
            <a:endParaRPr lang="he-IL" sz="2400" dirty="0"/>
          </a:p>
          <a:p>
            <a:pPr marL="342900" lvl="1" indent="-342900" algn="just" eaLnBrk="1" hangingPunct="1">
              <a:buFont typeface="Arial" pitchFamily="34" charset="0"/>
              <a:buChar char="•"/>
              <a:defRPr/>
            </a:pPr>
            <a:endParaRPr lang="he-IL" sz="2400" dirty="0"/>
          </a:p>
          <a:p>
            <a:pPr marL="342900" lvl="1" indent="-342900" algn="just" eaLnBrk="1" hangingPunct="1">
              <a:buFont typeface="Arial" pitchFamily="34" charset="0"/>
              <a:buChar char="•"/>
              <a:defRPr/>
            </a:pPr>
            <a:r>
              <a:rPr lang="he-IL" sz="2400" dirty="0"/>
              <a:t>.</a:t>
            </a:r>
          </a:p>
          <a:p>
            <a:pPr marL="342900" lvl="1" indent="-342900" algn="just" eaLnBrk="1" hangingPunct="1">
              <a:buFont typeface="Arial" pitchFamily="34" charset="0"/>
              <a:buChar char="•"/>
              <a:defRPr/>
            </a:pPr>
            <a:endParaRPr lang="he-IL" sz="2400" dirty="0"/>
          </a:p>
          <a:p>
            <a:pPr marL="342900" lvl="1" indent="-342900" algn="just" eaLnBrk="1" hangingPunct="1">
              <a:buFont typeface="Arial" pitchFamily="34" charset="0"/>
              <a:buChar char="•"/>
              <a:defRPr/>
            </a:pPr>
            <a:endParaRPr lang="he-IL" sz="24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224075894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a:bodyPr>
          <a:lstStyle/>
          <a:p>
            <a:pPr marL="457200" indent="-457200" algn="ctr"/>
            <a:r>
              <a:rPr lang="he-IL" altLang="he-IL" sz="3200" b="1" dirty="0">
                <a:solidFill>
                  <a:srgbClr val="553017"/>
                </a:solidFill>
                <a:latin typeface="+mn-lt"/>
                <a:ea typeface="+mn-ea"/>
                <a:cs typeface="+mn-cs"/>
              </a:rPr>
              <a:t>מושגי יסוד –  החלופה השלישית למונח עסקה</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575134" y="142216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תיבת טקסט 2">
            <a:extLst>
              <a:ext uri="{FF2B5EF4-FFF2-40B4-BE49-F238E27FC236}">
                <a16:creationId xmlns:a16="http://schemas.microsoft.com/office/drawing/2014/main" id="{E480D498-C8A9-3313-D82F-5A23640BF06E}"/>
              </a:ext>
            </a:extLst>
          </p:cNvPr>
          <p:cNvSpPr txBox="1"/>
          <p:nvPr/>
        </p:nvSpPr>
        <p:spPr>
          <a:xfrm>
            <a:off x="89210" y="1422165"/>
            <a:ext cx="11998712" cy="2677656"/>
          </a:xfrm>
          <a:prstGeom prst="rect">
            <a:avLst/>
          </a:prstGeom>
          <a:noFill/>
        </p:spPr>
        <p:txBody>
          <a:bodyPr wrap="square" rtlCol="1">
            <a:spAutoFit/>
          </a:bodyPr>
          <a:lstStyle/>
          <a:p>
            <a:pPr algn="just"/>
            <a:r>
              <a:rPr lang="he-IL" sz="2400" b="1"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החלופה השנייה להגדרת עסקה- </a:t>
            </a:r>
            <a:r>
              <a:rPr lang="he-IL" sz="2400" b="1" u="sng" strike="noStrike" kern="0" dirty="0">
                <a:ln>
                  <a:noFill/>
                </a:ln>
                <a:effectLst>
                  <a:outerShdw sx="0" sy="0">
                    <a:srgbClr val="000000"/>
                  </a:outerShdw>
                </a:effectLst>
                <a:latin typeface="Times New Roman" panose="02020603050405020304" pitchFamily="18" charset="0"/>
                <a:ea typeface="MS Mincho" panose="02020609040205080304" pitchFamily="49" charset="-128"/>
                <a:cs typeface="Arial" panose="020B0604020202020204" pitchFamily="34" charset="0"/>
              </a:rPr>
              <a:t>עסקת אקראי- המשך </a:t>
            </a:r>
            <a:endParaRPr lang="en-US" sz="2400" b="1" u="none" strike="noStrike" kern="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algn="just"/>
            <a:r>
              <a:rPr lang="he-IL" sz="2400" dirty="0">
                <a:effectLst/>
                <a:ea typeface="Calibri" panose="020F0502020204030204" pitchFamily="34" charset="0"/>
                <a:cs typeface="Arial" panose="020B0604020202020204" pitchFamily="34" charset="0"/>
              </a:rPr>
              <a:t>נמצא אם כן, כי ישנן בחוק שלוש חלופות למונח ״עסקת אקראי:</a:t>
            </a:r>
          </a:p>
          <a:p>
            <a:pPr algn="just"/>
            <a:r>
              <a:rPr lang="he-IL" sz="2400" b="1" u="none"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הראשונה</a:t>
            </a:r>
            <a:r>
              <a:rPr lang="he-IL" sz="2400" u="none"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 ההגדרה הטיפוסית של העסקה "בעלת האופי המסחרי" החלה על מכירת טובין או מתן שירות</a:t>
            </a:r>
            <a:r>
              <a:rPr lang="en-US" sz="2400" u="none"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a:t>
            </a:r>
            <a:r>
              <a:rPr lang="he-IL" sz="2400" u="none"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 </a:t>
            </a:r>
            <a:endParaRPr lang="en-US" sz="2400" u="none"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algn="just"/>
            <a:r>
              <a:rPr lang="he-IL" sz="2400" b="1" u="none"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השנייה</a:t>
            </a:r>
            <a:r>
              <a:rPr lang="he-IL" sz="2400" u="none"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 הגדרה המבוססת על מבחן זהות הקונה החלה לגבי מכירת מקרקעין</a:t>
            </a:r>
            <a:r>
              <a:rPr lang="en-US" sz="2400" u="none"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a:t>
            </a:r>
            <a:endParaRPr lang="he-IL" sz="2400" u="none"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algn="just"/>
            <a:r>
              <a:rPr lang="he-IL" sz="2400" b="1" u="none"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השלישית</a:t>
            </a:r>
            <a:r>
              <a:rPr lang="he-IL" sz="2400" u="none"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 הינה מכירת זכות במקרקעין לקבוצת רכישה</a:t>
            </a:r>
            <a:r>
              <a:rPr lang="en-US" sz="2400" u="none"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a:t>
            </a:r>
          </a:p>
          <a:p>
            <a:pPr algn="just"/>
            <a:endParaRPr lang="he-IL" sz="2400" dirty="0"/>
          </a:p>
        </p:txBody>
      </p:sp>
    </p:spTree>
    <p:extLst>
      <p:ext uri="{BB962C8B-B14F-4D97-AF65-F5344CB8AC3E}">
        <p14:creationId xmlns:p14="http://schemas.microsoft.com/office/powerpoint/2010/main" val="33560912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a:bodyPr>
          <a:lstStyle/>
          <a:p>
            <a:pPr marL="457200" indent="-457200" algn="ctr"/>
            <a:r>
              <a:rPr lang="he-IL" altLang="he-IL" sz="3200" b="1" dirty="0">
                <a:solidFill>
                  <a:srgbClr val="553017"/>
                </a:solidFill>
                <a:latin typeface="+mn-lt"/>
                <a:ea typeface="+mn-ea"/>
                <a:cs typeface="+mn-cs"/>
              </a:rPr>
              <a:t>מושגי יסוד –  החלופה השלישית למונח עסקה</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575134" y="142216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תיבת טקסט 2">
            <a:extLst>
              <a:ext uri="{FF2B5EF4-FFF2-40B4-BE49-F238E27FC236}">
                <a16:creationId xmlns:a16="http://schemas.microsoft.com/office/drawing/2014/main" id="{5723C649-E2BA-78EB-35E0-4B45889A5CF9}"/>
              </a:ext>
            </a:extLst>
          </p:cNvPr>
          <p:cNvSpPr txBox="1"/>
          <p:nvPr/>
        </p:nvSpPr>
        <p:spPr>
          <a:xfrm>
            <a:off x="245327" y="1422165"/>
            <a:ext cx="11946673" cy="2308324"/>
          </a:xfrm>
          <a:prstGeom prst="rect">
            <a:avLst/>
          </a:prstGeom>
          <a:noFill/>
        </p:spPr>
        <p:txBody>
          <a:bodyPr wrap="square" rtlCol="1">
            <a:spAutoFit/>
          </a:bodyPr>
          <a:lstStyle/>
          <a:p>
            <a:pPr algn="just"/>
            <a:r>
              <a:rPr lang="he-IL" sz="2400" b="1"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החלופה השנייה להגדרת עסקה- </a:t>
            </a:r>
            <a:r>
              <a:rPr lang="he-IL" sz="2400" b="1" u="sng" strike="noStrike" kern="0" dirty="0">
                <a:ln>
                  <a:noFill/>
                </a:ln>
                <a:effectLst>
                  <a:outerShdw sx="0" sy="0">
                    <a:srgbClr val="000000"/>
                  </a:outerShdw>
                </a:effectLst>
                <a:latin typeface="Times New Roman" panose="02020603050405020304" pitchFamily="18" charset="0"/>
                <a:ea typeface="MS Mincho" panose="02020609040205080304" pitchFamily="49" charset="-128"/>
                <a:cs typeface="Arial" panose="020B0604020202020204" pitchFamily="34" charset="0"/>
              </a:rPr>
              <a:t>עסקת אקראי- המשך </a:t>
            </a:r>
            <a:endParaRPr lang="en-US" sz="2400" b="1" u="none" strike="noStrike" kern="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marL="285750" indent="-285750" algn="just">
              <a:buFont typeface="Arial" panose="020B0604020202020204" pitchFamily="34" charset="0"/>
              <a:buChar char="•"/>
            </a:pP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בהתאם לחלופה השנייה מכירת מקרקעין </a:t>
            </a:r>
            <a:r>
              <a:rPr lang="he-IL" sz="2400" u="sng"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על ידי אדם פרטי </a:t>
            </a: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שאין עיסוקו במקרקעין ואשר אינו רשום כ"עוסק" יכולה להיחשב לעסקת אקראי שתחויב במס. הדבר תלוי בזהותו של ה"קונה". הלכה למעשה, חלופה זו עוסקת בשני מקרים: המקרה הראשון, דן במכירה של כל סוגי המקרקעין שהם  ל--"עוסק". המקרה השני דן במכירה של כל סוגי המקרקעין </a:t>
            </a:r>
            <a:r>
              <a:rPr lang="he-IL" sz="2400" u="sng"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למעט דירת מגורים </a:t>
            </a: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למלכ"ר או מוסד כספי.</a:t>
            </a:r>
            <a:endParaRPr lang="en-US"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marL="285750" indent="-285750" algn="just">
              <a:buFont typeface="Arial" panose="020B0604020202020204" pitchFamily="34" charset="0"/>
              <a:buChar char="•"/>
            </a:pPr>
            <a:endParaRPr lang="he-IL" sz="2400" dirty="0"/>
          </a:p>
        </p:txBody>
      </p:sp>
    </p:spTree>
    <p:extLst>
      <p:ext uri="{BB962C8B-B14F-4D97-AF65-F5344CB8AC3E}">
        <p14:creationId xmlns:p14="http://schemas.microsoft.com/office/powerpoint/2010/main" val="319204388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a:bodyPr>
          <a:lstStyle/>
          <a:p>
            <a:pPr marL="457200" indent="-457200" algn="ctr"/>
            <a:r>
              <a:rPr lang="he-IL" altLang="he-IL" sz="3200" b="1" dirty="0">
                <a:solidFill>
                  <a:srgbClr val="553017"/>
                </a:solidFill>
                <a:latin typeface="+mn-lt"/>
                <a:ea typeface="+mn-ea"/>
                <a:cs typeface="+mn-cs"/>
              </a:rPr>
              <a:t>מושגי יסוד –  החלופה השלישית למונח עסקה</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575134" y="142216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sp>
        <p:nvSpPr>
          <p:cNvPr id="2" name="מלבן 1"/>
          <p:cNvSpPr/>
          <p:nvPr/>
        </p:nvSpPr>
        <p:spPr>
          <a:xfrm>
            <a:off x="537757" y="1084690"/>
            <a:ext cx="12028221" cy="5524589"/>
          </a:xfrm>
          <a:prstGeom prst="rect">
            <a:avLst/>
          </a:prstGeom>
        </p:spPr>
        <p:txBody>
          <a:bodyPr wrap="square">
            <a:spAutoFit/>
          </a:bodyPr>
          <a:lstStyle/>
          <a:p>
            <a:pPr lvl="1" algn="just" fontAlgn="base">
              <a:lnSpc>
                <a:spcPct val="150000"/>
              </a:lnSpc>
              <a:spcBef>
                <a:spcPts val="600"/>
              </a:spcBef>
              <a:buClr>
                <a:srgbClr val="000000"/>
              </a:buClr>
              <a:buSzPts val="1100"/>
            </a:pPr>
            <a:r>
              <a:rPr lang="he-IL" sz="2400" b="1"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החלופה השנייה להגדרת עסקה- </a:t>
            </a:r>
            <a:r>
              <a:rPr lang="he-IL" sz="2400" b="1" u="sng" strike="noStrike" kern="0" dirty="0">
                <a:ln>
                  <a:noFill/>
                </a:ln>
                <a:effectLst>
                  <a:outerShdw sx="0" sy="0">
                    <a:srgbClr val="000000"/>
                  </a:outerShdw>
                </a:effectLst>
                <a:latin typeface="Times New Roman" panose="02020603050405020304" pitchFamily="18" charset="0"/>
                <a:ea typeface="MS Mincho" panose="02020609040205080304" pitchFamily="49" charset="-128"/>
                <a:cs typeface="Arial" panose="020B0604020202020204" pitchFamily="34" charset="0"/>
              </a:rPr>
              <a:t>עסקת אקראי- המשך </a:t>
            </a:r>
            <a:endParaRPr lang="he-IL" sz="2400" b="1" kern="0" dirty="0">
              <a:effectLst>
                <a:outerShdw sx="0" sy="0">
                  <a:srgbClr val="000000"/>
                </a:outerShdw>
              </a:effectLst>
              <a:latin typeface="Times New Roman" panose="02020603050405020304" pitchFamily="18" charset="0"/>
              <a:ea typeface="MS Mincho" panose="02020609040205080304" pitchFamily="49" charset="-128"/>
              <a:cs typeface="Arial" panose="020B0604020202020204" pitchFamily="34" charset="0"/>
            </a:endParaRPr>
          </a:p>
          <a:p>
            <a:pPr lvl="1" algn="just" fontAlgn="base">
              <a:spcBef>
                <a:spcPts val="600"/>
              </a:spcBef>
              <a:buClr>
                <a:srgbClr val="000000"/>
              </a:buClr>
              <a:buSzPts val="1100"/>
            </a:pP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בהתאם למנגנון אשר קבע המחוקק בתקנה 6ב לתקנות אשר כותרתה "תשלום המס במכירת מקרקעין שהיא עסקת אקראי" הרי שבמכירת מקרקעין על ידי אדם פרטי ל"עוסק" החבות במע"מ תעבור לכתפי הקונה (ה"עוסק" או המלכ"ר/ מוסד כספי בהתאמה) והוא יצטרך להוציא חשבונית מס עצמית ולשלם את המס על פיה. ובלשון התקנה:</a:t>
            </a:r>
          </a:p>
          <a:p>
            <a:pPr marL="900430" algn="just" rtl="1"/>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"6ב. (א)  </a:t>
            </a:r>
            <a:r>
              <a:rPr lang="he-IL" sz="2400" b="1" u="sng" dirty="0">
                <a:effectLst/>
                <a:latin typeface="Times New Roman" panose="02020603050405020304" pitchFamily="18" charset="0"/>
                <a:ea typeface="Times New Roman" panose="02020603050405020304" pitchFamily="18" charset="0"/>
                <a:cs typeface="Arial" panose="020B0604020202020204" pitchFamily="34" charset="0"/>
              </a:rPr>
              <a:t>במכירת מקרקעין שהיא עסקת אקראי בידי מי שאינו עוסק, מלכ"ר או מוסד כספי, יהיה הקונה חייב בתשלום המס</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2400" b="1" dirty="0">
              <a:effectLst/>
              <a:latin typeface="Times New Roman" panose="02020603050405020304" pitchFamily="18" charset="0"/>
              <a:ea typeface="Times New Roman" panose="02020603050405020304" pitchFamily="18" charset="0"/>
              <a:cs typeface="Arial" panose="020B0604020202020204" pitchFamily="34" charset="0"/>
            </a:endParaRPr>
          </a:p>
          <a:p>
            <a:pPr marL="900430" algn="just" rtl="1"/>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(ב)  החייב בתשלום המס לפי תקנת משנה (א) –</a:t>
            </a:r>
            <a:endParaRPr lang="en-US" sz="2400" b="1" dirty="0">
              <a:effectLst/>
              <a:latin typeface="Times New Roman" panose="02020603050405020304" pitchFamily="18" charset="0"/>
              <a:ea typeface="Times New Roman" panose="02020603050405020304" pitchFamily="18" charset="0"/>
              <a:cs typeface="Arial" panose="020B0604020202020204" pitchFamily="34" charset="0"/>
            </a:endParaRPr>
          </a:p>
          <a:p>
            <a:pPr marL="900430" algn="just" rtl="1"/>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(1)   </a:t>
            </a:r>
            <a:r>
              <a:rPr lang="he-IL" sz="2400" b="1" u="sng" dirty="0">
                <a:effectLst/>
                <a:latin typeface="Times New Roman" panose="02020603050405020304" pitchFamily="18" charset="0"/>
                <a:ea typeface="Times New Roman" panose="02020603050405020304" pitchFamily="18" charset="0"/>
                <a:cs typeface="Arial" panose="020B0604020202020204" pitchFamily="34" charset="0"/>
              </a:rPr>
              <a:t>אם הוא עוסק, יוציא במקום המוכר חשבונית ערוכה על שמו הוא, וידווח על המכירה בדו"ח שעליו להגיש לפי תקנה 23 בשל עסקאותיו;</a:t>
            </a:r>
            <a:endParaRPr lang="en-US" sz="2400" b="1" dirty="0">
              <a:effectLst/>
              <a:latin typeface="Times New Roman" panose="02020603050405020304" pitchFamily="18" charset="0"/>
              <a:ea typeface="Times New Roman" panose="02020603050405020304" pitchFamily="18" charset="0"/>
              <a:cs typeface="Arial" panose="020B0604020202020204" pitchFamily="34" charset="0"/>
            </a:endParaRPr>
          </a:p>
          <a:p>
            <a:pPr marL="900430" algn="just" rtl="1"/>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(2)   אם הוא מלכ"ר או מוסד כספי, ידווח על המכירה באופן שיש לדווח על עסקה אקראית כאמור בתקנה 15א(א) ו-(ב) לתקנות מס ערך מוסף (רישום), תשל"ו-1976, וישלם את המס המגיע עם הגשת הדו"ח.</a:t>
            </a:r>
            <a:endParaRPr lang="en-US" sz="2400" b="1" dirty="0">
              <a:effectLst/>
              <a:latin typeface="Times New Roman" panose="02020603050405020304" pitchFamily="18" charset="0"/>
              <a:ea typeface="Times New Roman" panose="02020603050405020304" pitchFamily="18" charset="0"/>
              <a:cs typeface="Arial" panose="020B0604020202020204" pitchFamily="34" charset="0"/>
            </a:endParaRPr>
          </a:p>
          <a:p>
            <a:pPr marL="342900" lvl="1" indent="-342900" algn="just" eaLnBrk="1" hangingPunct="1">
              <a:buFont typeface="Arial" pitchFamily="34" charset="0"/>
              <a:buChar char="•"/>
              <a:defRPr/>
            </a:pPr>
            <a:endParaRPr lang="he-IL" sz="24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243056065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a:bodyPr>
          <a:lstStyle/>
          <a:p>
            <a:pPr marL="457200" indent="-457200" algn="ctr"/>
            <a:r>
              <a:rPr lang="he-IL" altLang="he-IL" sz="3200" b="1" dirty="0">
                <a:solidFill>
                  <a:srgbClr val="553017"/>
                </a:solidFill>
                <a:latin typeface="+mn-lt"/>
                <a:ea typeface="+mn-ea"/>
                <a:cs typeface="+mn-cs"/>
              </a:rPr>
              <a:t>מושגי יסוד –  החלופה השלישית למונח עסקה</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575134" y="142216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sp>
        <p:nvSpPr>
          <p:cNvPr id="2" name="מלבן 1"/>
          <p:cNvSpPr/>
          <p:nvPr/>
        </p:nvSpPr>
        <p:spPr>
          <a:xfrm>
            <a:off x="897096" y="1191713"/>
            <a:ext cx="11309545" cy="2492990"/>
          </a:xfrm>
          <a:prstGeom prst="rect">
            <a:avLst/>
          </a:prstGeom>
        </p:spPr>
        <p:txBody>
          <a:bodyPr wrap="square">
            <a:spAutoFit/>
          </a:bodyPr>
          <a:lstStyle/>
          <a:p>
            <a:pPr lvl="1" algn="just" fontAlgn="base">
              <a:lnSpc>
                <a:spcPct val="150000"/>
              </a:lnSpc>
              <a:spcBef>
                <a:spcPts val="600"/>
              </a:spcBef>
              <a:buClr>
                <a:srgbClr val="000000"/>
              </a:buClr>
              <a:buSzPts val="1100"/>
            </a:pPr>
            <a:r>
              <a:rPr lang="he-IL" sz="2400" b="1"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החלופה השנייה להגדרת עסקה- </a:t>
            </a:r>
            <a:r>
              <a:rPr lang="he-IL" sz="2400" b="1" u="sng" strike="noStrike" kern="0" dirty="0">
                <a:ln>
                  <a:noFill/>
                </a:ln>
                <a:effectLst>
                  <a:outerShdw sx="0" sy="0">
                    <a:srgbClr val="000000"/>
                  </a:outerShdw>
                </a:effectLst>
                <a:latin typeface="Times New Roman" panose="02020603050405020304" pitchFamily="18" charset="0"/>
                <a:ea typeface="MS Mincho" panose="02020609040205080304" pitchFamily="49" charset="-128"/>
                <a:cs typeface="Arial" panose="020B0604020202020204" pitchFamily="34" charset="0"/>
              </a:rPr>
              <a:t>עסקת אקראי- המשך </a:t>
            </a:r>
            <a:endParaRPr lang="he-IL" sz="2400" b="1" kern="0" dirty="0">
              <a:effectLst>
                <a:outerShdw sx="0" sy="0">
                  <a:srgbClr val="000000"/>
                </a:outerShdw>
              </a:effectLst>
              <a:latin typeface="Times New Roman" panose="02020603050405020304" pitchFamily="18" charset="0"/>
              <a:ea typeface="MS Mincho" panose="02020609040205080304" pitchFamily="49" charset="-128"/>
              <a:cs typeface="Arial" panose="020B0604020202020204" pitchFamily="34" charset="0"/>
            </a:endParaRPr>
          </a:p>
          <a:p>
            <a:pPr marL="900430" algn="just" rtl="1"/>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(ג)   במכירת מקרקעין שהיא עסקת אקראי בידי עוסק, מלכ"ר או מוסד כספי, יחולו הוראות תקנת משנה (ב) בשינויים </a:t>
            </a:r>
            <a:r>
              <a:rPr lang="he-IL" sz="2400" b="1" dirty="0" err="1">
                <a:effectLst/>
                <a:latin typeface="Times New Roman" panose="02020603050405020304" pitchFamily="18" charset="0"/>
                <a:ea typeface="Times New Roman" panose="02020603050405020304" pitchFamily="18" charset="0"/>
                <a:cs typeface="Arial" panose="020B0604020202020204" pitchFamily="34" charset="0"/>
              </a:rPr>
              <a:t>המחוייבים</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לפי </a:t>
            </a:r>
            <a:r>
              <a:rPr lang="he-IL" sz="2400" b="1" dirty="0" err="1">
                <a:effectLst/>
                <a:latin typeface="Times New Roman" panose="02020603050405020304" pitchFamily="18" charset="0"/>
                <a:ea typeface="Times New Roman" panose="02020603050405020304" pitchFamily="18" charset="0"/>
                <a:cs typeface="Arial" panose="020B0604020202020204" pitchFamily="34" charset="0"/>
              </a:rPr>
              <a:t>הענין</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2400" b="1" dirty="0">
              <a:effectLst/>
              <a:latin typeface="Times New Roman" panose="02020603050405020304" pitchFamily="18" charset="0"/>
              <a:ea typeface="Times New Roman" panose="02020603050405020304" pitchFamily="18" charset="0"/>
              <a:cs typeface="Arial" panose="020B0604020202020204" pitchFamily="34" charset="0"/>
            </a:endParaRPr>
          </a:p>
          <a:p>
            <a:pPr marL="900430" algn="just" rtl="1"/>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(ד)  </a:t>
            </a:r>
            <a:r>
              <a:rPr lang="he-IL" sz="2400" b="1" u="sng" dirty="0">
                <a:effectLst/>
                <a:latin typeface="Times New Roman" panose="02020603050405020304" pitchFamily="18" charset="0"/>
                <a:ea typeface="Times New Roman" panose="02020603050405020304" pitchFamily="18" charset="0"/>
                <a:cs typeface="Arial" panose="020B0604020202020204" pitchFamily="34" charset="0"/>
              </a:rPr>
              <a:t>בתקנה זו, "עוסק" - מי שמוכר נכס או נותן שירות במהלך עסקיו</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ואינו מלכ"ר או מוסד כספי."</a:t>
            </a:r>
            <a:endParaRPr lang="en-US" sz="2400" b="1" dirty="0">
              <a:effectLst/>
              <a:latin typeface="Times New Roman" panose="02020603050405020304" pitchFamily="18" charset="0"/>
              <a:ea typeface="Times New Roman" panose="02020603050405020304" pitchFamily="18" charset="0"/>
              <a:cs typeface="Arial" panose="020B0604020202020204" pitchFamily="34" charset="0"/>
            </a:endParaRPr>
          </a:p>
          <a:p>
            <a:pPr marL="342900" lvl="1" indent="-342900" algn="just" eaLnBrk="1" hangingPunct="1">
              <a:buFont typeface="Arial" pitchFamily="34" charset="0"/>
              <a:buChar char="•"/>
              <a:defRPr/>
            </a:pPr>
            <a:endParaRPr lang="he-IL" sz="24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48251054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a:bodyPr>
          <a:lstStyle/>
          <a:p>
            <a:pPr marL="457200" indent="-457200" algn="ctr"/>
            <a:r>
              <a:rPr lang="he-IL" altLang="he-IL" sz="3200" b="1" dirty="0">
                <a:solidFill>
                  <a:srgbClr val="553017"/>
                </a:solidFill>
                <a:latin typeface="+mn-lt"/>
                <a:ea typeface="+mn-ea"/>
                <a:cs typeface="+mn-cs"/>
              </a:rPr>
              <a:t>מושגי יסוד –  החלופה השלישית למונח עסקה</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575134" y="142216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תיבת טקסט 2">
            <a:extLst>
              <a:ext uri="{FF2B5EF4-FFF2-40B4-BE49-F238E27FC236}">
                <a16:creationId xmlns:a16="http://schemas.microsoft.com/office/drawing/2014/main" id="{5EB59356-E5DC-41B1-251F-EF97213E5F19}"/>
              </a:ext>
            </a:extLst>
          </p:cNvPr>
          <p:cNvSpPr txBox="1"/>
          <p:nvPr/>
        </p:nvSpPr>
        <p:spPr>
          <a:xfrm>
            <a:off x="0" y="1348662"/>
            <a:ext cx="12192000" cy="4678204"/>
          </a:xfrm>
          <a:prstGeom prst="rect">
            <a:avLst/>
          </a:prstGeom>
          <a:noFill/>
        </p:spPr>
        <p:txBody>
          <a:bodyPr wrap="square" rtlCol="1">
            <a:spAutoFit/>
          </a:bodyPr>
          <a:lstStyle/>
          <a:p>
            <a:r>
              <a:rPr lang="he-IL" sz="2400" b="1"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החלופה השנייה להגדרת עסקה- </a:t>
            </a:r>
            <a:r>
              <a:rPr lang="he-IL" sz="2400" b="1" u="sng" strike="noStrike" kern="0" dirty="0">
                <a:ln>
                  <a:noFill/>
                </a:ln>
                <a:effectLst>
                  <a:outerShdw sx="0" sy="0">
                    <a:srgbClr val="000000"/>
                  </a:outerShdw>
                </a:effectLst>
                <a:latin typeface="Times New Roman" panose="02020603050405020304" pitchFamily="18" charset="0"/>
                <a:ea typeface="MS Mincho" panose="02020609040205080304" pitchFamily="49" charset="-128"/>
                <a:cs typeface="Arial" panose="020B0604020202020204" pitchFamily="34" charset="0"/>
              </a:rPr>
              <a:t>עסקת אקראי- המשך </a:t>
            </a:r>
            <a:endParaRPr lang="he-IL" sz="2400" b="1" kern="0" dirty="0">
              <a:effectLst>
                <a:outerShdw sx="0" sy="0">
                  <a:srgbClr val="000000"/>
                </a:outerShdw>
              </a:effectLst>
              <a:latin typeface="Times New Roman" panose="02020603050405020304" pitchFamily="18" charset="0"/>
              <a:ea typeface="MS Mincho" panose="02020609040205080304" pitchFamily="49" charset="-128"/>
              <a:cs typeface="Arial" panose="020B0604020202020204" pitchFamily="34" charset="0"/>
            </a:endParaRPr>
          </a:p>
          <a:p>
            <a:pPr algn="just" rtl="1">
              <a:spcBef>
                <a:spcPts val="360"/>
              </a:spcBef>
              <a:spcAft>
                <a:spcPts val="0"/>
              </a:spcAft>
            </a:pPr>
            <a:r>
              <a:rPr lang="he-IL" sz="2400" b="1" kern="0" dirty="0">
                <a:effectLst>
                  <a:outerShdw sx="0" sy="0">
                    <a:srgbClr val="000000"/>
                  </a:outerShdw>
                </a:effectLst>
                <a:latin typeface="Times New Roman" panose="02020603050405020304" pitchFamily="18" charset="0"/>
                <a:cs typeface="Arial" panose="020B0604020202020204" pitchFamily="34" charset="0"/>
              </a:rPr>
              <a:t>אלה חייבים בתשלום המס:</a:t>
            </a:r>
          </a:p>
          <a:p>
            <a:pPr marL="648335" algn="just">
              <a:spcBef>
                <a:spcPts val="360"/>
              </a:spcBef>
            </a:pPr>
            <a:r>
              <a:rPr lang="he-IL" sz="2400" b="1" kern="0" dirty="0">
                <a:effectLst>
                  <a:outerShdw sx="0" sy="0">
                    <a:srgbClr val="000000"/>
                  </a:outerShdw>
                </a:effectLst>
                <a:latin typeface="Times New Roman" panose="02020603050405020304" pitchFamily="18" charset="0"/>
                <a:cs typeface="Arial" panose="020B0604020202020204" pitchFamily="34" charset="0"/>
              </a:rPr>
              <a:t>(1)   במכר – המוכר;</a:t>
            </a:r>
          </a:p>
          <a:p>
            <a:pPr marL="648335" algn="just" rtl="1">
              <a:spcBef>
                <a:spcPts val="360"/>
              </a:spcBef>
              <a:spcAft>
                <a:spcPts val="0"/>
              </a:spcAft>
            </a:pPr>
            <a:r>
              <a:rPr lang="he-IL" sz="2400" b="1" kern="0" dirty="0">
                <a:effectLst>
                  <a:outerShdw sx="0" sy="0">
                    <a:srgbClr val="000000"/>
                  </a:outerShdw>
                </a:effectLst>
                <a:latin typeface="Times New Roman" panose="02020603050405020304" pitchFamily="18" charset="0"/>
                <a:cs typeface="Arial" panose="020B0604020202020204" pitchFamily="34" charset="0"/>
              </a:rPr>
              <a:t>(2)   בשירות – נותן השירות</a:t>
            </a:r>
            <a:r>
              <a:rPr lang="he-IL" sz="2400" kern="0" dirty="0">
                <a:effectLst>
                  <a:outerShdw sx="0" sy="0">
                    <a:srgbClr val="000000"/>
                  </a:outerShdw>
                </a:effectLst>
                <a:latin typeface="Times New Roman" panose="02020603050405020304" pitchFamily="18" charset="0"/>
                <a:cs typeface="Arial" panose="020B0604020202020204" pitchFamily="34" charset="0"/>
              </a:rPr>
              <a:t>;"</a:t>
            </a:r>
          </a:p>
          <a:p>
            <a:pPr marL="285750" indent="-285750" algn="just">
              <a:buFont typeface="Arial" panose="020B0604020202020204" pitchFamily="34" charset="0"/>
              <a:buChar char="•"/>
            </a:pPr>
            <a:r>
              <a:rPr lang="he-IL" sz="2400" dirty="0"/>
              <a:t>המחוקק</a:t>
            </a:r>
            <a:r>
              <a:rPr lang="he-IL" sz="2400" kern="0" dirty="0">
                <a:effectLst>
                  <a:outerShdw sx="0" sy="0">
                    <a:srgbClr val="000000"/>
                  </a:outerShdw>
                </a:effectLst>
                <a:latin typeface="Times New Roman" panose="02020603050405020304" pitchFamily="18" charset="0"/>
                <a:cs typeface="Arial" panose="020B0604020202020204" pitchFamily="34" charset="0"/>
              </a:rPr>
              <a:t> </a:t>
            </a:r>
            <a:r>
              <a:rPr lang="he-IL" sz="2400" dirty="0"/>
              <a:t>מטיל את המס על האנשים האמורים לעיל מטעמי נוחיות ויעילות בגביית המס, בהנחה שהם יגלמו את המס במחיר הנכס או השירות שהם נותנים, וככל מס עקיף אחר הוא יגולגל, בסופו של דבר, על הצרכן הסופי. לפעמים, מטעמי נוחיות הגבייה, המחוקק- </a:t>
            </a:r>
            <a:r>
              <a:rPr lang="he-IL" sz="2400" dirty="0" err="1"/>
              <a:t>מכח</a:t>
            </a:r>
            <a:r>
              <a:rPr lang="he-IL" sz="2400" dirty="0"/>
              <a:t> סעיף 21 לחוק המסמיך את שר האוצר לקבוע כי בעסקאות מסוימות המס יוטל על הקונה או מקבל השירות - מטיל את המס על הקונה או מקבל השירות במקום על המוכר או נותן השירות. הטלת המס על הקונה נעשית בעסקאות </a:t>
            </a:r>
            <a:r>
              <a:rPr lang="he-IL" sz="2400" u="sng" dirty="0"/>
              <a:t>אקראי במקרקעין (תקנה 6ב)</a:t>
            </a:r>
            <a:r>
              <a:rPr lang="he-IL" sz="2400" dirty="0"/>
              <a:t>, כאשר המטרה להעביר את נטל המס על מי שיש לו </a:t>
            </a:r>
            <a:r>
              <a:rPr lang="he-IL" sz="2400" dirty="0" err="1"/>
              <a:t>שיג</a:t>
            </a:r>
            <a:r>
              <a:rPr lang="he-IL" sz="2400" dirty="0"/>
              <a:t> ושיח עם שלטונות המס. העברה של נטל המס על הקונה נעשית גם כאשר המוכר או נותן השירות הינו תושב חוץ(תקנה 6ד). או כאשר נותן השירות הינו שכיר ואילו מקבל השירות הינו עוסק (תקנה 6א).</a:t>
            </a:r>
          </a:p>
        </p:txBody>
      </p:sp>
    </p:spTree>
    <p:extLst>
      <p:ext uri="{BB962C8B-B14F-4D97-AF65-F5344CB8AC3E}">
        <p14:creationId xmlns:p14="http://schemas.microsoft.com/office/powerpoint/2010/main" val="142787834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a:bodyPr>
          <a:lstStyle/>
          <a:p>
            <a:pPr marL="457200" indent="-457200" algn="ctr"/>
            <a:r>
              <a:rPr lang="he-IL" altLang="he-IL" sz="3200" b="1" dirty="0">
                <a:solidFill>
                  <a:srgbClr val="553017"/>
                </a:solidFill>
                <a:latin typeface="+mn-lt"/>
                <a:ea typeface="+mn-ea"/>
                <a:cs typeface="+mn-cs"/>
              </a:rPr>
              <a:t>מושגי יסוד –  החלופה השלישית למונח עסקה</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575134" y="142216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תיבת טקסט 2">
            <a:extLst>
              <a:ext uri="{FF2B5EF4-FFF2-40B4-BE49-F238E27FC236}">
                <a16:creationId xmlns:a16="http://schemas.microsoft.com/office/drawing/2014/main" id="{EE922918-366E-A456-03A6-EA043E30B0BD}"/>
              </a:ext>
            </a:extLst>
          </p:cNvPr>
          <p:cNvSpPr txBox="1"/>
          <p:nvPr/>
        </p:nvSpPr>
        <p:spPr>
          <a:xfrm>
            <a:off x="0" y="1348662"/>
            <a:ext cx="12192000" cy="5262979"/>
          </a:xfrm>
          <a:prstGeom prst="rect">
            <a:avLst/>
          </a:prstGeom>
          <a:noFill/>
        </p:spPr>
        <p:txBody>
          <a:bodyPr wrap="square" rtlCol="1">
            <a:spAutoFit/>
          </a:bodyPr>
          <a:lstStyle/>
          <a:p>
            <a:pPr algn="just"/>
            <a:r>
              <a:rPr lang="he-IL" sz="2400" b="1"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החלופה השנייה להגדרת עסקה- </a:t>
            </a:r>
            <a:r>
              <a:rPr lang="he-IL" sz="2400" b="1" u="sng" strike="noStrike" kern="0" dirty="0">
                <a:ln>
                  <a:noFill/>
                </a:ln>
                <a:effectLst>
                  <a:outerShdw sx="0" sy="0">
                    <a:srgbClr val="000000"/>
                  </a:outerShdw>
                </a:effectLst>
                <a:latin typeface="Times New Roman" panose="02020603050405020304" pitchFamily="18" charset="0"/>
                <a:ea typeface="MS Mincho" panose="02020609040205080304" pitchFamily="49" charset="-128"/>
                <a:cs typeface="Arial" panose="020B0604020202020204" pitchFamily="34" charset="0"/>
              </a:rPr>
              <a:t>עסקת אקראי- המשך </a:t>
            </a:r>
            <a:endParaRPr lang="he-IL" sz="2400" b="1" kern="0" dirty="0">
              <a:effectLst>
                <a:outerShdw sx="0" sy="0">
                  <a:srgbClr val="000000"/>
                </a:outerShdw>
              </a:effectLst>
              <a:latin typeface="Times New Roman" panose="02020603050405020304" pitchFamily="18" charset="0"/>
              <a:ea typeface="MS Mincho" panose="02020609040205080304" pitchFamily="49" charset="-128"/>
              <a:cs typeface="Arial" panose="020B0604020202020204" pitchFamily="34" charset="0"/>
            </a:endParaRPr>
          </a:p>
          <a:p>
            <a:pPr algn="just"/>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ה"עוסק" (הקונה) אשר חב במס בהתאם להוראת סעיף 6ב(ב)(1) כאמור יוכל לנכות את מס התשומות </a:t>
            </a:r>
            <a:r>
              <a:rPr lang="he-IL" sz="2400" u="sng"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באותה הזדמנות</a:t>
            </a: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 בהתבסס על החשבונית העצמית, והכל בהתאם להוראת סעיף 38 לחוק ואשר קובעת:</a:t>
            </a:r>
            <a:endParaRPr lang="en-US"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(א)  </a:t>
            </a:r>
            <a:r>
              <a:rPr lang="he-IL" sz="2400" b="1" u="sng" dirty="0">
                <a:effectLst/>
                <a:latin typeface="Times New Roman" panose="02020603050405020304" pitchFamily="18" charset="0"/>
                <a:ea typeface="Times New Roman" panose="02020603050405020304" pitchFamily="18" charset="0"/>
                <a:cs typeface="Arial" panose="020B0604020202020204" pitchFamily="34" charset="0"/>
              </a:rPr>
              <a:t>עוסק</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זכאי לנכות מהמס שהוא חייב בו את מס התשומות הכלול בחשבונית מס שהוצאה לו כדין....</a:t>
            </a:r>
            <a:r>
              <a:rPr lang="en-US" sz="2400" b="1" dirty="0">
                <a:effectLst/>
                <a:latin typeface="Arial" panose="020B0604020202020204" pitchFamily="34" charset="0"/>
                <a:ea typeface="Times New Roman" panose="02020603050405020304" pitchFamily="18" charset="0"/>
                <a:cs typeface="Arial" panose="020B0604020202020204" pitchFamily="34" charset="0"/>
              </a:rPr>
              <a:t>.</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2400" b="1" dirty="0">
              <a:effectLst/>
              <a:latin typeface="Times New Roman" panose="02020603050405020304" pitchFamily="18" charset="0"/>
              <a:ea typeface="Times New Roman" panose="02020603050405020304" pitchFamily="18" charset="0"/>
              <a:cs typeface="Arial" panose="020B0604020202020204" pitchFamily="34" charset="0"/>
            </a:endParaRPr>
          </a:p>
          <a:p>
            <a:pPr marL="285750" indent="-285750" algn="just">
              <a:buFont typeface="Arial" panose="020B0604020202020204" pitchFamily="34" charset="0"/>
              <a:buChar char="•"/>
            </a:pPr>
            <a:r>
              <a:rPr lang="he-IL" sz="2400" dirty="0">
                <a:effectLst/>
                <a:latin typeface="Arial" panose="020B0604020202020204" pitchFamily="34" charset="0"/>
                <a:ea typeface="Calibri" panose="020F0502020204030204" pitchFamily="34" charset="0"/>
                <a:cs typeface="Arial" panose="020B0604020202020204" pitchFamily="34" charset="0"/>
              </a:rPr>
              <a:t>יובהר כי סעיף 43א לחוק קובע כי :</a:t>
            </a:r>
            <a:r>
              <a:rPr lang="he-IL" sz="24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he-IL" sz="24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(א)  במכירת מקרקעין על ידי עוסק פטור או במכירת מקרקעין שהיא עסקת אקראי, זכאי החייב במס לנכות מהמס שהוא חייב בו את המס ששולם בשל רכישת המקרקעין והשבחתם (בסעיף זה – הרכישה) אם יש בידו, בשל הרכישה האמורה, חשבונית מס או מסמך אחר שאישר המנהל המעיד על תשלום המס כאמור, והמס לא נוכה</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he-IL" sz="24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p>
          <a:p>
            <a:pPr marL="285750" indent="-285750" algn="just">
              <a:buFont typeface="Arial" panose="020B0604020202020204" pitchFamily="34" charset="0"/>
              <a:buChar char="•"/>
            </a:pPr>
            <a:r>
              <a:rPr lang="he-IL" sz="2400" dirty="0">
                <a:effectLst/>
                <a:latin typeface="Times New Roman" panose="02020603050405020304" pitchFamily="18" charset="0"/>
                <a:ea typeface="Calibri" panose="020F0502020204030204" pitchFamily="34" charset="0"/>
                <a:cs typeface="Arial" panose="020B0604020202020204" pitchFamily="34" charset="0"/>
              </a:rPr>
              <a:t>בהתאם לתקנה 6ב(ב)(1) לתקנות וסעיף 38 לחוק הרי שלחייב שהינו </a:t>
            </a:r>
            <a:r>
              <a:rPr lang="he-IL" sz="2400" u="sng" dirty="0">
                <a:effectLst/>
                <a:latin typeface="Times New Roman" panose="02020603050405020304" pitchFamily="18" charset="0"/>
                <a:ea typeface="Calibri" panose="020F0502020204030204" pitchFamily="34" charset="0"/>
                <a:cs typeface="Arial" panose="020B0604020202020204" pitchFamily="34" charset="0"/>
              </a:rPr>
              <a:t>"עוסק"</a:t>
            </a:r>
            <a:r>
              <a:rPr lang="he-IL" sz="2400" dirty="0">
                <a:effectLst/>
                <a:latin typeface="Times New Roman" panose="02020603050405020304" pitchFamily="18" charset="0"/>
                <a:ea typeface="Calibri" panose="020F0502020204030204" pitchFamily="34" charset="0"/>
                <a:cs typeface="Arial" panose="020B0604020202020204" pitchFamily="34" charset="0"/>
              </a:rPr>
              <a:t> ממלא מוקנית זכות לניכוי מס התשומות, ולפיכך הוא אינו נדרש להוראת סעיף 43א לחוק כאמור על מנת לנכות את מס התשומות. לעומת זאת, במקרה שתקנה 6ב(ב)(1) אינה חלה, כך למשל שהחייב הינו מוסד כספי או מלכ"ר, כי אז יש להוראת סעיף 43א לחוק חשיבות לעניין הזכות לנכות את מס התשומות כאמור.   </a:t>
            </a:r>
            <a:endParaRPr lang="en-US" sz="2400" dirty="0">
              <a:effectLst/>
              <a:latin typeface="Times New Roman" panose="02020603050405020304" pitchFamily="18"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endParaRPr lang="he-IL" sz="2400" dirty="0"/>
          </a:p>
        </p:txBody>
      </p:sp>
    </p:spTree>
    <p:extLst>
      <p:ext uri="{BB962C8B-B14F-4D97-AF65-F5344CB8AC3E}">
        <p14:creationId xmlns:p14="http://schemas.microsoft.com/office/powerpoint/2010/main" val="425608381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a:bodyPr>
          <a:lstStyle/>
          <a:p>
            <a:pPr marL="457200" indent="-457200" algn="ctr"/>
            <a:r>
              <a:rPr lang="he-IL" altLang="he-IL" sz="3200" b="1" dirty="0">
                <a:solidFill>
                  <a:srgbClr val="553017"/>
                </a:solidFill>
                <a:latin typeface="+mn-lt"/>
                <a:ea typeface="+mn-ea"/>
                <a:cs typeface="+mn-cs"/>
              </a:rPr>
              <a:t>מושגי יסוד –  החלופה השלישית למונח עסקה</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575134" y="142216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תיבת טקסט 2">
            <a:extLst>
              <a:ext uri="{FF2B5EF4-FFF2-40B4-BE49-F238E27FC236}">
                <a16:creationId xmlns:a16="http://schemas.microsoft.com/office/drawing/2014/main" id="{3FE1649C-9BAC-DFF8-4E94-9E74DBFDF890}"/>
              </a:ext>
            </a:extLst>
          </p:cNvPr>
          <p:cNvSpPr txBox="1"/>
          <p:nvPr/>
        </p:nvSpPr>
        <p:spPr>
          <a:xfrm>
            <a:off x="0" y="1348662"/>
            <a:ext cx="12192000" cy="2677656"/>
          </a:xfrm>
          <a:prstGeom prst="rect">
            <a:avLst/>
          </a:prstGeom>
          <a:noFill/>
        </p:spPr>
        <p:txBody>
          <a:bodyPr wrap="square" rtlCol="1">
            <a:spAutoFit/>
          </a:bodyPr>
          <a:lstStyle/>
          <a:p>
            <a:pPr algn="just"/>
            <a:r>
              <a:rPr lang="he-IL" sz="2400" b="1"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החלופה השנייה להגדרת עסקה- </a:t>
            </a:r>
            <a:r>
              <a:rPr lang="he-IL" sz="2400" b="1" u="sng" strike="noStrike" kern="0" dirty="0">
                <a:ln>
                  <a:noFill/>
                </a:ln>
                <a:effectLst>
                  <a:outerShdw sx="0" sy="0">
                    <a:srgbClr val="000000"/>
                  </a:outerShdw>
                </a:effectLst>
                <a:latin typeface="Times New Roman" panose="02020603050405020304" pitchFamily="18" charset="0"/>
                <a:ea typeface="MS Mincho" panose="02020609040205080304" pitchFamily="49" charset="-128"/>
                <a:cs typeface="Arial" panose="020B0604020202020204" pitchFamily="34" charset="0"/>
              </a:rPr>
              <a:t>עסקת אקראי- המשך </a:t>
            </a:r>
            <a:endParaRPr lang="he-IL" sz="2400" b="1" kern="0" dirty="0">
              <a:effectLst>
                <a:outerShdw sx="0" sy="0">
                  <a:srgbClr val="000000"/>
                </a:outerShdw>
              </a:effectLst>
              <a:latin typeface="Times New Roman" panose="02020603050405020304" pitchFamily="18" charset="0"/>
              <a:ea typeface="MS Mincho" panose="02020609040205080304" pitchFamily="49" charset="-128"/>
              <a:cs typeface="Arial" panose="020B0604020202020204" pitchFamily="34" charset="0"/>
            </a:endParaRPr>
          </a:p>
          <a:p>
            <a:pPr marL="285750" indent="-285750" algn="just">
              <a:buFont typeface="Arial" panose="020B0604020202020204" pitchFamily="34" charset="0"/>
              <a:buChar char="•"/>
            </a:pPr>
            <a:r>
              <a:rPr lang="he-IL" sz="2400" kern="0" dirty="0">
                <a:effectLst>
                  <a:outerShdw sx="0" sy="0">
                    <a:srgbClr val="000000"/>
                  </a:outerShdw>
                </a:effectLst>
                <a:latin typeface="Times New Roman" panose="02020603050405020304" pitchFamily="18" charset="0"/>
                <a:cs typeface="Arial" panose="020B0604020202020204" pitchFamily="34" charset="0"/>
              </a:rPr>
              <a:t>הוראת סעיף 5(ב) לחוק</a:t>
            </a:r>
          </a:p>
          <a:p>
            <a:pPr algn="just"/>
            <a:r>
              <a:rPr lang="he-IL" sz="2400" b="1" kern="0" dirty="0">
                <a:effectLst>
                  <a:outerShdw sx="0" sy="0">
                    <a:srgbClr val="000000"/>
                  </a:outerShdw>
                </a:effectLst>
                <a:latin typeface="Times New Roman" panose="02020603050405020304" pitchFamily="18" charset="0"/>
                <a:cs typeface="Arial" panose="020B0604020202020204" pitchFamily="34" charset="0"/>
              </a:rPr>
              <a:t>"במכירת דירת מגורים בידי </a:t>
            </a:r>
            <a:r>
              <a:rPr lang="he-IL" sz="2400" b="1" u="sng" kern="0" dirty="0">
                <a:effectLst>
                  <a:outerShdw sx="0" sy="0">
                    <a:srgbClr val="000000"/>
                  </a:outerShdw>
                </a:effectLst>
                <a:latin typeface="Times New Roman" panose="02020603050405020304" pitchFamily="18" charset="0"/>
                <a:cs typeface="Arial" panose="020B0604020202020204" pitchFamily="34" charset="0"/>
              </a:rPr>
              <a:t>עוסק במקרקעין </a:t>
            </a:r>
            <a:r>
              <a:rPr lang="he-IL" sz="2400" b="1" kern="0" dirty="0">
                <a:effectLst>
                  <a:outerShdw sx="0" sy="0">
                    <a:srgbClr val="000000"/>
                  </a:outerShdw>
                </a:effectLst>
                <a:latin typeface="Times New Roman" panose="02020603050405020304" pitchFamily="18" charset="0"/>
                <a:cs typeface="Arial" panose="020B0604020202020204" pitchFamily="34" charset="0"/>
              </a:rPr>
              <a:t>שרכש אותה ממי שאינו מלכ"ר, מוסד כספי או עוסק, המס עליה יהיה לא ממחירה המלא אלא מההפרש שבין מחירה בעת המכירה כאמור לבין מחירה בעת הרכישה; לענין זה, עוסק – למעט עוסק שעל פי דין לא היה רשאי לנכות את מס התשומות בשל רכישת דירת המגורים."</a:t>
            </a:r>
            <a:endParaRPr lang="en-US" sz="2400" b="1" kern="0" dirty="0">
              <a:effectLst>
                <a:outerShdw sx="0" sy="0">
                  <a:srgbClr val="000000"/>
                </a:outerShdw>
              </a:effectLst>
              <a:latin typeface="Times New Roman" panose="02020603050405020304" pitchFamily="18" charset="0"/>
              <a:cs typeface="Arial" panose="020B0604020202020204" pitchFamily="34" charset="0"/>
            </a:endParaRPr>
          </a:p>
          <a:p>
            <a:pPr marL="285750" indent="-285750" algn="just">
              <a:buFont typeface="Arial" panose="020B0604020202020204" pitchFamily="34" charset="0"/>
              <a:buChar char="•"/>
            </a:pPr>
            <a:endParaRPr lang="he-IL" sz="2400" dirty="0"/>
          </a:p>
        </p:txBody>
      </p:sp>
    </p:spTree>
    <p:extLst>
      <p:ext uri="{BB962C8B-B14F-4D97-AF65-F5344CB8AC3E}">
        <p14:creationId xmlns:p14="http://schemas.microsoft.com/office/powerpoint/2010/main" val="372234655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a:bodyPr>
          <a:lstStyle/>
          <a:p>
            <a:pPr marL="457200" indent="-457200" algn="ctr"/>
            <a:r>
              <a:rPr lang="he-IL" altLang="he-IL" sz="3200" b="1" dirty="0">
                <a:solidFill>
                  <a:srgbClr val="553017"/>
                </a:solidFill>
                <a:latin typeface="+mn-lt"/>
                <a:ea typeface="+mn-ea"/>
                <a:cs typeface="+mn-cs"/>
              </a:rPr>
              <a:t>מושגי יסוד –  עסקה בישראל</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575134" y="142216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sp>
        <p:nvSpPr>
          <p:cNvPr id="2" name="מלבן 1"/>
          <p:cNvSpPr/>
          <p:nvPr/>
        </p:nvSpPr>
        <p:spPr>
          <a:xfrm>
            <a:off x="897096" y="1191713"/>
            <a:ext cx="11309545" cy="7371249"/>
          </a:xfrm>
          <a:prstGeom prst="rect">
            <a:avLst/>
          </a:prstGeom>
        </p:spPr>
        <p:txBody>
          <a:bodyPr wrap="square">
            <a:spAutoFit/>
          </a:bodyPr>
          <a:lstStyle/>
          <a:p>
            <a:pPr lvl="2" algn="just" rtl="1" fontAlgn="base">
              <a:lnSpc>
                <a:spcPct val="150000"/>
              </a:lnSpc>
              <a:spcBef>
                <a:spcPts val="600"/>
              </a:spcBef>
              <a:buClr>
                <a:srgbClr val="000000"/>
              </a:buClr>
              <a:buSzPts val="1100"/>
            </a:pPr>
            <a:r>
              <a:rPr lang="he-IL" sz="2400" b="1"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עסקה בישראל  - נכס</a:t>
            </a:r>
          </a:p>
          <a:p>
            <a:pPr lvl="1" algn="just" rtl="1" fontAlgn="base">
              <a:lnSpc>
                <a:spcPct val="150000"/>
              </a:lnSpc>
              <a:spcBef>
                <a:spcPts val="600"/>
              </a:spcBef>
              <a:buClr>
                <a:srgbClr val="000000"/>
              </a:buClr>
              <a:buSzPts val="1100"/>
            </a:pPr>
            <a:r>
              <a:rPr lang="he-IL"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סעיף 14 לחוק מע"מ שעניינו במכירת נכס, קובע את החלופות, בהתאם לסוג הנכס,  בהן יראו את הנכס כנמכר בישראל:</a:t>
            </a:r>
            <a:endParaRPr lang="en-US" sz="2400" u="none" strike="noStrike" kern="0"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endParaRPr>
          </a:p>
          <a:p>
            <a:pPr marL="900430" algn="just" rtl="1"/>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"יראו </a:t>
            </a:r>
            <a:r>
              <a:rPr lang="he-IL" sz="2400" b="1" u="sng" dirty="0">
                <a:effectLst/>
                <a:latin typeface="Times New Roman" panose="02020603050405020304" pitchFamily="18" charset="0"/>
                <a:ea typeface="Times New Roman" panose="02020603050405020304" pitchFamily="18" charset="0"/>
                <a:cs typeface="Arial" panose="020B0604020202020204" pitchFamily="34" charset="0"/>
              </a:rPr>
              <a:t>נכס</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כנמכר בישראל אם הנכס היה </a:t>
            </a:r>
            <a:r>
              <a:rPr lang="he-IL" sz="2400" b="1" u="sng" dirty="0">
                <a:effectLst/>
                <a:latin typeface="Times New Roman" panose="02020603050405020304" pitchFamily="18" charset="0"/>
                <a:ea typeface="Times New Roman" panose="02020603050405020304" pitchFamily="18" charset="0"/>
                <a:cs typeface="Arial" panose="020B0604020202020204" pitchFamily="34" charset="0"/>
              </a:rPr>
              <a:t>בישראל</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בעת מסירתו לקונה, או אם יוצא מישראל, </a:t>
            </a:r>
            <a:r>
              <a:rPr lang="he-IL" sz="2400" b="1" u="sng" dirty="0">
                <a:effectLst/>
                <a:latin typeface="Times New Roman" panose="02020603050405020304" pitchFamily="18" charset="0"/>
                <a:ea typeface="Times New Roman" panose="02020603050405020304" pitchFamily="18" charset="0"/>
                <a:cs typeface="Arial" panose="020B0604020202020204" pitchFamily="34" charset="0"/>
              </a:rPr>
              <a:t>ובנכס בלתי מוחשי</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 - אם המוכר הוא </a:t>
            </a:r>
            <a:r>
              <a:rPr lang="he-IL" sz="2400" b="1" u="sng" dirty="0">
                <a:effectLst/>
                <a:latin typeface="Times New Roman" panose="02020603050405020304" pitchFamily="18" charset="0"/>
                <a:ea typeface="Times New Roman" panose="02020603050405020304" pitchFamily="18" charset="0"/>
                <a:cs typeface="Arial" panose="020B0604020202020204" pitchFamily="34" charset="0"/>
              </a:rPr>
              <a:t>תושב ישראל</a:t>
            </a: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a:t>
            </a:r>
          </a:p>
          <a:p>
            <a:pPr marL="900430" algn="just" rtl="1"/>
            <a:endParaRPr lang="he-IL" sz="2400" b="1" dirty="0">
              <a:latin typeface="Times New Roman" panose="02020603050405020304" pitchFamily="18" charset="0"/>
              <a:ea typeface="Times New Roman" panose="02020603050405020304" pitchFamily="18" charset="0"/>
              <a:cs typeface="Arial" panose="020B0604020202020204" pitchFamily="34" charset="0"/>
            </a:endParaRPr>
          </a:p>
          <a:p>
            <a:pPr marL="1243330" indent="-342900" algn="just" rtl="1">
              <a:buFont typeface="Arial" panose="020B0604020202020204" pitchFamily="34" charset="0"/>
              <a:buChar char="•"/>
            </a:pPr>
            <a:r>
              <a:rPr lang="he-IL" sz="2400" b="1" dirty="0">
                <a:effectLst/>
                <a:latin typeface="Times New Roman" panose="02020603050405020304" pitchFamily="18" charset="0"/>
                <a:ea typeface="Times New Roman" panose="02020603050405020304" pitchFamily="18" charset="0"/>
                <a:cs typeface="Arial" panose="020B0604020202020204" pitchFamily="34" charset="0"/>
              </a:rPr>
              <a:t>תוכנה על גב דיסק או על אמצעי פיז</a:t>
            </a:r>
            <a:r>
              <a:rPr lang="he-IL" sz="2400" b="1" dirty="0">
                <a:latin typeface="Times New Roman" panose="02020603050405020304" pitchFamily="18" charset="0"/>
                <a:ea typeface="Times New Roman" panose="02020603050405020304" pitchFamily="18" charset="0"/>
                <a:cs typeface="Arial" panose="020B0604020202020204" pitchFamily="34" charset="0"/>
              </a:rPr>
              <a:t>י כלשהו מהווה נכס מוחשי או שמא נכס בלתי מוחשי? כרטיס להצגה?</a:t>
            </a:r>
          </a:p>
          <a:p>
            <a:pPr marL="900430" algn="just" rtl="1"/>
            <a:endParaRPr lang="he-IL" sz="2400" b="1" dirty="0">
              <a:effectLst/>
              <a:latin typeface="Times New Roman" panose="02020603050405020304" pitchFamily="18" charset="0"/>
              <a:ea typeface="Times New Roman" panose="02020603050405020304" pitchFamily="18" charset="0"/>
              <a:cs typeface="Arial" panose="020B0604020202020204" pitchFamily="34" charset="0"/>
            </a:endParaRPr>
          </a:p>
          <a:p>
            <a:pPr marL="1243330" indent="-342900" algn="just" rtl="1">
              <a:buFont typeface="Arial" panose="020B0604020202020204" pitchFamily="34" charset="0"/>
              <a:buChar char="•"/>
            </a:pPr>
            <a:r>
              <a:rPr lang="he-IL" sz="2400" b="1" dirty="0">
                <a:latin typeface="Times New Roman" panose="02020603050405020304" pitchFamily="18" charset="0"/>
                <a:ea typeface="Times New Roman" panose="02020603050405020304" pitchFamily="18" charset="0"/>
                <a:cs typeface="Arial" panose="020B0604020202020204" pitchFamily="34" charset="0"/>
              </a:rPr>
              <a:t>העדר הגדרה בחוק לעניין "תושב ישראל" – יש להעניק למונח את המשמעות הטבעית שיש לו בדין הישראלי הכללי, היינו, לגבי יחיד, שהייה ממושכת בארץ והפיכתם למקום מרכז החיים, לגבי תאגיד, ניהול פעילות עסקית בארץ.</a:t>
            </a:r>
            <a:endParaRPr lang="en-US" sz="2400" b="1" dirty="0">
              <a:effectLst/>
              <a:latin typeface="Times New Roman" panose="02020603050405020304" pitchFamily="18" charset="0"/>
              <a:ea typeface="Times New Roman" panose="02020603050405020304" pitchFamily="18" charset="0"/>
              <a:cs typeface="Arial" panose="020B0604020202020204" pitchFamily="34" charset="0"/>
            </a:endParaRPr>
          </a:p>
          <a:p>
            <a:pPr marL="342900" lvl="1" indent="-342900" algn="just" eaLnBrk="1" hangingPunct="1">
              <a:buFont typeface="Arial" pitchFamily="34" charset="0"/>
              <a:buChar char="•"/>
              <a:defRPr/>
            </a:pPr>
            <a:endParaRPr lang="he-IL" sz="2400" dirty="0"/>
          </a:p>
          <a:p>
            <a:pPr marL="342900" lvl="1" indent="-342900" algn="just" eaLnBrk="1" hangingPunct="1">
              <a:buFont typeface="Arial" pitchFamily="34" charset="0"/>
              <a:buChar char="•"/>
              <a:defRPr/>
            </a:pPr>
            <a:endParaRPr lang="he-IL" sz="2400" dirty="0"/>
          </a:p>
          <a:p>
            <a:pPr marL="342900" lvl="1" indent="-342900" algn="just" eaLnBrk="1" hangingPunct="1">
              <a:buFont typeface="Arial" pitchFamily="34" charset="0"/>
              <a:buChar char="•"/>
              <a:defRPr/>
            </a:pPr>
            <a:endParaRPr lang="he-IL" sz="2400" dirty="0"/>
          </a:p>
          <a:p>
            <a:pPr marL="342900" lvl="1" indent="-342900" algn="just" eaLnBrk="1" hangingPunct="1">
              <a:buFont typeface="Arial" pitchFamily="34" charset="0"/>
              <a:buChar char="•"/>
              <a:defRPr/>
            </a:pPr>
            <a:r>
              <a:rPr lang="he-IL" sz="2400" dirty="0"/>
              <a:t>.</a:t>
            </a:r>
          </a:p>
          <a:p>
            <a:pPr marL="342900" lvl="1" indent="-342900" algn="just" eaLnBrk="1" hangingPunct="1">
              <a:buFont typeface="Arial" pitchFamily="34" charset="0"/>
              <a:buChar char="•"/>
              <a:defRPr/>
            </a:pPr>
            <a:endParaRPr lang="he-IL" sz="2400" dirty="0"/>
          </a:p>
          <a:p>
            <a:pPr marL="342900" lvl="1" indent="-342900" algn="just" eaLnBrk="1" hangingPunct="1">
              <a:buFont typeface="Arial" pitchFamily="34" charset="0"/>
              <a:buChar char="•"/>
              <a:defRPr/>
            </a:pPr>
            <a:endParaRPr lang="he-IL" sz="24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182101238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793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876802" y="2265814"/>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22686"/>
            <a:ext cx="8229600" cy="857250"/>
          </a:xfrm>
        </p:spPr>
        <p:txBody>
          <a:bodyPr>
            <a:normAutofit/>
          </a:bodyPr>
          <a:lstStyle/>
          <a:p>
            <a:pPr marL="457200" indent="-457200" algn="ctr"/>
            <a:r>
              <a:rPr lang="he-IL" altLang="he-IL" sz="3200" b="1" dirty="0">
                <a:solidFill>
                  <a:srgbClr val="553017"/>
                </a:solidFill>
                <a:latin typeface="+mn-lt"/>
                <a:ea typeface="+mn-ea"/>
                <a:cs typeface="+mn-cs"/>
              </a:rPr>
              <a:t>מושגי יסוד –  עסקה בישראל</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575134" y="142216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sp>
        <p:nvSpPr>
          <p:cNvPr id="2" name="מלבן 1"/>
          <p:cNvSpPr/>
          <p:nvPr/>
        </p:nvSpPr>
        <p:spPr>
          <a:xfrm>
            <a:off x="897096" y="1191713"/>
            <a:ext cx="11309545" cy="2862322"/>
          </a:xfrm>
          <a:prstGeom prst="rect">
            <a:avLst/>
          </a:prstGeom>
        </p:spPr>
        <p:txBody>
          <a:bodyPr wrap="square">
            <a:spAutoFit/>
          </a:bodyPr>
          <a:lstStyle/>
          <a:p>
            <a:pPr lvl="2" algn="just" rtl="1" fontAlgn="base">
              <a:lnSpc>
                <a:spcPct val="150000"/>
              </a:lnSpc>
              <a:spcBef>
                <a:spcPts val="600"/>
              </a:spcBef>
              <a:buClr>
                <a:srgbClr val="000000"/>
              </a:buClr>
              <a:buSzPts val="1100"/>
            </a:pPr>
            <a:r>
              <a:rPr lang="he-IL" sz="2400" b="1" u="sng" strike="noStrike" spc="0" dirty="0">
                <a:ln>
                  <a:noFill/>
                </a:ln>
                <a:effectLst>
                  <a:outerShdw sx="0" sy="0">
                    <a:srgbClr val="000000"/>
                  </a:outerShdw>
                </a:effectLst>
                <a:latin typeface="Times New Roman" panose="02020603050405020304" pitchFamily="18" charset="0"/>
                <a:ea typeface="Times New Roman" panose="02020603050405020304" pitchFamily="18" charset="0"/>
                <a:cs typeface="Arial" panose="020B0604020202020204" pitchFamily="34" charset="0"/>
              </a:rPr>
              <a:t>עסקה בישראל  - נכס</a:t>
            </a:r>
          </a:p>
          <a:p>
            <a:pPr marL="342900" lvl="1" indent="-342900" algn="just" eaLnBrk="1" hangingPunct="1">
              <a:buFont typeface="Arial" pitchFamily="34" charset="0"/>
              <a:buChar char="•"/>
              <a:defRPr/>
            </a:pPr>
            <a:r>
              <a:rPr lang="he-IL" sz="2400" dirty="0"/>
              <a:t>ישראל- </a:t>
            </a:r>
            <a:r>
              <a:rPr lang="he-IL" sz="2400" dirty="0" err="1"/>
              <a:t>נצגויות</a:t>
            </a:r>
            <a:r>
              <a:rPr lang="he-IL" sz="2400" dirty="0"/>
              <a:t> ישראליות בחו"ל אינן מהוות שטח ריבוני של ישראל אלא הן נהנות מחסינות בלבד. </a:t>
            </a:r>
          </a:p>
          <a:p>
            <a:pPr marL="342900" lvl="1" indent="-342900" algn="just" eaLnBrk="1" hangingPunct="1">
              <a:buFont typeface="Arial" pitchFamily="34" charset="0"/>
              <a:buChar char="•"/>
              <a:defRPr/>
            </a:pPr>
            <a:endParaRPr lang="he-IL" sz="2400" dirty="0"/>
          </a:p>
          <a:p>
            <a:pPr marL="342900" lvl="1" indent="-342900" algn="just" eaLnBrk="1" hangingPunct="1">
              <a:buFont typeface="Arial" pitchFamily="34" charset="0"/>
              <a:buChar char="•"/>
              <a:defRPr/>
            </a:pPr>
            <a:endParaRPr lang="he-IL" sz="2400" dirty="0"/>
          </a:p>
          <a:p>
            <a:pPr marL="0" lvl="1" algn="just" eaLnBrk="1" hangingPunct="1">
              <a:defRPr/>
            </a:pPr>
            <a:endParaRPr lang="he-IL" sz="2400" dirty="0"/>
          </a:p>
          <a:p>
            <a:pPr marL="342900" lvl="1" indent="-342900" algn="just" eaLnBrk="1" hangingPunct="1">
              <a:buFont typeface="Arial" pitchFamily="34" charset="0"/>
              <a:buChar char="•"/>
              <a:defRPr/>
            </a:pPr>
            <a:endParaRPr lang="he-IL" sz="24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58193952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44905"/>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1734882" y="154694"/>
            <a:ext cx="8229600" cy="857250"/>
          </a:xfrm>
        </p:spPr>
        <p:txBody>
          <a:bodyPr>
            <a:noAutofit/>
          </a:bodyPr>
          <a:lstStyle/>
          <a:p>
            <a:pPr marL="457200" indent="-457200"/>
            <a:r>
              <a:rPr lang="he-IL" altLang="he-IL" sz="3200" b="1" dirty="0">
                <a:solidFill>
                  <a:srgbClr val="553017"/>
                </a:solidFill>
                <a:latin typeface="+mn-lt"/>
                <a:ea typeface="+mn-ea"/>
                <a:cs typeface="+mn-cs"/>
              </a:rPr>
              <a:t>החלטת מיסוי 2625/15 ועניין </a:t>
            </a:r>
            <a:r>
              <a:rPr lang="he-IL" altLang="he-IL" sz="3200" b="1" dirty="0" err="1">
                <a:solidFill>
                  <a:srgbClr val="553017"/>
                </a:solidFill>
                <a:latin typeface="+mn-lt"/>
                <a:ea typeface="+mn-ea"/>
                <a:cs typeface="+mn-cs"/>
              </a:rPr>
              <a:t>מוגוגו</a:t>
            </a:r>
            <a:endParaRPr lang="he-IL" altLang="he-IL" sz="3200" b="1" dirty="0">
              <a:solidFill>
                <a:srgbClr val="553017"/>
              </a:solidFill>
              <a:latin typeface="+mn-lt"/>
              <a:ea typeface="+mn-ea"/>
              <a:cs typeface="+mn-cs"/>
            </a:endParaRP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sp>
        <p:nvSpPr>
          <p:cNvPr id="2" name="מלבן 1"/>
          <p:cNvSpPr/>
          <p:nvPr/>
        </p:nvSpPr>
        <p:spPr>
          <a:xfrm>
            <a:off x="787802" y="1433938"/>
            <a:ext cx="11309545" cy="10323852"/>
          </a:xfrm>
          <a:prstGeom prst="rect">
            <a:avLst/>
          </a:prstGeom>
        </p:spPr>
        <p:txBody>
          <a:bodyPr wrap="square">
            <a:spAutoFit/>
          </a:bodyPr>
          <a:lstStyle/>
          <a:p>
            <a:pPr algn="just"/>
            <a:r>
              <a:rPr lang="he-IL" sz="2400" dirty="0"/>
              <a:t> </a:t>
            </a:r>
            <a:r>
              <a:rPr lang="he-IL" sz="2400" b="1" u="sng" dirty="0"/>
              <a:t>החלטת מיסוי 2625/15</a:t>
            </a:r>
            <a:endParaRPr lang="en-GB" sz="2400" b="1" u="sng" dirty="0">
              <a:effectLst>
                <a:outerShdw sx="0" sy="0">
                  <a:srgbClr val="000000"/>
                </a:outerShdw>
              </a:effectLst>
            </a:endParaRPr>
          </a:p>
          <a:p>
            <a:pPr marL="342900" indent="-342900" fontAlgn="base">
              <a:buFont typeface="Arial" panose="020B0604020202020204" pitchFamily="34" charset="0"/>
              <a:buChar char="•"/>
            </a:pPr>
            <a:r>
              <a:rPr lang="he-IL" sz="2400" dirty="0"/>
              <a:t>חברה בע"מ (להלן: "</a:t>
            </a:r>
            <a:r>
              <a:rPr lang="he-IL" sz="2400" b="1" dirty="0"/>
              <a:t>החברה</a:t>
            </a:r>
            <a:r>
              <a:rPr lang="he-IL" sz="2400" dirty="0"/>
              <a:t>") עוסקת בפיתוח, ייצור ומכירה של מערכת אלקטרונית (להלן: "ה</a:t>
            </a:r>
            <a:r>
              <a:rPr lang="he-IL" sz="2400" b="1" dirty="0"/>
              <a:t>מערכת</a:t>
            </a:r>
            <a:r>
              <a:rPr lang="he-IL" sz="2400" dirty="0"/>
              <a:t>").</a:t>
            </a:r>
          </a:p>
          <a:p>
            <a:pPr marL="342900" indent="-342900" fontAlgn="base">
              <a:buFont typeface="Arial" panose="020B0604020202020204" pitchFamily="34" charset="0"/>
              <a:buChar char="•"/>
            </a:pPr>
            <a:r>
              <a:rPr lang="he-IL" sz="2400" dirty="0"/>
              <a:t>המערכת כוללת תוכנה שפותחה ע"י החברה בישראל וכן חלקים מוחשיים אחרים המיוצרים בחו"ל. </a:t>
            </a:r>
          </a:p>
          <a:p>
            <a:pPr marL="342900" indent="-342900" fontAlgn="base">
              <a:buFont typeface="Arial" panose="020B0604020202020204" pitchFamily="34" charset="0"/>
              <a:buChar char="•"/>
            </a:pPr>
            <a:r>
              <a:rPr lang="he-IL" sz="2400" u="sng" dirty="0"/>
              <a:t>רכיב התוכנה מהווה את המרכיב העיקרי במערכת ובגין פיתוחו מוציאה החברה את מרבית הוצאותיה</a:t>
            </a:r>
            <a:r>
              <a:rPr lang="he-IL" sz="2400" dirty="0"/>
              <a:t>.</a:t>
            </a:r>
          </a:p>
          <a:p>
            <a:pPr marL="342900" indent="-342900" fontAlgn="base">
              <a:buFont typeface="Arial" panose="020B0604020202020204" pitchFamily="34" charset="0"/>
              <a:buChar char="•"/>
            </a:pPr>
            <a:r>
              <a:rPr lang="he-IL" sz="2400" u="sng" dirty="0"/>
              <a:t>מאילוצים שונים, התוכנה שפותחה בישראל מותקנת בחו"ל על גבי החלקים המוחשיים של המערכת שמיוצרים בחו"ל</a:t>
            </a:r>
            <a:r>
              <a:rPr lang="he-IL" sz="2400" dirty="0"/>
              <a:t>.</a:t>
            </a:r>
          </a:p>
          <a:p>
            <a:pPr marL="342900" indent="-342900" fontAlgn="base">
              <a:buFont typeface="Arial" panose="020B0604020202020204" pitchFamily="34" charset="0"/>
              <a:buChar char="•"/>
            </a:pPr>
            <a:r>
              <a:rPr lang="he-IL" sz="2400" dirty="0"/>
              <a:t>החברה מוכרת את המערכת גם ללקוחות בחו"ל וגם ללקוחות בישראל. </a:t>
            </a:r>
            <a:r>
              <a:rPr lang="he-IL" sz="2400" u="sng" dirty="0"/>
              <a:t>את המערכות שנמכרות ללקוחות בחו"ל, החברה לא מייבאת לישראל בטרם המכירה</a:t>
            </a:r>
            <a:r>
              <a:rPr lang="he-IL" sz="2400" dirty="0"/>
              <a:t>. החברה מייבאת לישראל רק את המערכות הנמכרות ללקוחות בישראל.</a:t>
            </a:r>
          </a:p>
          <a:p>
            <a:pPr marL="457200" indent="-457200" algn="just">
              <a:buFont typeface="Arial" panose="020B0604020202020204" pitchFamily="34" charset="0"/>
              <a:buChar char="•"/>
            </a:pPr>
            <a:endParaRPr lang="he-IL" altLang="he-IL" sz="2800" b="1" dirty="0"/>
          </a:p>
          <a:p>
            <a:pPr marL="457200" indent="-457200" algn="just" eaLnBrk="1" hangingPunct="1">
              <a:buFont typeface="Arial" panose="020B0604020202020204" pitchFamily="34" charset="0"/>
              <a:buChar char="•"/>
            </a:pPr>
            <a:endParaRPr lang="he-IL" altLang="he-IL" sz="2800" dirty="0"/>
          </a:p>
          <a:p>
            <a:pPr marL="457200" indent="-457200" algn="just" eaLnBrk="1" hangingPunct="1">
              <a:buFont typeface="Arial" panose="020B0604020202020204" pitchFamily="34" charset="0"/>
              <a:buChar char="•"/>
            </a:pPr>
            <a:endParaRPr lang="he-IL" altLang="he-IL" sz="2800" dirty="0"/>
          </a:p>
          <a:p>
            <a:pPr marL="457200" indent="-457200" algn="just">
              <a:buFont typeface="Arial" panose="020B0604020202020204" pitchFamily="34" charset="0"/>
              <a:buChar char="•"/>
            </a:pPr>
            <a:endParaRPr lang="he-IL" sz="2800" b="1" dirty="0"/>
          </a:p>
          <a:p>
            <a:pPr marL="342900" indent="-342900" algn="just" fontAlgn="base">
              <a:buFont typeface="Arial" panose="020B0604020202020204" pitchFamily="34" charset="0"/>
              <a:buChar char="•"/>
            </a:pPr>
            <a:endParaRPr lang="he-IL" sz="2400" dirty="0"/>
          </a:p>
          <a:p>
            <a:pPr marL="342900" indent="-342900" algn="just" fontAlgn="base">
              <a:buFont typeface="Arial" panose="020B0604020202020204" pitchFamily="34" charset="0"/>
              <a:buChar char="•"/>
            </a:pPr>
            <a:br>
              <a:rPr lang="he-IL" sz="2400" dirty="0"/>
            </a:br>
            <a:endParaRPr lang="he-IL" sz="2400" dirty="0"/>
          </a:p>
          <a:p>
            <a:pPr marL="342900" marR="0" lvl="1" indent="-342900" algn="r" defTabSz="914400" rtl="1" eaLnBrk="1" fontAlgn="auto" latinLnBrk="0" hangingPunct="1">
              <a:lnSpc>
                <a:spcPct val="90000"/>
              </a:lnSpc>
              <a:spcBef>
                <a:spcPts val="5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a:p>
            <a:pPr marL="342900" marR="0" lvl="1" indent="-342900" algn="r" defTabSz="914400" rtl="1" eaLnBrk="1" fontAlgn="auto" latinLnBrk="0" hangingPunct="1">
              <a:lnSpc>
                <a:spcPct val="90000"/>
              </a:lnSpc>
              <a:spcBef>
                <a:spcPts val="5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457200" marR="0" lvl="0" indent="-4572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342900" marR="0" lvl="1" indent="-342900" algn="r" defTabSz="914400" rtl="1" eaLnBrk="1" fontAlgn="auto" latinLnBrk="0" hangingPunct="1">
              <a:lnSpc>
                <a:spcPct val="90000"/>
              </a:lnSpc>
              <a:spcBef>
                <a:spcPts val="5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a:p>
            <a:pPr marL="342900" marR="0" lvl="1" indent="-342900" algn="r" defTabSz="914400" rtl="1" eaLnBrk="1" fontAlgn="auto" latinLnBrk="0" hangingPunct="1">
              <a:lnSpc>
                <a:spcPct val="90000"/>
              </a:lnSpc>
              <a:spcBef>
                <a:spcPts val="5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2423638179"/>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00456ec-56e1-43bd-81ba-82adeb77cb97" xsi:nil="true"/>
    <lcf76f155ced4ddcb4097134ff3c332f xmlns="030b8061-92dc-476a-ae69-f4b80de69fa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מסמך" ma:contentTypeID="0x0101004AD3B48E121BBD41B6084E8802522149" ma:contentTypeVersion="13" ma:contentTypeDescription="צור מסמך חדש." ma:contentTypeScope="" ma:versionID="31cfade498fe7f1cfcc9cd44d1d1451f">
  <xsd:schema xmlns:xsd="http://www.w3.org/2001/XMLSchema" xmlns:xs="http://www.w3.org/2001/XMLSchema" xmlns:p="http://schemas.microsoft.com/office/2006/metadata/properties" xmlns:ns2="030b8061-92dc-476a-ae69-f4b80de69fa8" xmlns:ns3="a00456ec-56e1-43bd-81ba-82adeb77cb97" targetNamespace="http://schemas.microsoft.com/office/2006/metadata/properties" ma:root="true" ma:fieldsID="020c2404300278458aa6f23378928adb" ns2:_="" ns3:_="">
    <xsd:import namespace="030b8061-92dc-476a-ae69-f4b80de69fa8"/>
    <xsd:import namespace="a00456ec-56e1-43bd-81ba-82adeb77cb9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0b8061-92dc-476a-ae69-f4b80de69f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תגיות תמונה" ma:readOnly="false" ma:fieldId="{5cf76f15-5ced-4ddc-b409-7134ff3c332f}" ma:taxonomyMulti="true" ma:sspId="af3476cf-acef-47c1-99e6-b75c10988b0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00456ec-56e1-43bd-81ba-82adeb77cb97"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2077110a-b450-4835-9a95-2991dc7182cf}" ma:internalName="TaxCatchAll" ma:showField="CatchAllData" ma:web="a00456ec-56e1-43bd-81ba-82adeb77cb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4997B5-E5EC-4924-BA17-61E7C014F5D5}">
  <ds:schemaRefs>
    <ds:schemaRef ds:uri="http://www.w3.org/XML/1998/namespace"/>
    <ds:schemaRef ds:uri="http://schemas.openxmlformats.org/package/2006/metadata/core-properties"/>
    <ds:schemaRef ds:uri="http://purl.org/dc/terms/"/>
    <ds:schemaRef ds:uri="http://purl.org/dc/elements/1.1/"/>
    <ds:schemaRef ds:uri="http://schemas.microsoft.com/office/2006/metadata/properties"/>
    <ds:schemaRef ds:uri="030b8061-92dc-476a-ae69-f4b80de69fa8"/>
    <ds:schemaRef ds:uri="http://schemas.microsoft.com/office/2006/documentManagement/types"/>
    <ds:schemaRef ds:uri="http://schemas.microsoft.com/office/infopath/2007/PartnerControls"/>
    <ds:schemaRef ds:uri="http://purl.org/dc/dcmitype/"/>
    <ds:schemaRef ds:uri="a00456ec-56e1-43bd-81ba-82adeb77cb97"/>
  </ds:schemaRefs>
</ds:datastoreItem>
</file>

<file path=customXml/itemProps2.xml><?xml version="1.0" encoding="utf-8"?>
<ds:datastoreItem xmlns:ds="http://schemas.openxmlformats.org/officeDocument/2006/customXml" ds:itemID="{41AE87BA-D1FB-41AB-972A-43778394BD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0b8061-92dc-476a-ae69-f4b80de69fa8"/>
    <ds:schemaRef ds:uri="a00456ec-56e1-43bd-81ba-82adeb77cb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E6410B-CD7B-43A1-9A81-E77B661D7A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45506</TotalTime>
  <Words>13217</Words>
  <Application>Microsoft Office PowerPoint</Application>
  <PresentationFormat>מסך רחב</PresentationFormat>
  <Paragraphs>939</Paragraphs>
  <Slides>113</Slides>
  <Notes>105</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113</vt:i4>
      </vt:variant>
    </vt:vector>
  </HeadingPairs>
  <TitlesOfParts>
    <vt:vector size="122" baseType="lpstr">
      <vt:lpstr>Arial</vt:lpstr>
      <vt:lpstr>Calibri</vt:lpstr>
      <vt:lpstr>Calibri Light</vt:lpstr>
      <vt:lpstr>FrankRuehl</vt:lpstr>
      <vt:lpstr>Guttman Frnew</vt:lpstr>
      <vt:lpstr>Helvetica</vt:lpstr>
      <vt:lpstr>Times New Roman</vt:lpstr>
      <vt:lpstr>Wingdings</vt:lpstr>
      <vt:lpstr>ערכת נושא Office</vt:lpstr>
      <vt:lpstr>מצגת של PowerPoint‏</vt:lpstr>
      <vt:lpstr>  מרצה: עו"ד שלומי שלו 22 בפברואר 2023</vt:lpstr>
      <vt:lpstr>מצגת של PowerPoint‏</vt:lpstr>
      <vt:lpstr>סוגי המס בחוק מע"מ</vt:lpstr>
      <vt:lpstr>על פעילות עסקית בחוק מע"מ – מושגי יסוד</vt:lpstr>
      <vt:lpstr>מושגי יסוד – עסקה לצרכי החוק</vt:lpstr>
      <vt:lpstr>מושגי יסוד – החלופה הראשונה ל"עסקה"</vt:lpstr>
      <vt:lpstr>מושגי יסוד –  רישת החלופה הראשונה ל"עסקה"- מכירת נכס</vt:lpstr>
      <vt:lpstr>מושגי יסוד –  רישת החלופה הראשונה ל"עסקה"- מכירת נכס- המשך</vt:lpstr>
      <vt:lpstr>מושגי יסוד –  רישת החלופה הראשונה ל"עסקה"- מכירת נכס- המשך</vt:lpstr>
      <vt:lpstr>מושגי יסוד –  רישת החלופה הראשונה ל"עסקה"- מכירת נכס- המשך</vt:lpstr>
      <vt:lpstr>מושגי יסוד –  רישת החלופה הראשונה ל"עסקה"- מכירת נכס- המשך</vt:lpstr>
      <vt:lpstr>מושגי יסוד –  רישת החלופה הראשונה ל"עסקה"- מכירת נכס- המשך</vt:lpstr>
      <vt:lpstr>מושגי יסוד –  רישת החלופה הראשונה ל"עסקה"- מכירת נכס- המשך</vt:lpstr>
      <vt:lpstr>מושגי יסוד –  רישת החלופה הראשונה ל"עסקה"- מכירת נכס- המשך</vt:lpstr>
      <vt:lpstr>מושגי יסוד –  רישת החלופה הראשונה ל"עסקה"- מכירת נכס- המשך</vt:lpstr>
      <vt:lpstr>מושגי יסוד –  רישת החלופה הראשונה ל"עסקה"- מכירת נכס- המשך</vt:lpstr>
      <vt:lpstr>מושגי יסוד –  רישת החלופה הראשונה ל"עסקה"- מכירת נכס- המשך</vt:lpstr>
      <vt:lpstr>מושגי יסוד –  רישת החלופה הראשונה ל"עסקה"- מכירת נכס- המשך</vt:lpstr>
      <vt:lpstr>מושגי יסוד –  רישת החלופה הראשונה ל"עסקה"- מכירת נכס- המשך</vt:lpstr>
      <vt:lpstr>מושגי יסוד –  רישת החלופה הראשונה ל"עסקה"- מכירת נכס- המשך</vt:lpstr>
      <vt:lpstr>מושגי יסוד –  רישת החלופה הראשונה ל"עסקה"- מכירת נכס- המשך</vt:lpstr>
      <vt:lpstr>מושגי יסוד –  רישת החלופה הראשונה ל"עסקה"- מכירת נכס- המשך</vt:lpstr>
      <vt:lpstr>מושגי יסוד –  רישת החלופה הראשונה ל"עסקה"- מכירת נכס- המשך</vt:lpstr>
      <vt:lpstr>מושגי יסוד –  רישת החלופה הראשונה ל"עסקה"- מכירת נכס- המשך</vt:lpstr>
      <vt:lpstr>מושגי יסוד –  רישת החלופה הראשונה ל"עסקה"- מכירת נכס- המשך</vt:lpstr>
      <vt:lpstr>מושגי יסוד –  רישת החלופה הראשונה ל"עסקה"- מכירת נכס- המשך</vt:lpstr>
      <vt:lpstr>מושגי יסוד –  רישת החלופה הראשונה ל"עסקה"- מכירת נכס- המשך</vt:lpstr>
      <vt:lpstr>מושגי יסוד –  רישת החלופה הראשונה ל"עסקה"- מכירת נכס- המשך</vt:lpstr>
      <vt:lpstr>מושגי יסוד –  רישת החלופה הראשונה ל"עסקה"- מכירת נכס- המשך</vt:lpstr>
      <vt:lpstr>מושגי יסוד –  רישת החלופה הראשונה ל"עסקה"- מכירת נכס - המשך</vt:lpstr>
      <vt:lpstr>מושגי יסוד –  רישת החלופה הראשונה ל"עסקה"- מכירת נכס - המשך</vt:lpstr>
      <vt:lpstr>מושגי יסוד –  רישת החלופה הראשונה ל"עסקה"- מכירת נכס - המשך</vt:lpstr>
      <vt:lpstr>מושגי יסוד –  רישת החלופה הראשונה ל"עסקה"- מכירת נכס - המשך</vt:lpstr>
      <vt:lpstr>מושגי יסוד –  רישת החלופה הראשונה ל"עסקה"- מכירת נכס - המשך</vt:lpstr>
      <vt:lpstr>מושגי יסוד –  רישת החלופה הראשונה ל"עסקה"- מכירת נכס - המשך</vt:lpstr>
      <vt:lpstr>מושגי יסוד –  רישת החלופה הראשונה ל"עסקה"- מכירת נכס - המשך</vt:lpstr>
      <vt:lpstr>מושגי יסוד –  רישת החלופה הראשונה ל"עסקה"- מכירת נכס - המשך</vt:lpstr>
      <vt:lpstr>מושגי יסוד –  רישת החלופה הראשונה ל"עסקה"- מכירת נכס - המשך</vt:lpstr>
      <vt:lpstr>מושגי יסוד –  רישת החלופה הראשונה ל"עסקה"- מכירת נכס - המשך</vt:lpstr>
      <vt:lpstr>מושגי יסוד –  רישת החלופה הראשונה ל"עסקה"- מכירת נכס - המשך</vt:lpstr>
      <vt:lpstr>מושגי יסוד –  רישת החלופה הראשונה ל"עסקה"- מכירת נכס - המשך</vt:lpstr>
      <vt:lpstr>מושגי יסוד –  רישת החלופה הראשונה ל"עסקה"- מכירת נכס - המשך</vt:lpstr>
      <vt:lpstr>מושגי יסוד –  רישת החלופה הראשונה ל"עסקה"- מכירת נכס - המשך</vt:lpstr>
      <vt:lpstr>מושגי יסוד –  רישת החלופה הראשונה ל"עסקה"- מכירת נכס - המשך</vt:lpstr>
      <vt:lpstr>מושגי יסוד –  רישת החלופה הראשונה ל"עסקה"- מכירת נכס - המשך</vt:lpstr>
      <vt:lpstr>מושגי יסוד –  רישת החלופה הראשונה ל"עסקה"- מכירת נכס - המשך</vt:lpstr>
      <vt:lpstr>מושגי יסוד –  רישת החלופה הראשונה ל"עסקה"- מכירת נכס - המשך</vt:lpstr>
      <vt:lpstr>מושגי יסוד –  רישת החלופה הראשונה ל"עסקה"- עוסק</vt:lpstr>
      <vt:lpstr>מושגי יסוד –  רישת החלופה הראשונה ל"עסקה"- עוסק - המשך</vt:lpstr>
      <vt:lpstr>מושגי יסוד –  רישת החלופה הראשונה ל"עסקה"- עוסק - המשך</vt:lpstr>
      <vt:lpstr>מושגי יסוד –  רישת החלופה הראשונה ל"עסקה"- עוסק - המשך</vt:lpstr>
      <vt:lpstr>מושגי יסוד –  רישת החלופה הראשונה ל"עסקה"- עוסק - המשך</vt:lpstr>
      <vt:lpstr>מושגי יסוד –  רישת החלופה הראשונה ל"עסקה"- עוסק - המשך</vt:lpstr>
      <vt:lpstr>מושגי יסוד –  רישת החלופה הראשונה ל"עסקה"- עוסק - המשך</vt:lpstr>
      <vt:lpstr>מושגי יסוד –  רישת החלופה הראשונה ל"עסקה"- עוסק - המשך</vt:lpstr>
      <vt:lpstr>מושגי יסוד –  רישת החלופה הראשונה ל"עסקה"- עוסק - המשך</vt:lpstr>
      <vt:lpstr>מושגי יסוד –  רישת החלופה הראשונה ל"עסקה"-  "במהלך עסקו"</vt:lpstr>
      <vt:lpstr>מושגי יסוד –  רישת החלופה הראשונה ל"עסקה"-  "במהלך עסקו"</vt:lpstr>
      <vt:lpstr>מושגי יסוד –  רישת החלופה הראשונה ל"עסקה"-  "במהלך עסקו"</vt:lpstr>
      <vt:lpstr>מושגי יסוד –  רישת החלופה הראשונה ל"עסקה"-  "במהלך עסקו"</vt:lpstr>
      <vt:lpstr>מושגי יסוד –  רישת החלופה הראשונה ל"עסקה"-  "במהלך עסקו"</vt:lpstr>
      <vt:lpstr>מושגי יסוד –  רישת החלופה הראשונה ל"עסקה"-  "במהלך עסקו"</vt:lpstr>
      <vt:lpstr>מושגי יסוד –  רישת החלופה הראשונה ל"עסקה"-  "במהלך עסקו"</vt:lpstr>
      <vt:lpstr>מושגי יסוד –  רישת החלופה הראשונה ל"עסקה"- מתן שירות</vt:lpstr>
      <vt:lpstr>מושגי יסוד –  רישת החלופה הראשונה ל"עסקה"- מתן שירות</vt:lpstr>
      <vt:lpstr>מושגי יסוד –  רישת החלופה הראשונה ל"עסקה"- מתן שירות</vt:lpstr>
      <vt:lpstr>מושגי יסוד –  רישת החלופה הראשונה ל"עסקה"- מתן שירות</vt:lpstr>
      <vt:lpstr>מושגי יסוד –  רישת החלופה הראשונה ל"עסקה"- מתן שירות</vt:lpstr>
      <vt:lpstr>מושגי יסוד –  רישת החלופה הראשונה ל"עסקה"- מתן שירות</vt:lpstr>
      <vt:lpstr>מושגי יסוד –  רישת החלופה הראשונה ל"עסקה"- מתן שירות</vt:lpstr>
      <vt:lpstr>מושגי יסוד –  סיפת החלופה הראשונה ל"עסקה"- מכירת ציוד</vt:lpstr>
      <vt:lpstr>מושגי יסוד –  סיפת החלופה הראשונה ל"עסקה"- מכירת ציוד</vt:lpstr>
      <vt:lpstr>מושגי יסוד –  סיפת החלופה הראשונה ל"עסקה"- מכירת ציוד</vt:lpstr>
      <vt:lpstr>מושגי יסוד –  סיפת החלופה הראשונה ל"עסקה"- מכירת ציוד</vt:lpstr>
      <vt:lpstr>מושגי יסוד –  סיפת החלופה הראשונה ל"עסקה"- מכירת ציוד</vt:lpstr>
      <vt:lpstr>מושגי יסוד –  סיפת החלופה הראשונה ל"עסקה"- מכירת ציוד</vt:lpstr>
      <vt:lpstr>מושגי יסוד –  סיפת החלופה הראשונה ל"עסקה"- מכירת ציוד</vt:lpstr>
      <vt:lpstr>מושגי יסוד –  החלופה השנייה למונח עסקה</vt:lpstr>
      <vt:lpstr>מושגי יסוד –  החלופה השנייה למונח עסקה</vt:lpstr>
      <vt:lpstr>מושגי יסוד –  החלופה השנייה למונח עסקה</vt:lpstr>
      <vt:lpstr>מושגי יסוד –  החלופה השנייה למונח עסקה</vt:lpstr>
      <vt:lpstr>מושגי יסוד –  החלופה השנייה למונח עסקה</vt:lpstr>
      <vt:lpstr>מושגי יסוד –  החלופה השנייה למונח עסקה</vt:lpstr>
      <vt:lpstr>מושגי יסוד –  החלופה השנייה למונח עסקה</vt:lpstr>
      <vt:lpstr>מושגי יסוד –  החלופה השנייה למונח עסקה</vt:lpstr>
      <vt:lpstr>מושגי יסוד –  החלופה השנייה למונח עסקה</vt:lpstr>
      <vt:lpstr>מושגי יסוד –  החלופה השנייה למונח עסקה</vt:lpstr>
      <vt:lpstr>מושגי יסוד –  החלופה השלישית למונח עסקה</vt:lpstr>
      <vt:lpstr>מושגי יסוד –  החלופה השלישית למונח עסקה</vt:lpstr>
      <vt:lpstr>מושגי יסוד –  החלופה השלישית למונח עסקה</vt:lpstr>
      <vt:lpstr>מושגי יסוד –  החלופה השלישית למונח עסקה</vt:lpstr>
      <vt:lpstr>מושגי יסוד –  החלופה השלישית למונח עסקה</vt:lpstr>
      <vt:lpstr>מושגי יסוד –  החלופה השלישית למונח עסקה</vt:lpstr>
      <vt:lpstr>מושגי יסוד –  החלופה השלישית למונח עסקה</vt:lpstr>
      <vt:lpstr>מושגי יסוד –  החלופה השלישית למונח עסקה</vt:lpstr>
      <vt:lpstr>מושגי יסוד –  עסקה בישראל</vt:lpstr>
      <vt:lpstr>מושגי יסוד –  עסקה בישראל</vt:lpstr>
      <vt:lpstr>החלטת מיסוי 2625/15 ועניין מוגוגו</vt:lpstr>
      <vt:lpstr>החלטת מיסוי 2625/15 ועניין מוגוגו</vt:lpstr>
      <vt:lpstr>החלטת מיסוי 2625/15 ועניין מוגוגו</vt:lpstr>
      <vt:lpstr>החלטת מיסוי 2625/15 ועניין מוגוגו</vt:lpstr>
      <vt:lpstr>החלטת מיסוי 2625/15 ועניין מוגוגו</vt:lpstr>
      <vt:lpstr>מושגי יסוד –  עסקה בישראל</vt:lpstr>
      <vt:lpstr>מושגי יסוד –  עסקה בישראל</vt:lpstr>
      <vt:lpstr>מחיר עסקה</vt:lpstr>
      <vt:lpstr>מחיר עסקה</vt:lpstr>
      <vt:lpstr>מחיר עסקה</vt:lpstr>
      <vt:lpstr>מחיר עסקה</vt:lpstr>
      <vt:lpstr>מחיר עסקה</vt:lpstr>
      <vt:lpstr>מחיר עסקה</vt:lpstr>
      <vt:lpstr>מחיר עסקה</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DESKTOP</dc:creator>
  <cp:lastModifiedBy>Itzik Irim</cp:lastModifiedBy>
  <cp:revision>1016</cp:revision>
  <cp:lastPrinted>2017-06-15T12:40:50Z</cp:lastPrinted>
  <dcterms:created xsi:type="dcterms:W3CDTF">2017-06-13T17:39:13Z</dcterms:created>
  <dcterms:modified xsi:type="dcterms:W3CDTF">2023-02-22T15:49:58Z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0x0101004AD3B48E121BBD41B6084E8802522149</vt:lpwstr>
  </property>
</Properties>
</file>