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Lst>
  <p:notesMasterIdLst>
    <p:notesMasterId r:id="rId27"/>
  </p:notesMasterIdLst>
  <p:handoutMasterIdLst>
    <p:handoutMasterId r:id="rId28"/>
  </p:handoutMasterIdLst>
  <p:sldIdLst>
    <p:sldId id="256" r:id="rId3"/>
    <p:sldId id="258" r:id="rId4"/>
    <p:sldId id="303" r:id="rId5"/>
    <p:sldId id="262" r:id="rId6"/>
    <p:sldId id="299" r:id="rId7"/>
    <p:sldId id="266" r:id="rId8"/>
    <p:sldId id="301" r:id="rId9"/>
    <p:sldId id="267" r:id="rId10"/>
    <p:sldId id="302" r:id="rId11"/>
    <p:sldId id="269" r:id="rId12"/>
    <p:sldId id="305" r:id="rId13"/>
    <p:sldId id="319" r:id="rId14"/>
    <p:sldId id="304" r:id="rId15"/>
    <p:sldId id="287" r:id="rId16"/>
    <p:sldId id="270" r:id="rId17"/>
    <p:sldId id="306" r:id="rId18"/>
    <p:sldId id="314" r:id="rId19"/>
    <p:sldId id="307" r:id="rId20"/>
    <p:sldId id="308" r:id="rId21"/>
    <p:sldId id="315" r:id="rId22"/>
    <p:sldId id="317" r:id="rId23"/>
    <p:sldId id="316" r:id="rId24"/>
    <p:sldId id="318" r:id="rId25"/>
    <p:sldId id="292" r:id="rId26"/>
  </p:sldIdLst>
  <p:sldSz cx="9144000" cy="6858000" type="screen4x3"/>
  <p:notesSz cx="9774238" cy="664845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E8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38" autoAdjust="0"/>
    <p:restoredTop sz="90214" autoAdjust="0"/>
  </p:normalViewPr>
  <p:slideViewPr>
    <p:cSldViewPr>
      <p:cViewPr>
        <p:scale>
          <a:sx n="80" d="100"/>
          <a:sy n="80" d="100"/>
        </p:scale>
        <p:origin x="-105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68" y="-90"/>
      </p:cViewPr>
      <p:guideLst>
        <p:guide orient="horz" pos="2094"/>
        <p:guide pos="307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1-23T15:19:24.051" idx="1">
    <p:pos x="2699" y="3361"/>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5538269" y="1"/>
            <a:ext cx="4235969" cy="33215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2335" y="1"/>
            <a:ext cx="4235969" cy="33215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780CE4DC-343D-4AF8-8F57-04E6936E108E}" type="datetimeFigureOut">
              <a:rPr lang="he-IL"/>
              <a:pPr>
                <a:defRPr/>
              </a:pPr>
              <a:t>ג'/אדר/תשע"ה</a:t>
            </a:fld>
            <a:endParaRPr lang="he-IL"/>
          </a:p>
        </p:txBody>
      </p:sp>
      <p:sp>
        <p:nvSpPr>
          <p:cNvPr id="4" name="מציין מיקום של כותרת תחתונה 3"/>
          <p:cNvSpPr>
            <a:spLocks noGrp="1"/>
          </p:cNvSpPr>
          <p:nvPr>
            <p:ph type="ftr" sz="quarter" idx="2"/>
          </p:nvPr>
        </p:nvSpPr>
        <p:spPr>
          <a:xfrm>
            <a:off x="5538269" y="6315225"/>
            <a:ext cx="4235969" cy="33215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2335" y="6315225"/>
            <a:ext cx="4235969" cy="33215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3B65C1F-B7C8-4F12-B9B1-9F7AFDAD0742}" type="slidenum">
              <a:rPr lang="he-IL"/>
              <a:pPr>
                <a:defRPr/>
              </a:pPr>
              <a:t>‹#›</a:t>
            </a:fld>
            <a:endParaRPr lang="he-IL"/>
          </a:p>
        </p:txBody>
      </p:sp>
    </p:spTree>
    <p:extLst>
      <p:ext uri="{BB962C8B-B14F-4D97-AF65-F5344CB8AC3E}">
        <p14:creationId xmlns:p14="http://schemas.microsoft.com/office/powerpoint/2010/main" val="3955928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5538269" y="1"/>
            <a:ext cx="4235969" cy="33215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2335" y="1"/>
            <a:ext cx="4235969" cy="33215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E4118591-46C1-4946-8160-28E5A3CF756E}" type="datetimeFigureOut">
              <a:rPr lang="he-IL"/>
              <a:pPr>
                <a:defRPr/>
              </a:pPr>
              <a:t>ג'/אדר/תשע"ה</a:t>
            </a:fld>
            <a:endParaRPr lang="he-IL"/>
          </a:p>
        </p:txBody>
      </p:sp>
      <p:sp>
        <p:nvSpPr>
          <p:cNvPr id="4" name="מציין מיקום של תמונת שקופית 3"/>
          <p:cNvSpPr>
            <a:spLocks noGrp="1" noRot="1" noChangeAspect="1"/>
          </p:cNvSpPr>
          <p:nvPr>
            <p:ph type="sldImg" idx="2"/>
          </p:nvPr>
        </p:nvSpPr>
        <p:spPr>
          <a:xfrm>
            <a:off x="3225800" y="498475"/>
            <a:ext cx="3322638" cy="2492375"/>
          </a:xfrm>
          <a:prstGeom prst="rect">
            <a:avLst/>
          </a:prstGeom>
          <a:noFill/>
          <a:ln w="12700">
            <a:solidFill>
              <a:prstClr val="black"/>
            </a:solidFill>
          </a:ln>
        </p:spPr>
        <p:txBody>
          <a:bodyPr vert="horz" lIns="91440" tIns="45720" rIns="91440" bIns="45720" rtlCol="1" anchor="ctr"/>
          <a:lstStyle/>
          <a:p>
            <a:pPr lvl="0"/>
            <a:endParaRPr lang="he-IL" noProof="0" smtClean="0"/>
          </a:p>
        </p:txBody>
      </p:sp>
      <p:sp>
        <p:nvSpPr>
          <p:cNvPr id="5" name="מציין מיקום של הערות 4"/>
          <p:cNvSpPr>
            <a:spLocks noGrp="1"/>
          </p:cNvSpPr>
          <p:nvPr>
            <p:ph type="body" sz="quarter" idx="3"/>
          </p:nvPr>
        </p:nvSpPr>
        <p:spPr>
          <a:xfrm>
            <a:off x="977891" y="3157612"/>
            <a:ext cx="7818457" cy="2992606"/>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5538269" y="6315225"/>
            <a:ext cx="4235969" cy="33215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2335" y="6315225"/>
            <a:ext cx="4235969" cy="33215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8F157B3-F92D-4D8F-907C-D677B85CA73E}" type="slidenum">
              <a:rPr lang="he-IL"/>
              <a:pPr>
                <a:defRPr/>
              </a:pPr>
              <a:t>‹#›</a:t>
            </a:fld>
            <a:endParaRPr lang="he-IL"/>
          </a:p>
        </p:txBody>
      </p:sp>
    </p:spTree>
    <p:extLst>
      <p:ext uri="{BB962C8B-B14F-4D97-AF65-F5344CB8AC3E}">
        <p14:creationId xmlns:p14="http://schemas.microsoft.com/office/powerpoint/2010/main" val="1451804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5120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7357559-60DE-4515-AD55-C77A6D9E02B5}" type="slidenum">
              <a:rPr lang="he-IL" altLang="he-IL" smtClean="0">
                <a:latin typeface="Arial" pitchFamily="34" charset="0"/>
              </a:rPr>
              <a:pPr eaLnBrk="1" hangingPunct="1">
                <a:spcBef>
                  <a:spcPct val="0"/>
                </a:spcBef>
              </a:pPr>
              <a:t>1</a:t>
            </a:fld>
            <a:endParaRPr lang="he-IL" altLang="he-I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522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777FB44-CD4E-430D-8510-4E0D8B8836DA}" type="slidenum">
              <a:rPr lang="he-IL" altLang="he-IL" smtClean="0">
                <a:latin typeface="Arial" pitchFamily="34" charset="0"/>
              </a:rPr>
              <a:pPr eaLnBrk="1" hangingPunct="1">
                <a:spcBef>
                  <a:spcPct val="0"/>
                </a:spcBef>
              </a:pPr>
              <a:t>2</a:t>
            </a:fld>
            <a:endParaRPr lang="he-IL" altLang="he-I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0" fontAlgn="base" latinLnBrk="0" hangingPunct="0">
              <a:lnSpc>
                <a:spcPct val="100000"/>
              </a:lnSpc>
              <a:spcBef>
                <a:spcPct val="30000"/>
              </a:spcBef>
              <a:spcAft>
                <a:spcPct val="0"/>
              </a:spcAft>
              <a:buClrTx/>
              <a:buSzTx/>
              <a:buFontTx/>
              <a:buNone/>
              <a:tabLst/>
              <a:defRPr/>
            </a:pPr>
            <a:r>
              <a:rPr lang="he-IL" sz="1200" kern="1200" dirty="0" smtClean="0">
                <a:solidFill>
                  <a:schemeClr val="tx1"/>
                </a:solidFill>
                <a:effectLst/>
                <a:latin typeface="+mn-lt"/>
                <a:ea typeface="+mn-ea"/>
                <a:cs typeface="+mn-cs"/>
              </a:rPr>
              <a:t>מבחנים אלו עוררו ביקורת מאחר שמעודדים מלכ"רים לייצור גירעון ולחוסר יעילות תפעולית, ומאחר שיוצאים מנקודת הנחה שקיים יתרון מס ברישום כמלכ"ר, כאשר אין הדבר נכון דווקא – מלכ"ר משלם מס על השכר אך אינו רשאי לנכות מע"מ תשומות. מכל מקום, הבחינה לא תיעשה לפי קריטריון אחד ויחיד אלא תוך שקלול של כולם. שיקול נוסף שצריך להביא בחשבון הוא מהו אופי הפעילות המדובר – האם היא שייכת מטבעה למגזר הפרטי ונועדה להפיק רווחים, או שבאה לקדם מטרות ציבוריות.</a:t>
            </a:r>
            <a:endParaRPr lang="en-US" sz="1200" kern="1200" dirty="0" smtClean="0">
              <a:solidFill>
                <a:schemeClr val="tx1"/>
              </a:solidFill>
              <a:effectLst/>
              <a:latin typeface="+mn-lt"/>
              <a:ea typeface="+mn-ea"/>
              <a:cs typeface="+mn-cs"/>
            </a:endParaRPr>
          </a:p>
          <a:p>
            <a:endParaRPr lang="he-IL" dirty="0"/>
          </a:p>
        </p:txBody>
      </p:sp>
      <p:sp>
        <p:nvSpPr>
          <p:cNvPr id="4" name="Slide Number Placeholder 3"/>
          <p:cNvSpPr>
            <a:spLocks noGrp="1"/>
          </p:cNvSpPr>
          <p:nvPr>
            <p:ph type="sldNum" sz="quarter" idx="10"/>
          </p:nvPr>
        </p:nvSpPr>
        <p:spPr/>
        <p:txBody>
          <a:bodyPr/>
          <a:lstStyle/>
          <a:p>
            <a:pPr>
              <a:defRPr/>
            </a:pPr>
            <a:fld id="{28F157B3-F92D-4D8F-907C-D677B85CA73E}" type="slidenum">
              <a:rPr lang="he-IL" smtClean="0"/>
              <a:pPr>
                <a:defRPr/>
              </a:pPr>
              <a:t>4</a:t>
            </a:fld>
            <a:endParaRPr lang="he-IL"/>
          </a:p>
        </p:txBody>
      </p:sp>
    </p:spTree>
    <p:extLst>
      <p:ext uri="{BB962C8B-B14F-4D97-AF65-F5344CB8AC3E}">
        <p14:creationId xmlns:p14="http://schemas.microsoft.com/office/powerpoint/2010/main" val="3130427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pPr>
              <a:defRPr/>
            </a:pPr>
            <a:fld id="{28F157B3-F92D-4D8F-907C-D677B85CA73E}" type="slidenum">
              <a:rPr lang="he-IL" smtClean="0"/>
              <a:pPr>
                <a:defRPr/>
              </a:pPr>
              <a:t>5</a:t>
            </a:fld>
            <a:endParaRPr lang="he-IL"/>
          </a:p>
        </p:txBody>
      </p:sp>
    </p:spTree>
    <p:extLst>
      <p:ext uri="{BB962C8B-B14F-4D97-AF65-F5344CB8AC3E}">
        <p14:creationId xmlns:p14="http://schemas.microsoft.com/office/powerpoint/2010/main" val="4056746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0" fontAlgn="base" latinLnBrk="0" hangingPunct="0">
              <a:lnSpc>
                <a:spcPct val="100000"/>
              </a:lnSpc>
              <a:spcBef>
                <a:spcPct val="30000"/>
              </a:spcBef>
              <a:spcAft>
                <a:spcPct val="0"/>
              </a:spcAft>
              <a:buClrTx/>
              <a:buSzTx/>
              <a:buFontTx/>
              <a:buNone/>
              <a:tabLst/>
              <a:defRPr/>
            </a:pPr>
            <a:r>
              <a:rPr lang="he-IL" sz="1200" dirty="0" smtClean="0"/>
              <a:t>דוגמאות נוספות להפרדת פעילות עסקית של מלכ"רים ורישומה כעוסק – הובלת נפטרים בתשלום ע"י מגן דוד אדום (ע"ש 392/91); הפעלת חניון בתשלום ע"י עמותה המנהלת בית חולים (ע"ש 75/90); </a:t>
            </a:r>
            <a:endParaRPr lang="en-US" sz="1200" dirty="0" smtClean="0"/>
          </a:p>
          <a:p>
            <a:endParaRPr lang="he-IL" dirty="0"/>
          </a:p>
        </p:txBody>
      </p:sp>
      <p:sp>
        <p:nvSpPr>
          <p:cNvPr id="4" name="Slide Number Placeholder 3"/>
          <p:cNvSpPr>
            <a:spLocks noGrp="1"/>
          </p:cNvSpPr>
          <p:nvPr>
            <p:ph type="sldNum" sz="quarter" idx="10"/>
          </p:nvPr>
        </p:nvSpPr>
        <p:spPr/>
        <p:txBody>
          <a:bodyPr/>
          <a:lstStyle/>
          <a:p>
            <a:pPr>
              <a:defRPr/>
            </a:pPr>
            <a:fld id="{28F157B3-F92D-4D8F-907C-D677B85CA73E}" type="slidenum">
              <a:rPr lang="he-IL" smtClean="0"/>
              <a:pPr>
                <a:defRPr/>
              </a:pPr>
              <a:t>7</a:t>
            </a:fld>
            <a:endParaRPr lang="he-IL"/>
          </a:p>
        </p:txBody>
      </p:sp>
    </p:spTree>
    <p:extLst>
      <p:ext uri="{BB962C8B-B14F-4D97-AF65-F5344CB8AC3E}">
        <p14:creationId xmlns:p14="http://schemas.microsoft.com/office/powerpoint/2010/main" val="3120082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4198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EAE3C41-6953-4FBE-BD19-6B434622727B}" type="slidenum">
              <a:rPr lang="he-IL" altLang="he-IL" smtClean="0"/>
              <a:pPr eaLnBrk="1" hangingPunct="1"/>
              <a:t>24</a:t>
            </a:fld>
            <a:endParaRPr lang="he-IL" altLang="he-IL"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extLst>
      <p:ext uri="{BB962C8B-B14F-4D97-AF65-F5344CB8AC3E}">
        <p14:creationId xmlns:p14="http://schemas.microsoft.com/office/powerpoint/2010/main" val="220250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375130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05556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66212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2888774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אליפסה 17"/>
          <p:cNvSpPr/>
          <p:nvPr/>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מציין מיקום של כותרת 1"/>
          <p:cNvSpPr>
            <a:spLocks noGrp="1"/>
          </p:cNvSpPr>
          <p:nvPr>
            <p:ph type="title"/>
          </p:nvPr>
        </p:nvSpPr>
        <p:spPr bwMode="auto">
          <a:xfrm>
            <a:off x="428625" y="20716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7" r:id="rId1"/>
    <p:sldLayoutId id="2147484148"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www.ampeli-tax.co.i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ctrTitle" idx="4294967295"/>
          </p:nvPr>
        </p:nvSpPr>
        <p:spPr>
          <a:xfrm>
            <a:off x="251520" y="1556792"/>
            <a:ext cx="8206681" cy="2738562"/>
          </a:xfrm>
        </p:spPr>
        <p:txBody>
          <a:bodyPr/>
          <a:lstStyle/>
          <a:p>
            <a:pPr eaLnBrk="1" hangingPunct="1"/>
            <a:r>
              <a:rPr lang="he-IL" altLang="he-IL" sz="3600" dirty="0" smtClean="0"/>
              <a:t>מלכ"רים בחוק מע"מ ובחוק מיסוי מקרקעין</a:t>
            </a:r>
            <a:r>
              <a:rPr lang="he-IL" altLang="he-IL" dirty="0" smtClean="0"/>
              <a:t/>
            </a:r>
            <a:br>
              <a:rPr lang="he-IL" altLang="he-IL" dirty="0" smtClean="0"/>
            </a:br>
            <a:r>
              <a:rPr lang="he-IL" altLang="he-IL" dirty="0" smtClean="0"/>
              <a:t>פברואר 2015</a:t>
            </a:r>
          </a:p>
        </p:txBody>
      </p:sp>
      <p:sp>
        <p:nvSpPr>
          <p:cNvPr id="8195" name="כותרת משנה 2"/>
          <p:cNvSpPr>
            <a:spLocks noGrp="1"/>
          </p:cNvSpPr>
          <p:nvPr>
            <p:ph type="subTitle" idx="4294967295"/>
          </p:nvPr>
        </p:nvSpPr>
        <p:spPr bwMode="auto">
          <a:xfrm>
            <a:off x="1371600" y="3886200"/>
            <a:ext cx="6400800" cy="1752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spcBef>
                <a:spcPct val="0"/>
              </a:spcBef>
              <a:buFont typeface="Arial" pitchFamily="34" charset="0"/>
              <a:buNone/>
              <a:defRPr/>
            </a:pPr>
            <a:r>
              <a:rPr lang="he-IL" altLang="he-IL" b="1" dirty="0">
                <a:solidFill>
                  <a:srgbClr val="326E82"/>
                </a:solidFill>
                <a:latin typeface="+mj-lt"/>
                <a:ea typeface="+mj-ea"/>
              </a:rPr>
              <a:t>מרצה: מאורי </a:t>
            </a:r>
            <a:r>
              <a:rPr lang="he-IL" altLang="he-IL" b="1" dirty="0" err="1">
                <a:solidFill>
                  <a:srgbClr val="326E82"/>
                </a:solidFill>
                <a:latin typeface="+mj-lt"/>
                <a:ea typeface="+mj-ea"/>
              </a:rPr>
              <a:t>עמפלי</a:t>
            </a:r>
            <a:r>
              <a:rPr lang="he-IL" altLang="he-IL" b="1" dirty="0">
                <a:solidFill>
                  <a:srgbClr val="326E82"/>
                </a:solidFill>
                <a:latin typeface="+mj-lt"/>
                <a:ea typeface="+mj-ea"/>
              </a:rPr>
              <a:t>, עו"ד (רו"ח)</a:t>
            </a:r>
          </a:p>
          <a:p>
            <a:pPr marL="0" indent="0">
              <a:buFont typeface="Arial" pitchFamily="34" charset="0"/>
              <a:buNone/>
              <a:defRPr/>
            </a:pPr>
            <a:endParaRPr lang="he-IL" altLang="he-IL" sz="1800" b="1" dirty="0" smtClean="0"/>
          </a:p>
          <a:p>
            <a:pPr marL="0" indent="0">
              <a:buFont typeface="Arial" pitchFamily="34" charset="0"/>
              <a:buNone/>
              <a:defRPr/>
            </a:pPr>
            <a:r>
              <a:rPr lang="he-IL" altLang="he-IL" sz="1800" b="1" dirty="0" smtClean="0"/>
              <a:t>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normAutofit fontScale="90000"/>
          </a:bodyPr>
          <a:lstStyle/>
          <a:p>
            <a:pPr marL="457200" indent="-457200" eaLnBrk="1" hangingPunct="1"/>
            <a:r>
              <a:rPr lang="he-IL" altLang="he-IL" dirty="0" smtClean="0"/>
              <a:t>חוק מע"מ – מלכ"ר העורך עסקת אקראי במקרקעין</a:t>
            </a:r>
          </a:p>
        </p:txBody>
      </p:sp>
      <p:sp>
        <p:nvSpPr>
          <p:cNvPr id="10243" name="Content Placeholder 2"/>
          <p:cNvSpPr>
            <a:spLocks noGrp="1"/>
          </p:cNvSpPr>
          <p:nvPr>
            <p:ph idx="1"/>
          </p:nvPr>
        </p:nvSpPr>
        <p:spPr>
          <a:xfrm>
            <a:off x="468313" y="981075"/>
            <a:ext cx="8229600" cy="4824189"/>
          </a:xfrm>
        </p:spPr>
        <p:txBody>
          <a:bodyPr>
            <a:normAutofit/>
          </a:bodyPr>
          <a:lstStyle/>
          <a:p>
            <a:pPr marL="0" indent="0">
              <a:buNone/>
            </a:pPr>
            <a:r>
              <a:rPr lang="he-IL" sz="2600" b="1" dirty="0"/>
              <a:t>חלופה (2) להגדרת "עסקת אקראי" </a:t>
            </a:r>
            <a:r>
              <a:rPr lang="he-IL" sz="2600" b="1" dirty="0" smtClean="0"/>
              <a:t>בסעיף 1 לחוק </a:t>
            </a:r>
            <a:r>
              <a:rPr lang="he-IL" sz="2600" b="1" dirty="0"/>
              <a:t>מע"מ:</a:t>
            </a:r>
            <a:endParaRPr lang="en-US" sz="2600" b="1" dirty="0"/>
          </a:p>
          <a:p>
            <a:pPr marL="400050" lvl="1" indent="0">
              <a:buNone/>
            </a:pPr>
            <a:r>
              <a:rPr lang="he-IL" sz="2400" dirty="0"/>
              <a:t>"מכירת מקרקעין לעוסק בידי אדם שאין עיסוקו במכירת מקרקעין, וכן מכירת מקרקעין בידי אדם כאמור, למעט מכירת דירת מגורים, למלכ"ר, או למוסד כספי</a:t>
            </a:r>
            <a:r>
              <a:rPr lang="he-IL" sz="2400" dirty="0" smtClean="0"/>
              <a:t>"</a:t>
            </a:r>
          </a:p>
          <a:p>
            <a:pPr marL="400050" lvl="1" indent="0">
              <a:buNone/>
            </a:pPr>
            <a:endParaRPr lang="en-US" sz="2400" dirty="0"/>
          </a:p>
          <a:p>
            <a:pPr marL="0" indent="0">
              <a:buNone/>
            </a:pPr>
            <a:r>
              <a:rPr lang="he-IL" sz="2400" dirty="0"/>
              <a:t>מלכ"ר יבצע עסקת אקראי במקרים הבאים:</a:t>
            </a:r>
            <a:endParaRPr lang="en-US" sz="2400" dirty="0"/>
          </a:p>
          <a:p>
            <a:pPr lvl="0"/>
            <a:r>
              <a:rPr lang="he-IL" sz="2400" dirty="0"/>
              <a:t>מלכ"ר המוכר </a:t>
            </a:r>
            <a:r>
              <a:rPr lang="he-IL" sz="2400" dirty="0" smtClean="0"/>
              <a:t>מקרקעין לעוסק אשר </a:t>
            </a:r>
            <a:r>
              <a:rPr lang="he-IL" sz="2400" dirty="0"/>
              <a:t>ישמשו אותו בעסקו;</a:t>
            </a:r>
            <a:endParaRPr lang="en-US" sz="2400" dirty="0"/>
          </a:p>
          <a:p>
            <a:pPr lvl="0"/>
            <a:r>
              <a:rPr lang="he-IL" sz="2400" dirty="0"/>
              <a:t>מלכ"ר המוכר מקרקעין (למעט דירת מגורים) למלכ"ר או למוסד כספי;</a:t>
            </a:r>
            <a:endParaRPr lang="en-US" sz="2400" dirty="0"/>
          </a:p>
          <a:p>
            <a:pPr lvl="0"/>
            <a:r>
              <a:rPr lang="he-IL" sz="2400" dirty="0"/>
              <a:t>מלכ"ר הרוכש מקרקעין (למעט דירת מגורים) מאדם פרטי.</a:t>
            </a:r>
            <a:endParaRPr lang="en-US" sz="2400" dirty="0"/>
          </a:p>
          <a:p>
            <a:pPr marL="0" indent="0">
              <a:buNone/>
              <a:defRPr/>
            </a:pPr>
            <a:endParaRPr lang="he-IL" sz="2400" b="1" dirty="0" smtClean="0"/>
          </a:p>
        </p:txBody>
      </p:sp>
    </p:spTree>
    <p:extLst>
      <p:ext uri="{BB962C8B-B14F-4D97-AF65-F5344CB8AC3E}">
        <p14:creationId xmlns:p14="http://schemas.microsoft.com/office/powerpoint/2010/main" val="1643289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normAutofit fontScale="90000"/>
          </a:bodyPr>
          <a:lstStyle/>
          <a:p>
            <a:pPr marL="457200" indent="-457200" eaLnBrk="1" hangingPunct="1"/>
            <a:r>
              <a:rPr lang="he-IL" altLang="he-IL" dirty="0" smtClean="0"/>
              <a:t>חוק מע"מ – מלכ"ר העורך עסקת אקראי במקרקעין</a:t>
            </a:r>
          </a:p>
        </p:txBody>
      </p:sp>
      <p:sp>
        <p:nvSpPr>
          <p:cNvPr id="10243" name="Content Placeholder 2"/>
          <p:cNvSpPr>
            <a:spLocks noGrp="1"/>
          </p:cNvSpPr>
          <p:nvPr>
            <p:ph idx="1"/>
          </p:nvPr>
        </p:nvSpPr>
        <p:spPr>
          <a:xfrm>
            <a:off x="468313" y="981075"/>
            <a:ext cx="8229600" cy="4824189"/>
          </a:xfrm>
        </p:spPr>
        <p:txBody>
          <a:bodyPr>
            <a:normAutofit/>
          </a:bodyPr>
          <a:lstStyle/>
          <a:p>
            <a:r>
              <a:rPr lang="he-IL" sz="2400" b="1" dirty="0"/>
              <a:t>תקנה 6ב לתקנות מס ערך מוסף, </a:t>
            </a:r>
            <a:r>
              <a:rPr lang="he-IL" sz="2400" b="1" dirty="0" err="1"/>
              <a:t>התשל"ו</a:t>
            </a:r>
            <a:r>
              <a:rPr lang="he-IL" sz="2400" b="1" dirty="0"/>
              <a:t> – 1976</a:t>
            </a:r>
            <a:r>
              <a:rPr lang="he-IL" sz="2400" dirty="0"/>
              <a:t> – על מלכ"ר כאמור להוציא "טופס עסקת אקראי" ולשלם את המע"מ בגין העסקה במועד הגשת הדו"ח לאותו חודש.</a:t>
            </a:r>
            <a:endParaRPr lang="en-US" sz="2400" dirty="0"/>
          </a:p>
          <a:p>
            <a:pPr marL="0" indent="0">
              <a:buNone/>
            </a:pPr>
            <a:endParaRPr lang="he-IL" sz="2400" dirty="0" smtClean="0"/>
          </a:p>
          <a:p>
            <a:r>
              <a:rPr lang="he-IL" sz="2400" b="1" dirty="0" smtClean="0"/>
              <a:t>סעיף </a:t>
            </a:r>
            <a:r>
              <a:rPr lang="he-IL" sz="2400" b="1" dirty="0"/>
              <a:t>43א לחוק מע"מ </a:t>
            </a:r>
            <a:r>
              <a:rPr lang="he-IL" sz="2400" dirty="0"/>
              <a:t>– את המע"מ ששולם על ידי המלכ"ר בגין רכישת מקרקעין בעסקת אקראי, או בגין השבחת </a:t>
            </a:r>
            <a:r>
              <a:rPr lang="he-IL" sz="2400" dirty="0" smtClean="0"/>
              <a:t>מקרקעין</a:t>
            </a:r>
            <a:r>
              <a:rPr lang="he-IL" sz="2400" dirty="0"/>
              <a:t>, ניתן לנכות </a:t>
            </a:r>
            <a:r>
              <a:rPr lang="he-IL" sz="2400" dirty="0" smtClean="0"/>
              <a:t>כמע"מ </a:t>
            </a:r>
            <a:r>
              <a:rPr lang="he-IL" sz="2400" dirty="0"/>
              <a:t>תשומות בעת </a:t>
            </a:r>
            <a:r>
              <a:rPr lang="he-IL" sz="2400" b="1" dirty="0"/>
              <a:t>מכירת</a:t>
            </a:r>
            <a:r>
              <a:rPr lang="he-IL" sz="2400" dirty="0"/>
              <a:t> </a:t>
            </a:r>
            <a:r>
              <a:rPr lang="he-IL" sz="2400" dirty="0" smtClean="0"/>
              <a:t>המקרקעין, </a:t>
            </a:r>
            <a:r>
              <a:rPr lang="he-IL" sz="2400" dirty="0"/>
              <a:t>ובלבד שיש בידי המלכ"ר חשבונית מס או מסמך אחר שאושר ע"י המנהל, והמע"מ לא נוכה בעבר</a:t>
            </a:r>
            <a:r>
              <a:rPr lang="he-IL" sz="2400" dirty="0" smtClean="0"/>
              <a:t>.</a:t>
            </a:r>
          </a:p>
          <a:p>
            <a:pPr marL="0" indent="0">
              <a:buNone/>
            </a:pPr>
            <a:endParaRPr lang="he-IL" sz="2400" dirty="0" smtClean="0"/>
          </a:p>
        </p:txBody>
      </p:sp>
    </p:spTree>
    <p:extLst>
      <p:ext uri="{BB962C8B-B14F-4D97-AF65-F5344CB8AC3E}">
        <p14:creationId xmlns:p14="http://schemas.microsoft.com/office/powerpoint/2010/main" val="1569398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normAutofit fontScale="90000"/>
          </a:bodyPr>
          <a:lstStyle/>
          <a:p>
            <a:pPr marL="457200" indent="-457200" eaLnBrk="1" hangingPunct="1"/>
            <a:r>
              <a:rPr lang="he-IL" altLang="he-IL" dirty="0" smtClean="0"/>
              <a:t>חוק מע"מ – חיוב במע"מ בגין ייבוא נכס בלתי מוחשי</a:t>
            </a:r>
          </a:p>
        </p:txBody>
      </p:sp>
      <p:sp>
        <p:nvSpPr>
          <p:cNvPr id="10243" name="Content Placeholder 2"/>
          <p:cNvSpPr>
            <a:spLocks noGrp="1"/>
          </p:cNvSpPr>
          <p:nvPr>
            <p:ph idx="1"/>
          </p:nvPr>
        </p:nvSpPr>
        <p:spPr>
          <a:xfrm>
            <a:off x="468313" y="981075"/>
            <a:ext cx="8229600" cy="4824189"/>
          </a:xfrm>
        </p:spPr>
        <p:txBody>
          <a:bodyPr>
            <a:normAutofit lnSpcReduction="10000"/>
          </a:bodyPr>
          <a:lstStyle/>
          <a:p>
            <a:r>
              <a:rPr lang="he-IL" sz="2400" b="1" dirty="0" smtClean="0"/>
              <a:t>ע"מ 1053-07 עמותת </a:t>
            </a:r>
            <a:r>
              <a:rPr lang="he-IL" sz="2400" b="1" dirty="0"/>
              <a:t>התבנית נ' מס ערך מוסף תל אביב 3 (2013) -  </a:t>
            </a:r>
            <a:r>
              <a:rPr lang="he-IL" sz="2400" b="1" dirty="0" smtClean="0"/>
              <a:t> </a:t>
            </a:r>
            <a:r>
              <a:rPr lang="he-IL" sz="2400" dirty="0" smtClean="0"/>
              <a:t>כאשר </a:t>
            </a:r>
            <a:r>
              <a:rPr lang="he-IL" sz="2400" dirty="0"/>
              <a:t>טובין בלתי מוחשיים אשר מקורם אינו בישראל נצרכים </a:t>
            </a:r>
            <a:r>
              <a:rPr lang="he-IL" sz="2400" dirty="0" smtClean="0"/>
              <a:t>בישראל על ידי מלכ"ר, </a:t>
            </a:r>
            <a:r>
              <a:rPr lang="he-IL" sz="2400" dirty="0"/>
              <a:t>קיימת חבות בגינם במסגרת חקיקת מע"מ </a:t>
            </a:r>
            <a:r>
              <a:rPr lang="he-IL" sz="2400" dirty="0" smtClean="0"/>
              <a:t>בגין </a:t>
            </a:r>
            <a:r>
              <a:rPr lang="he-IL" sz="2400" dirty="0"/>
              <a:t>ייבוא טובין בלתי מוחשי</a:t>
            </a:r>
            <a:r>
              <a:rPr lang="he-IL" sz="2400" b="1" dirty="0"/>
              <a:t>. </a:t>
            </a:r>
            <a:r>
              <a:rPr lang="he-IL" sz="2400" b="1" dirty="0" smtClean="0"/>
              <a:t> </a:t>
            </a:r>
            <a:endParaRPr lang="he-IL" sz="2400" dirty="0" smtClean="0"/>
          </a:p>
          <a:p>
            <a:r>
              <a:rPr lang="he-IL" sz="2400" b="1" dirty="0" smtClean="0"/>
              <a:t>ע"מ </a:t>
            </a:r>
            <a:r>
              <a:rPr lang="he-IL" sz="2400" b="1" dirty="0"/>
              <a:t>1200/07 </a:t>
            </a:r>
            <a:r>
              <a:rPr lang="he-IL" sz="2400" b="1" dirty="0" smtClean="0"/>
              <a:t>בני יהודה ואח' נ' מנהל מס ערך מוסף תל-אביב 3 (2012)  - </a:t>
            </a:r>
          </a:p>
          <a:p>
            <a:pPr marL="360000" indent="0">
              <a:buNone/>
            </a:pPr>
            <a:r>
              <a:rPr lang="he-IL" sz="2400" dirty="0" smtClean="0"/>
              <a:t>"</a:t>
            </a:r>
            <a:r>
              <a:rPr lang="he-IL" sz="2400" dirty="0"/>
              <a:t>טובין" לעניין חוק מע"מ כוללים לא רק נכסים מוחשיים אלא גם כל נכס בלתי מוחשי לרבות זכות וידע. המונח "זכות" פורש בפסיקה באופן רחב, כך שייכללו בו כל זכות בעלת ערך כלכלי לרבות: פטנטים, מוניטין, זכויות על פי חוזה וכדומה. </a:t>
            </a:r>
          </a:p>
          <a:p>
            <a:pPr marL="360000" indent="0">
              <a:buNone/>
            </a:pPr>
            <a:r>
              <a:rPr lang="he-IL" sz="2400" dirty="0"/>
              <a:t>כרטיס השחקן מהווה ביטוי לאגד של זכויות שיש להן שווי כלכלי, כעולה באופן מפורש מההוראות החוקיות המסדירות את פעילות ענף הכדורגל. </a:t>
            </a:r>
          </a:p>
          <a:p>
            <a:pPr marL="0" indent="0">
              <a:buNone/>
            </a:pPr>
            <a:endParaRPr lang="he-IL" sz="2400" dirty="0" smtClean="0"/>
          </a:p>
        </p:txBody>
      </p:sp>
    </p:spTree>
    <p:extLst>
      <p:ext uri="{BB962C8B-B14F-4D97-AF65-F5344CB8AC3E}">
        <p14:creationId xmlns:p14="http://schemas.microsoft.com/office/powerpoint/2010/main" val="2106364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חוק מע"מ – פרוצדורה לגבי מלכ"רים</a:t>
            </a:r>
          </a:p>
        </p:txBody>
      </p:sp>
      <p:sp>
        <p:nvSpPr>
          <p:cNvPr id="10243" name="Content Placeholder 2"/>
          <p:cNvSpPr>
            <a:spLocks noGrp="1"/>
          </p:cNvSpPr>
          <p:nvPr>
            <p:ph idx="1"/>
          </p:nvPr>
        </p:nvSpPr>
        <p:spPr>
          <a:xfrm>
            <a:off x="468313" y="981075"/>
            <a:ext cx="8229600" cy="4824189"/>
          </a:xfrm>
        </p:spPr>
        <p:txBody>
          <a:bodyPr>
            <a:normAutofit lnSpcReduction="10000"/>
          </a:bodyPr>
          <a:lstStyle/>
          <a:p>
            <a:pPr marL="0" indent="0">
              <a:buNone/>
            </a:pPr>
            <a:r>
              <a:rPr lang="he-IL" sz="2800" b="1" u="sng" dirty="0" smtClean="0"/>
              <a:t>דיווח</a:t>
            </a:r>
            <a:endParaRPr lang="he-IL" sz="2600" b="1" dirty="0" smtClean="0"/>
          </a:p>
          <a:p>
            <a:pPr marL="0" indent="0">
              <a:buNone/>
            </a:pPr>
            <a:r>
              <a:rPr lang="he-IL" sz="2600" b="1" dirty="0" smtClean="0"/>
              <a:t>סעיפים 67, 70, 72א לחוק מע"מ</a:t>
            </a:r>
            <a:r>
              <a:rPr lang="en-US" sz="2600" b="1" dirty="0" smtClean="0"/>
              <a:t>;</a:t>
            </a:r>
            <a:r>
              <a:rPr lang="he-IL" sz="2600" b="1" dirty="0" smtClean="0"/>
              <a:t> תקנה </a:t>
            </a:r>
            <a:r>
              <a:rPr lang="he-IL" sz="2600" b="1" dirty="0"/>
              <a:t>1 לתקנות מס ערך מוסף, מוסדות כספיים ומלכ"רים, </a:t>
            </a:r>
            <a:r>
              <a:rPr lang="he-IL" sz="2600" b="1" dirty="0" err="1"/>
              <a:t>התשל"ו</a:t>
            </a:r>
            <a:r>
              <a:rPr lang="he-IL" sz="2600" b="1" dirty="0"/>
              <a:t> – </a:t>
            </a:r>
            <a:r>
              <a:rPr lang="he-IL" sz="2600" b="1" dirty="0" smtClean="0"/>
              <a:t>1976:</a:t>
            </a:r>
            <a:endParaRPr lang="en-US" sz="2600" b="1" dirty="0"/>
          </a:p>
          <a:p>
            <a:r>
              <a:rPr lang="he-IL" sz="2600" dirty="0" smtClean="0"/>
              <a:t>על מלכ"ר להגיש דו"ח תקופתי תוך 15 יום לאחר תקופת הדו"ח. הדו"ח יוגש באופן מקוון כשהוא חתום בחתימה אלקטרונית.</a:t>
            </a:r>
          </a:p>
          <a:p>
            <a:r>
              <a:rPr lang="he-IL" sz="2600" dirty="0" smtClean="0"/>
              <a:t>בדו"ח יצוינו </a:t>
            </a:r>
            <a:r>
              <a:rPr lang="he-IL" sz="2600" dirty="0"/>
              <a:t>השכר </a:t>
            </a:r>
            <a:r>
              <a:rPr lang="he-IL" sz="2600" dirty="0" smtClean="0"/>
              <a:t>והתשומות ששילם </a:t>
            </a:r>
            <a:r>
              <a:rPr lang="he-IL" sz="2600" dirty="0"/>
              <a:t>המלכ"ר במשך חודש </a:t>
            </a:r>
            <a:r>
              <a:rPr lang="he-IL" sz="2600" dirty="0" err="1" smtClean="0"/>
              <a:t>קלנדרי</a:t>
            </a:r>
            <a:r>
              <a:rPr lang="he-IL" sz="2600" dirty="0" smtClean="0"/>
              <a:t>.</a:t>
            </a:r>
            <a:endParaRPr lang="en-US" sz="2600" dirty="0"/>
          </a:p>
          <a:p>
            <a:r>
              <a:rPr lang="he-IL" sz="2600" dirty="0"/>
              <a:t>אם המלכ"ר החל לפעול עד ה- 15 לחודש – הדו"ח הראשון שלו יתייחס לשארית החודש.</a:t>
            </a:r>
            <a:endParaRPr lang="en-US" sz="2600" dirty="0"/>
          </a:p>
          <a:p>
            <a:r>
              <a:rPr lang="he-IL" sz="2600" dirty="0"/>
              <a:t>אם המלכ"ר החל לפעול לאחר ה- 15 לחודש – הדו"ח הראשון שלו יתייחס לשארית החודש ולחודש שאחריו.</a:t>
            </a:r>
            <a:endParaRPr lang="en-US" sz="2600" dirty="0"/>
          </a:p>
          <a:p>
            <a:pPr marL="0" indent="0">
              <a:buNone/>
              <a:defRPr/>
            </a:pPr>
            <a:endParaRPr lang="en-US" sz="2200" dirty="0"/>
          </a:p>
        </p:txBody>
      </p:sp>
    </p:spTree>
    <p:extLst>
      <p:ext uri="{BB962C8B-B14F-4D97-AF65-F5344CB8AC3E}">
        <p14:creationId xmlns:p14="http://schemas.microsoft.com/office/powerpoint/2010/main" val="1321905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חוק מע"מ – פרוצדורה לגבי מלכ"רים</a:t>
            </a:r>
          </a:p>
        </p:txBody>
      </p:sp>
      <p:sp>
        <p:nvSpPr>
          <p:cNvPr id="10243" name="Content Placeholder 2"/>
          <p:cNvSpPr>
            <a:spLocks noGrp="1"/>
          </p:cNvSpPr>
          <p:nvPr>
            <p:ph idx="1"/>
          </p:nvPr>
        </p:nvSpPr>
        <p:spPr>
          <a:xfrm>
            <a:off x="468313" y="981075"/>
            <a:ext cx="8229600" cy="5040213"/>
          </a:xfrm>
        </p:spPr>
        <p:txBody>
          <a:bodyPr>
            <a:normAutofit lnSpcReduction="10000"/>
          </a:bodyPr>
          <a:lstStyle/>
          <a:p>
            <a:pPr marL="0" indent="0">
              <a:buNone/>
            </a:pPr>
            <a:r>
              <a:rPr lang="he-IL" sz="2800" b="1" u="sng" dirty="0"/>
              <a:t>תשלום </a:t>
            </a:r>
            <a:r>
              <a:rPr lang="he-IL" sz="2800" b="1" u="sng" dirty="0" smtClean="0"/>
              <a:t>מס שכר</a:t>
            </a:r>
            <a:endParaRPr lang="en-US" sz="2800" b="1" dirty="0"/>
          </a:p>
          <a:p>
            <a:pPr marL="0" indent="0">
              <a:buNone/>
            </a:pPr>
            <a:r>
              <a:rPr lang="he-IL" sz="2400" b="1" dirty="0"/>
              <a:t>סעיף 35(א) לחוק מע"מ </a:t>
            </a:r>
            <a:r>
              <a:rPr lang="he-IL" sz="2400" dirty="0" smtClean="0"/>
              <a:t>- מלכ"ר </a:t>
            </a:r>
            <a:r>
              <a:rPr lang="he-IL" sz="2400" dirty="0"/>
              <a:t>שסך כל השכר השנתי שהוא משלם לעובדיו אינו עולה על 179,941 ₪ (נכון לשנת 2015), פטור ממס שכר.</a:t>
            </a:r>
            <a:endParaRPr lang="en-US" sz="2400" dirty="0"/>
          </a:p>
          <a:p>
            <a:pPr marL="0" indent="0">
              <a:buNone/>
            </a:pPr>
            <a:r>
              <a:rPr lang="he-IL" sz="2400" b="1" dirty="0"/>
              <a:t>תקנה 4 לתקנות מוסדות כספיים ומלכ"רים </a:t>
            </a:r>
            <a:r>
              <a:rPr lang="he-IL" sz="2400" dirty="0"/>
              <a:t>- </a:t>
            </a:r>
            <a:endParaRPr lang="en-US" sz="2400" dirty="0"/>
          </a:p>
          <a:p>
            <a:r>
              <a:rPr lang="he-IL" sz="2400" dirty="0"/>
              <a:t>מלכ"ר שסך כל השכר </a:t>
            </a:r>
            <a:r>
              <a:rPr lang="he-IL" sz="2400" dirty="0" smtClean="0"/>
              <a:t>החודשי </a:t>
            </a:r>
            <a:r>
              <a:rPr lang="he-IL" sz="2400" dirty="0"/>
              <a:t>ששילם לעובדיו היה לפחות בסכום של 14,995 ₪, ישלם את המס לאותו חודש. </a:t>
            </a:r>
            <a:endParaRPr lang="he-IL" sz="2400" dirty="0" smtClean="0"/>
          </a:p>
          <a:p>
            <a:r>
              <a:rPr lang="he-IL" sz="2400" dirty="0" smtClean="0"/>
              <a:t>אם </a:t>
            </a:r>
            <a:r>
              <a:rPr lang="he-IL" sz="2400" dirty="0"/>
              <a:t>השכר אינו קבוע, יש לערוך ממוצע של השכר בחודשים עד לחודש שבו נערך הדיווח, ואם השכר הממוצע הוא לפחות 14,995 ₪, יש לשלם לאותו חודש את המס על השכר, בניכוי מס שכר ששולם לגבי החודשים הקודמים</a:t>
            </a:r>
            <a:r>
              <a:rPr lang="he-IL" sz="2400" dirty="0" smtClean="0"/>
              <a:t>.</a:t>
            </a:r>
          </a:p>
          <a:p>
            <a:r>
              <a:rPr lang="he-IL" sz="2400" dirty="0" smtClean="0"/>
              <a:t>אם </a:t>
            </a:r>
            <a:r>
              <a:rPr lang="he-IL" sz="2400" dirty="0"/>
              <a:t>שולם מס שכר והתברר בדיעבד שהשכר השנתי אינו עולה על 179,941 ₪, יוחזר המס, בתנאי שהוגשו כל הדו"חות התקופתיים.</a:t>
            </a:r>
            <a:endParaRPr lang="en-US" sz="2400" dirty="0"/>
          </a:p>
          <a:p>
            <a:pPr marL="0" indent="0" algn="just">
              <a:buNone/>
              <a:defRPr/>
            </a:pPr>
            <a:endParaRPr lang="en-US" sz="2200" b="1" dirty="0" smtClean="0"/>
          </a:p>
          <a:p>
            <a:pPr marL="0" indent="0">
              <a:buNone/>
              <a:defRPr/>
            </a:pPr>
            <a:endParaRPr lang="he-IL" sz="2200" dirty="0" smtClean="0"/>
          </a:p>
        </p:txBody>
      </p:sp>
    </p:spTree>
    <p:extLst>
      <p:ext uri="{BB962C8B-B14F-4D97-AF65-F5344CB8AC3E}">
        <p14:creationId xmlns:p14="http://schemas.microsoft.com/office/powerpoint/2010/main" val="2415558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חוק מע"מ – פרוצדורה לגבי מלכ"רים</a:t>
            </a:r>
          </a:p>
        </p:txBody>
      </p:sp>
      <p:sp>
        <p:nvSpPr>
          <p:cNvPr id="10243" name="Content Placeholder 2"/>
          <p:cNvSpPr>
            <a:spLocks noGrp="1"/>
          </p:cNvSpPr>
          <p:nvPr>
            <p:ph idx="1"/>
          </p:nvPr>
        </p:nvSpPr>
        <p:spPr>
          <a:xfrm>
            <a:off x="468313" y="981075"/>
            <a:ext cx="8229600" cy="4896197"/>
          </a:xfrm>
        </p:spPr>
        <p:txBody>
          <a:bodyPr>
            <a:normAutofit/>
          </a:bodyPr>
          <a:lstStyle/>
          <a:p>
            <a:pPr marL="0" indent="0">
              <a:buNone/>
            </a:pPr>
            <a:r>
              <a:rPr lang="he-IL" sz="2600" b="1" dirty="0"/>
              <a:t>הליכי שומה, תיקון שומה, השגה, ערעור, גביה, ריבית וקנסות</a:t>
            </a:r>
            <a:endParaRPr lang="en-US" sz="2600" b="1" dirty="0"/>
          </a:p>
          <a:p>
            <a:pPr marL="0" indent="0">
              <a:buNone/>
            </a:pPr>
            <a:endParaRPr lang="he-IL" sz="2400" b="1" dirty="0" smtClean="0"/>
          </a:p>
          <a:p>
            <a:pPr marL="0" indent="0">
              <a:buNone/>
            </a:pPr>
            <a:r>
              <a:rPr lang="he-IL" sz="2400" b="1" dirty="0" smtClean="0"/>
              <a:t>תקנה </a:t>
            </a:r>
            <a:r>
              <a:rPr lang="he-IL" sz="2400" b="1" dirty="0"/>
              <a:t>3 לתקנות מוסדות כספיים ומלכ"רים </a:t>
            </a:r>
            <a:r>
              <a:rPr lang="he-IL" sz="2400" dirty="0"/>
              <a:t>– לצורך מס שכר, יחולו על מלכ"רים בקשר להליכים הנ"ל הוראות פקודת מס הכנסה, </a:t>
            </a:r>
            <a:r>
              <a:rPr lang="he-IL" sz="2400" dirty="0" smtClean="0"/>
              <a:t>וההליכים יהיו מול </a:t>
            </a:r>
            <a:r>
              <a:rPr lang="he-IL" sz="2400" b="1" dirty="0" smtClean="0"/>
              <a:t>פקיד שומה</a:t>
            </a:r>
            <a:r>
              <a:rPr lang="he-IL" sz="2400" dirty="0"/>
              <a:t>.</a:t>
            </a:r>
            <a:endParaRPr lang="en-US" sz="2400" dirty="0"/>
          </a:p>
          <a:p>
            <a:pPr marL="0" indent="0">
              <a:buNone/>
            </a:pPr>
            <a:r>
              <a:rPr lang="he-IL" sz="2400" dirty="0"/>
              <a:t>לעומת זאת, הפרוצדורה לעניין המע"מ בעסקת אקראי המבוצעת על ידי מלכ"ר, היא באחריות </a:t>
            </a:r>
            <a:r>
              <a:rPr lang="he-IL" sz="2400" b="1" dirty="0" smtClean="0"/>
              <a:t>מנהל </a:t>
            </a:r>
            <a:r>
              <a:rPr lang="he-IL" sz="2400" b="1" dirty="0"/>
              <a:t>מע"מ</a:t>
            </a:r>
            <a:r>
              <a:rPr lang="he-IL" sz="2400" dirty="0" smtClean="0"/>
              <a:t>.</a:t>
            </a:r>
            <a:endParaRPr lang="en-US" sz="2400" dirty="0"/>
          </a:p>
        </p:txBody>
      </p:sp>
    </p:spTree>
    <p:extLst>
      <p:ext uri="{BB962C8B-B14F-4D97-AF65-F5344CB8AC3E}">
        <p14:creationId xmlns:p14="http://schemas.microsoft.com/office/powerpoint/2010/main" val="127661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מיסוי מקרקעין – הטבות למוסדות ציבור</a:t>
            </a:r>
          </a:p>
        </p:txBody>
      </p:sp>
      <p:sp>
        <p:nvSpPr>
          <p:cNvPr id="10243" name="Content Placeholder 2"/>
          <p:cNvSpPr>
            <a:spLocks noGrp="1"/>
          </p:cNvSpPr>
          <p:nvPr>
            <p:ph idx="1"/>
          </p:nvPr>
        </p:nvSpPr>
        <p:spPr>
          <a:xfrm>
            <a:off x="468313" y="981075"/>
            <a:ext cx="8229600" cy="5112221"/>
          </a:xfrm>
        </p:spPr>
        <p:txBody>
          <a:bodyPr>
            <a:normAutofit/>
          </a:bodyPr>
          <a:lstStyle/>
          <a:p>
            <a:pPr marL="0" indent="0">
              <a:buNone/>
            </a:pPr>
            <a:r>
              <a:rPr lang="he-IL" sz="2800" b="1" dirty="0" smtClean="0"/>
              <a:t>"</a:t>
            </a:r>
            <a:r>
              <a:rPr lang="he-IL" sz="2800" b="1" dirty="0"/>
              <a:t>מוסדות ציבור" הזכאים </a:t>
            </a:r>
            <a:r>
              <a:rPr lang="he-IL" sz="2800" b="1" dirty="0" smtClean="0"/>
              <a:t>להטבות</a:t>
            </a:r>
            <a:endParaRPr lang="en-US" sz="2800" b="1" dirty="0"/>
          </a:p>
          <a:p>
            <a:r>
              <a:rPr lang="he-IL" sz="2400" u="sng" dirty="0" smtClean="0"/>
              <a:t>סעיף 61(ד)</a:t>
            </a:r>
            <a:r>
              <a:rPr lang="en-US" sz="2400" u="sng" dirty="0" smtClean="0"/>
              <a:t> </a:t>
            </a:r>
            <a:r>
              <a:rPr lang="he-IL" sz="2400" u="sng" dirty="0" smtClean="0"/>
              <a:t>לחוק מיסוי מקרקעין </a:t>
            </a:r>
            <a:r>
              <a:rPr lang="he-IL" sz="2400" dirty="0" smtClean="0"/>
              <a:t>- מוסדות </a:t>
            </a:r>
            <a:r>
              <a:rPr lang="he-IL" sz="2400" dirty="0"/>
              <a:t>לדת, לתרבות, לחינוך, למדע, לבריאות, לסעד או לספורט או למטרה ציבורית אחרת ושאינם מיועדים להפקת רווחים, שנקבעו </a:t>
            </a:r>
            <a:r>
              <a:rPr lang="he-IL" sz="2400" dirty="0" err="1"/>
              <a:t>לענין</a:t>
            </a:r>
            <a:r>
              <a:rPr lang="he-IL" sz="2400" dirty="0"/>
              <a:t> זה על-ידי שר האוצר באישור ועדת הכספים של הכנסת.</a:t>
            </a:r>
            <a:endParaRPr lang="en-US" sz="2400" dirty="0"/>
          </a:p>
          <a:p>
            <a:r>
              <a:rPr lang="he-IL" sz="2400" u="sng" dirty="0" smtClean="0"/>
              <a:t>סעיף 61(ה)</a:t>
            </a:r>
            <a:r>
              <a:rPr lang="en-US" sz="2400" u="sng" dirty="0" smtClean="0"/>
              <a:t> </a:t>
            </a:r>
            <a:r>
              <a:rPr lang="he-IL" sz="2400" u="sng" dirty="0" smtClean="0"/>
              <a:t>לחוק מיסוי מקרקעין </a:t>
            </a:r>
            <a:r>
              <a:rPr lang="he-IL" sz="2400" dirty="0" smtClean="0"/>
              <a:t>- מוסדות </a:t>
            </a:r>
            <a:r>
              <a:rPr lang="he-IL" sz="2400" dirty="0"/>
              <a:t>ציבור שהוכרו לצורך תרומות לפי סעיף 46 לפקודת מס הכנסה</a:t>
            </a:r>
            <a:r>
              <a:rPr lang="he-IL" sz="2400" dirty="0" smtClean="0"/>
              <a:t>.</a:t>
            </a:r>
          </a:p>
          <a:p>
            <a:pPr marL="0" indent="0">
              <a:buNone/>
              <a:defRPr/>
            </a:pPr>
            <a:endParaRPr lang="he-IL" sz="2200" dirty="0" smtClean="0"/>
          </a:p>
          <a:p>
            <a:pPr marL="0" indent="0">
              <a:buNone/>
              <a:defRPr/>
            </a:pPr>
            <a:endParaRPr lang="he-IL" sz="2200" dirty="0" smtClean="0"/>
          </a:p>
        </p:txBody>
      </p:sp>
    </p:spTree>
    <p:extLst>
      <p:ext uri="{BB962C8B-B14F-4D97-AF65-F5344CB8AC3E}">
        <p14:creationId xmlns:p14="http://schemas.microsoft.com/office/powerpoint/2010/main" val="1782849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מיסוי מקרקעין – הטבות למוסדות ציבור</a:t>
            </a:r>
          </a:p>
        </p:txBody>
      </p:sp>
      <p:sp>
        <p:nvSpPr>
          <p:cNvPr id="10243" name="Content Placeholder 2"/>
          <p:cNvSpPr>
            <a:spLocks noGrp="1"/>
          </p:cNvSpPr>
          <p:nvPr>
            <p:ph idx="1"/>
          </p:nvPr>
        </p:nvSpPr>
        <p:spPr>
          <a:xfrm>
            <a:off x="468313" y="981075"/>
            <a:ext cx="8229600" cy="5112221"/>
          </a:xfrm>
        </p:spPr>
        <p:txBody>
          <a:bodyPr>
            <a:normAutofit/>
          </a:bodyPr>
          <a:lstStyle/>
          <a:p>
            <a:pPr marL="0" indent="0">
              <a:buNone/>
              <a:defRPr/>
            </a:pPr>
            <a:r>
              <a:rPr lang="he-IL" sz="2800" b="1" dirty="0" smtClean="0"/>
              <a:t>מכירת זכות במקרקעין למוסד ציבורי</a:t>
            </a:r>
            <a:endParaRPr lang="en-US" sz="2800" b="1" dirty="0"/>
          </a:p>
          <a:p>
            <a:r>
              <a:rPr lang="he-IL" sz="2400" u="sng" dirty="0" smtClean="0"/>
              <a:t>סעיף 61(א) לחוק מיסוי מקרקעין </a:t>
            </a:r>
            <a:r>
              <a:rPr lang="he-IL" sz="2400" dirty="0" smtClean="0"/>
              <a:t>- מכירת </a:t>
            </a:r>
            <a:r>
              <a:rPr lang="he-IL" sz="2400" dirty="0"/>
              <a:t>זכות במקרקעין ללא תמורה למוסד ציבורי פטורה ממס שבח. </a:t>
            </a:r>
            <a:endParaRPr lang="en-US" sz="2400" dirty="0"/>
          </a:p>
          <a:p>
            <a:r>
              <a:rPr lang="he-IL" sz="2400" u="sng" dirty="0" smtClean="0"/>
              <a:t>סעיף 61(ג) לחוק מיסוי מקרקעין </a:t>
            </a:r>
            <a:r>
              <a:rPr lang="he-IL" sz="2400" dirty="0" smtClean="0"/>
              <a:t>- אם </a:t>
            </a:r>
            <a:r>
              <a:rPr lang="he-IL" sz="2400" dirty="0"/>
              <a:t>המוסד מכר את הזכות במקרקעין </a:t>
            </a:r>
            <a:r>
              <a:rPr lang="he-IL" sz="2400" dirty="0" smtClean="0"/>
              <a:t>שהוענקה לו ללא תמורה תוך </a:t>
            </a:r>
            <a:r>
              <a:rPr lang="he-IL" sz="2400" dirty="0"/>
              <a:t>חמש שנים מיום </a:t>
            </a:r>
            <a:r>
              <a:rPr lang="he-IL" sz="2400" dirty="0" smtClean="0"/>
              <a:t>קבלתה, </a:t>
            </a:r>
            <a:r>
              <a:rPr lang="he-IL" sz="2400" dirty="0"/>
              <a:t>המוסד יהיה חייב במס השבח שהתקבל פטור </a:t>
            </a:r>
            <a:r>
              <a:rPr lang="he-IL" sz="2400" dirty="0" smtClean="0"/>
              <a:t>בגינו כאמור.</a:t>
            </a:r>
          </a:p>
          <a:p>
            <a:r>
              <a:rPr lang="he-IL" sz="2400" u="sng" dirty="0" smtClean="0"/>
              <a:t>תקנה 9 לתקנות מיסוי  מקרקעין (שבח, מכירה ורכישה) (מס רכישה), </a:t>
            </a:r>
            <a:r>
              <a:rPr lang="he-IL" sz="2400" u="sng" dirty="0" err="1" smtClean="0"/>
              <a:t>התשל"ה</a:t>
            </a:r>
            <a:r>
              <a:rPr lang="he-IL" sz="2400" u="sng" dirty="0" smtClean="0"/>
              <a:t> – 1974 (להלן: </a:t>
            </a:r>
            <a:r>
              <a:rPr lang="he-IL" sz="2400" b="1" u="sng" dirty="0" smtClean="0"/>
              <a:t>"תקנות מס רכישה"</a:t>
            </a:r>
            <a:r>
              <a:rPr lang="he-IL" sz="2400" dirty="0" smtClean="0"/>
              <a:t>) - </a:t>
            </a:r>
            <a:r>
              <a:rPr lang="he-IL" sz="2400" dirty="0"/>
              <a:t>מוסד ציבורי המקבל או רוכש זכות במקרקעין, אשר </a:t>
            </a:r>
            <a:r>
              <a:rPr lang="he-IL" sz="2400" u="sng" dirty="0"/>
              <a:t>משמשת או תשמש </a:t>
            </a:r>
            <a:r>
              <a:rPr lang="he-IL" sz="2400" u="sng" dirty="0" smtClean="0"/>
              <a:t>אותו </a:t>
            </a:r>
            <a:r>
              <a:rPr lang="he-IL" sz="2400" u="sng" dirty="0"/>
              <a:t>במישרין</a:t>
            </a:r>
            <a:r>
              <a:rPr lang="he-IL" sz="2400" dirty="0"/>
              <a:t>, יהיה חייב במס רכישה של 0.5</a:t>
            </a:r>
            <a:r>
              <a:rPr lang="he-IL" sz="2400" dirty="0" smtClean="0"/>
              <a:t>%.</a:t>
            </a:r>
          </a:p>
          <a:p>
            <a:r>
              <a:rPr lang="he-IL" sz="2400" dirty="0" smtClean="0"/>
              <a:t>תקנה 28 לתקנות מס רכישה ופסק דין </a:t>
            </a:r>
            <a:r>
              <a:rPr lang="he-IL" sz="2400" b="1" dirty="0" err="1" smtClean="0"/>
              <a:t>קדושאי</a:t>
            </a:r>
            <a:r>
              <a:rPr lang="he-IL" sz="2400" b="1" dirty="0"/>
              <a:t> </a:t>
            </a:r>
            <a:r>
              <a:rPr lang="he-IL" sz="2400" b="1" dirty="0" smtClean="0"/>
              <a:t>(ע"א 2458/03).  </a:t>
            </a:r>
            <a:endParaRPr lang="he-IL" sz="2200" b="1" dirty="0" smtClean="0"/>
          </a:p>
          <a:p>
            <a:pPr marL="0" indent="0">
              <a:buNone/>
              <a:defRPr/>
            </a:pPr>
            <a:endParaRPr lang="he-IL" sz="2200" dirty="0" smtClean="0"/>
          </a:p>
        </p:txBody>
      </p:sp>
    </p:spTree>
    <p:extLst>
      <p:ext uri="{BB962C8B-B14F-4D97-AF65-F5344CB8AC3E}">
        <p14:creationId xmlns:p14="http://schemas.microsoft.com/office/powerpoint/2010/main" val="321092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a:t>מיסוי מקרקעין – הטבות למוסדות ציבור</a:t>
            </a:r>
            <a:endParaRPr lang="he-IL" altLang="he-IL" dirty="0" smtClean="0"/>
          </a:p>
        </p:txBody>
      </p:sp>
      <p:sp>
        <p:nvSpPr>
          <p:cNvPr id="10243" name="Content Placeholder 2"/>
          <p:cNvSpPr>
            <a:spLocks noGrp="1"/>
          </p:cNvSpPr>
          <p:nvPr>
            <p:ph idx="1"/>
          </p:nvPr>
        </p:nvSpPr>
        <p:spPr>
          <a:xfrm>
            <a:off x="395536" y="981075"/>
            <a:ext cx="8302377" cy="5184229"/>
          </a:xfrm>
        </p:spPr>
        <p:txBody>
          <a:bodyPr>
            <a:normAutofit lnSpcReduction="10000"/>
          </a:bodyPr>
          <a:lstStyle/>
          <a:p>
            <a:pPr marL="0" indent="0">
              <a:buNone/>
            </a:pPr>
            <a:r>
              <a:rPr lang="he-IL" sz="2800" b="1" dirty="0" smtClean="0"/>
              <a:t>סעיף 61(ב) לחוק מיסוי מקרקעין - מכירת </a:t>
            </a:r>
            <a:r>
              <a:rPr lang="he-IL" sz="2800" b="1" dirty="0"/>
              <a:t>זכות במקרקעין על ידי מוסד ציבורי:</a:t>
            </a:r>
            <a:endParaRPr lang="en-US" sz="2800" b="1" dirty="0"/>
          </a:p>
          <a:p>
            <a:r>
              <a:rPr lang="he-IL" sz="2400" dirty="0"/>
              <a:t>אם המקרקעין היו בידי המוסד במשך </a:t>
            </a:r>
            <a:r>
              <a:rPr lang="he-IL" sz="2400" dirty="0" smtClean="0"/>
              <a:t>שנה </a:t>
            </a:r>
            <a:r>
              <a:rPr lang="he-IL" sz="2400" dirty="0"/>
              <a:t>לפחות, </a:t>
            </a:r>
            <a:r>
              <a:rPr lang="he-IL" sz="2400" u="sng" dirty="0"/>
              <a:t>ושימשו </a:t>
            </a:r>
            <a:r>
              <a:rPr lang="he-IL" sz="2400" u="sng" dirty="0" smtClean="0"/>
              <a:t>אותו במישרין </a:t>
            </a:r>
            <a:r>
              <a:rPr lang="he-IL" sz="2400" dirty="0" smtClean="0"/>
              <a:t>במשך 80</a:t>
            </a:r>
            <a:r>
              <a:rPr lang="he-IL" sz="2400" dirty="0"/>
              <a:t>% לפחות מהתקופה הנ"ל – </a:t>
            </a:r>
            <a:r>
              <a:rPr lang="he-IL" sz="2400" dirty="0" smtClean="0"/>
              <a:t>יחול פטור ממס שבח;</a:t>
            </a:r>
            <a:endParaRPr lang="en-US" sz="2400" dirty="0"/>
          </a:p>
          <a:p>
            <a:r>
              <a:rPr lang="he-IL" sz="2400" dirty="0"/>
              <a:t>אם המקרקעין </a:t>
            </a:r>
            <a:r>
              <a:rPr lang="he-IL" sz="2400" u="sng" dirty="0"/>
              <a:t>שימשו במישרין </a:t>
            </a:r>
            <a:r>
              <a:rPr lang="he-IL" sz="2400" dirty="0"/>
              <a:t>את המוסד במשך </a:t>
            </a:r>
            <a:r>
              <a:rPr lang="he-IL" sz="2400" dirty="0" smtClean="0"/>
              <a:t>פחות מ-80</a:t>
            </a:r>
            <a:r>
              <a:rPr lang="he-IL" sz="2400" dirty="0"/>
              <a:t>% מהתקופה הנ"ל, או שלא שימשו אותו כלל -</a:t>
            </a:r>
            <a:endParaRPr lang="en-US" sz="2400" dirty="0"/>
          </a:p>
          <a:p>
            <a:pPr lvl="1"/>
            <a:r>
              <a:rPr lang="he-IL" sz="2400" dirty="0" smtClean="0"/>
              <a:t>אם הזכות </a:t>
            </a:r>
            <a:r>
              <a:rPr lang="he-IL" sz="2400" dirty="0"/>
              <a:t>במקרקעין </a:t>
            </a:r>
            <a:r>
              <a:rPr lang="he-IL" sz="2400" dirty="0" err="1"/>
              <a:t>היתה</a:t>
            </a:r>
            <a:r>
              <a:rPr lang="he-IL" sz="2400" dirty="0"/>
              <a:t> בידי המוסד בין שנה לארבע שנים - יינתן </a:t>
            </a:r>
            <a:r>
              <a:rPr lang="he-IL" sz="2400" dirty="0" smtClean="0"/>
              <a:t>פטור ממס השבח לפי היחס </a:t>
            </a:r>
            <a:r>
              <a:rPr lang="he-IL" sz="2400" dirty="0"/>
              <a:t>שבין התקופה שבה שימשו המקרקעין במישרין את המוסד לבין כל התקופה שהזכות </a:t>
            </a:r>
            <a:r>
              <a:rPr lang="he-IL" sz="2400" dirty="0" err="1"/>
              <a:t>היתה</a:t>
            </a:r>
            <a:r>
              <a:rPr lang="he-IL" sz="2400" dirty="0"/>
              <a:t> </a:t>
            </a:r>
            <a:r>
              <a:rPr lang="he-IL" sz="2400" dirty="0" smtClean="0"/>
              <a:t>בידיו (להלן: </a:t>
            </a:r>
            <a:r>
              <a:rPr lang="he-IL" sz="2400" b="1" dirty="0" smtClean="0"/>
              <a:t>"יחס תקופת השימוש"</a:t>
            </a:r>
            <a:r>
              <a:rPr lang="he-IL" sz="2400" dirty="0" smtClean="0"/>
              <a:t>);</a:t>
            </a:r>
            <a:endParaRPr lang="en-US" sz="2400" dirty="0"/>
          </a:p>
          <a:p>
            <a:pPr lvl="1"/>
            <a:r>
              <a:rPr lang="he-IL" sz="2400" dirty="0" smtClean="0"/>
              <a:t>אם הזכות </a:t>
            </a:r>
            <a:r>
              <a:rPr lang="he-IL" sz="2400" dirty="0" err="1" smtClean="0"/>
              <a:t>היתה</a:t>
            </a:r>
            <a:r>
              <a:rPr lang="he-IL" sz="2400" dirty="0" smtClean="0"/>
              <a:t> </a:t>
            </a:r>
            <a:r>
              <a:rPr lang="he-IL" sz="2400" dirty="0"/>
              <a:t>בידי המוסד מעל ארבע שנים - יינתן פטור </a:t>
            </a:r>
            <a:r>
              <a:rPr lang="he-IL" sz="2400" dirty="0" smtClean="0"/>
              <a:t>ממחצית </a:t>
            </a:r>
            <a:r>
              <a:rPr lang="he-IL" sz="2400" dirty="0"/>
              <a:t>המס, </a:t>
            </a:r>
            <a:r>
              <a:rPr lang="he-IL" sz="2400" dirty="0" smtClean="0"/>
              <a:t>ולגבי המחצית </a:t>
            </a:r>
            <a:r>
              <a:rPr lang="he-IL" sz="2400" dirty="0" err="1" smtClean="0"/>
              <a:t>השניה</a:t>
            </a:r>
            <a:r>
              <a:rPr lang="he-IL" sz="2400" dirty="0" smtClean="0"/>
              <a:t>, יינתן פטור לפי יחס תקופת השימוש.</a:t>
            </a:r>
            <a:endParaRPr lang="he-IL" sz="2400" dirty="0"/>
          </a:p>
          <a:p>
            <a:pPr marL="0" indent="0">
              <a:buNone/>
              <a:defRPr/>
            </a:pPr>
            <a:endParaRPr lang="he-IL" sz="2200" dirty="0" smtClean="0"/>
          </a:p>
          <a:p>
            <a:pPr marL="0" indent="0">
              <a:buNone/>
              <a:defRPr/>
            </a:pPr>
            <a:endParaRPr lang="he-IL" sz="2200" dirty="0" smtClean="0"/>
          </a:p>
        </p:txBody>
      </p:sp>
    </p:spTree>
    <p:extLst>
      <p:ext uri="{BB962C8B-B14F-4D97-AF65-F5344CB8AC3E}">
        <p14:creationId xmlns:p14="http://schemas.microsoft.com/office/powerpoint/2010/main" val="2129354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a:t>מיסוי מקרקעין – הטבות למוסדות ציבור</a:t>
            </a:r>
            <a:endParaRPr lang="he-IL" altLang="he-IL" dirty="0" smtClean="0"/>
          </a:p>
        </p:txBody>
      </p:sp>
      <p:sp>
        <p:nvSpPr>
          <p:cNvPr id="10243" name="Content Placeholder 2"/>
          <p:cNvSpPr>
            <a:spLocks noGrp="1"/>
          </p:cNvSpPr>
          <p:nvPr>
            <p:ph idx="1"/>
          </p:nvPr>
        </p:nvSpPr>
        <p:spPr>
          <a:xfrm>
            <a:off x="468313" y="981075"/>
            <a:ext cx="8229600" cy="5040213"/>
          </a:xfrm>
        </p:spPr>
        <p:txBody>
          <a:bodyPr>
            <a:normAutofit/>
          </a:bodyPr>
          <a:lstStyle/>
          <a:p>
            <a:pPr marL="0" indent="0">
              <a:buNone/>
            </a:pPr>
            <a:r>
              <a:rPr lang="he-IL" sz="2600" b="1" dirty="0" smtClean="0"/>
              <a:t>מהו "שימוש במישרין"</a:t>
            </a:r>
            <a:endParaRPr lang="en-US" sz="2600" b="1" dirty="0"/>
          </a:p>
          <a:p>
            <a:pPr marL="0" indent="0">
              <a:buNone/>
            </a:pPr>
            <a:r>
              <a:rPr lang="he-IL" sz="2400" dirty="0"/>
              <a:t>ביצוע המטרה הציבורית על דרך של שימוש פיסי בנכס.</a:t>
            </a:r>
            <a:endParaRPr lang="en-US" sz="2400" dirty="0"/>
          </a:p>
          <a:p>
            <a:r>
              <a:rPr lang="he-IL" sz="2400" u="sng" dirty="0" smtClean="0"/>
              <a:t>שימוש </a:t>
            </a:r>
            <a:r>
              <a:rPr lang="he-IL" sz="2400" u="sng" dirty="0"/>
              <a:t>שאינו במישרין</a:t>
            </a:r>
            <a:r>
              <a:rPr lang="he-IL" sz="2400" dirty="0"/>
              <a:t> – השכרת </a:t>
            </a:r>
            <a:r>
              <a:rPr lang="he-IL" sz="2400" dirty="0" smtClean="0"/>
              <a:t>נכס, </a:t>
            </a:r>
            <a:r>
              <a:rPr lang="he-IL" sz="2400" dirty="0"/>
              <a:t>גם אם ההכנסות שימשו למטרות </a:t>
            </a:r>
            <a:r>
              <a:rPr lang="he-IL" sz="2400" dirty="0" smtClean="0"/>
              <a:t>המוסד – פס"ד קרן אהרונסון (ע"א 641/71)</a:t>
            </a:r>
            <a:r>
              <a:rPr lang="en-US" sz="2400" dirty="0" smtClean="0"/>
              <a:t>;</a:t>
            </a:r>
            <a:r>
              <a:rPr lang="he-IL" sz="2400" dirty="0" smtClean="0"/>
              <a:t> </a:t>
            </a:r>
            <a:r>
              <a:rPr lang="he-IL" sz="2400" dirty="0"/>
              <a:t>העמדת דירה למגורים של עובדי </a:t>
            </a:r>
            <a:r>
              <a:rPr lang="he-IL" sz="2400" dirty="0" smtClean="0"/>
              <a:t>המוסד – פס"ד הטכניון </a:t>
            </a:r>
            <a:r>
              <a:rPr lang="he-IL" sz="2400" dirty="0"/>
              <a:t>(ע"א </a:t>
            </a:r>
            <a:r>
              <a:rPr lang="he-IL" sz="2400" dirty="0" smtClean="0"/>
              <a:t>527/69).</a:t>
            </a:r>
            <a:endParaRPr lang="en-US" sz="2400" dirty="0"/>
          </a:p>
          <a:p>
            <a:r>
              <a:rPr lang="he-IL" sz="2400" u="sng" dirty="0" smtClean="0"/>
              <a:t>שימוש </a:t>
            </a:r>
            <a:r>
              <a:rPr lang="he-IL" sz="2400" u="sng" dirty="0"/>
              <a:t>במישרין</a:t>
            </a:r>
            <a:r>
              <a:rPr lang="he-IL" sz="2400" dirty="0"/>
              <a:t> – השכרה למוסד ציבורי </a:t>
            </a:r>
            <a:r>
              <a:rPr lang="he-IL" sz="2400" dirty="0" smtClean="0"/>
              <a:t>אחר כחלק ממטרות המוסד המשכיר; </a:t>
            </a:r>
            <a:r>
              <a:rPr lang="he-IL" sz="2400" dirty="0"/>
              <a:t>בניית מבנה שנועד לשמש את המוסד </a:t>
            </a:r>
            <a:r>
              <a:rPr lang="he-IL" sz="2400" dirty="0" smtClean="0"/>
              <a:t>במישרין; </a:t>
            </a:r>
            <a:r>
              <a:rPr lang="he-IL" sz="2400" dirty="0"/>
              <a:t>חניון לעובדי המוסד; שיכון אורחים של המוסד לתקופות </a:t>
            </a:r>
            <a:r>
              <a:rPr lang="he-IL" sz="2400" dirty="0" smtClean="0"/>
              <a:t>קצרות. </a:t>
            </a:r>
          </a:p>
          <a:p>
            <a:r>
              <a:rPr lang="he-IL" sz="2400" b="1" u="sng" dirty="0" smtClean="0"/>
              <a:t>פס"ד קופת חולים</a:t>
            </a:r>
            <a:r>
              <a:rPr lang="he-IL" sz="2400" b="1" dirty="0" smtClean="0"/>
              <a:t> </a:t>
            </a:r>
            <a:r>
              <a:rPr lang="he-IL" sz="2400" dirty="0" smtClean="0"/>
              <a:t>(ע"א 9946/06) </a:t>
            </a:r>
            <a:r>
              <a:rPr lang="he-IL" sz="2400" dirty="0"/>
              <a:t>– אין </a:t>
            </a:r>
            <a:r>
              <a:rPr lang="he-IL" sz="2400" dirty="0" smtClean="0"/>
              <a:t>לדרוש שימוש </a:t>
            </a:r>
            <a:r>
              <a:rPr lang="he-IL" sz="2400" dirty="0"/>
              <a:t>במישרין </a:t>
            </a:r>
            <a:r>
              <a:rPr lang="he-IL" sz="2400" dirty="0" smtClean="0"/>
              <a:t>בזכויות בניה </a:t>
            </a:r>
            <a:r>
              <a:rPr lang="he-IL" sz="2400" dirty="0"/>
              <a:t>שלא נוצלו. די בכך שהמקרקעין עצמם שימשו את המוסד </a:t>
            </a:r>
            <a:r>
              <a:rPr lang="he-IL" sz="2400" dirty="0" smtClean="0"/>
              <a:t>במישרין (העדר פיצול רעיוני).</a:t>
            </a:r>
            <a:endParaRPr lang="en-US" sz="2400" dirty="0"/>
          </a:p>
        </p:txBody>
      </p:sp>
    </p:spTree>
    <p:extLst>
      <p:ext uri="{BB962C8B-B14F-4D97-AF65-F5344CB8AC3E}">
        <p14:creationId xmlns:p14="http://schemas.microsoft.com/office/powerpoint/2010/main" val="1130682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smtClean="0"/>
              <a:t>נושאי המצגת</a:t>
            </a:r>
          </a:p>
        </p:txBody>
      </p:sp>
      <p:sp>
        <p:nvSpPr>
          <p:cNvPr id="9219"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b="1" dirty="0" smtClean="0"/>
              <a:t>חוק מע"מ</a:t>
            </a:r>
          </a:p>
          <a:p>
            <a:pPr eaLnBrk="1" hangingPunct="1">
              <a:defRPr/>
            </a:pPr>
            <a:r>
              <a:rPr lang="he-IL" sz="2400" dirty="0" smtClean="0"/>
              <a:t>הגדרת מלכ"ר</a:t>
            </a:r>
          </a:p>
          <a:p>
            <a:pPr eaLnBrk="1" hangingPunct="1">
              <a:defRPr/>
            </a:pPr>
            <a:r>
              <a:rPr lang="he-IL" sz="2400" dirty="0" smtClean="0"/>
              <a:t>מס שכר</a:t>
            </a:r>
          </a:p>
          <a:p>
            <a:pPr eaLnBrk="1" hangingPunct="1">
              <a:defRPr/>
            </a:pPr>
            <a:r>
              <a:rPr lang="he-IL" sz="2400" dirty="0" smtClean="0"/>
              <a:t>בין מלכ"ר לעוסק</a:t>
            </a:r>
          </a:p>
          <a:p>
            <a:pPr eaLnBrk="1" hangingPunct="1">
              <a:defRPr/>
            </a:pPr>
            <a:r>
              <a:rPr lang="he-IL" sz="2400" dirty="0" smtClean="0"/>
              <a:t>עסקת אקראי במקרקעין</a:t>
            </a:r>
          </a:p>
          <a:p>
            <a:pPr eaLnBrk="1" hangingPunct="1">
              <a:defRPr/>
            </a:pPr>
            <a:r>
              <a:rPr lang="he-IL" sz="2400" dirty="0" smtClean="0"/>
              <a:t>פרוצדורה</a:t>
            </a:r>
          </a:p>
          <a:p>
            <a:pPr marL="0" indent="0" eaLnBrk="1" hangingPunct="1">
              <a:buNone/>
              <a:defRPr/>
            </a:pPr>
            <a:endParaRPr lang="he-IL" sz="2400" b="1" dirty="0" smtClean="0"/>
          </a:p>
          <a:p>
            <a:pPr marL="0" indent="0" eaLnBrk="1" hangingPunct="1">
              <a:buNone/>
              <a:defRPr/>
            </a:pPr>
            <a:r>
              <a:rPr lang="he-IL" sz="2400" b="1" dirty="0" smtClean="0"/>
              <a:t>חוק מיסוי מקרקעין</a:t>
            </a:r>
            <a:endParaRPr lang="he-IL" sz="2400" b="1" dirty="0"/>
          </a:p>
          <a:p>
            <a:pPr eaLnBrk="1" hangingPunct="1">
              <a:defRPr/>
            </a:pPr>
            <a:r>
              <a:rPr lang="he-IL" sz="2400" dirty="0" smtClean="0"/>
              <a:t>הטבות במס שבח ובמס רכישה למוסדות ציבור</a:t>
            </a:r>
          </a:p>
          <a:p>
            <a:pPr eaLnBrk="1" hangingPunct="1">
              <a:defRPr/>
            </a:pPr>
            <a:r>
              <a:rPr lang="he-IL" sz="2400" dirty="0" smtClean="0"/>
              <a:t>הטבות במס שבח ובמס רכישה למלכ"רים אחרים</a:t>
            </a:r>
          </a:p>
          <a:p>
            <a:pPr marL="0" indent="0" eaLnBrk="1" hangingPunct="1">
              <a:buNone/>
              <a:defRPr/>
            </a:pPr>
            <a:endParaRPr lang="en-US" sz="22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a:t>מיסוי מקרקעין – הטבות למוסדות ציבור</a:t>
            </a:r>
            <a:endParaRPr lang="he-IL" altLang="he-IL" dirty="0" smtClean="0"/>
          </a:p>
        </p:txBody>
      </p:sp>
      <p:sp>
        <p:nvSpPr>
          <p:cNvPr id="10243" name="Content Placeholder 2"/>
          <p:cNvSpPr>
            <a:spLocks noGrp="1"/>
          </p:cNvSpPr>
          <p:nvPr>
            <p:ph idx="1"/>
          </p:nvPr>
        </p:nvSpPr>
        <p:spPr>
          <a:xfrm>
            <a:off x="468313" y="981075"/>
            <a:ext cx="8229600" cy="5040213"/>
          </a:xfrm>
        </p:spPr>
        <p:txBody>
          <a:bodyPr>
            <a:normAutofit/>
          </a:bodyPr>
          <a:lstStyle/>
          <a:p>
            <a:pPr marL="0" indent="0">
              <a:buNone/>
            </a:pPr>
            <a:r>
              <a:rPr lang="he-IL" sz="2600" b="1" dirty="0"/>
              <a:t>פטור ממס שבח במכירת דירת מגורים שהתקבלה בירושה ע"י מוסד ציבורי – סעיף 49ב(6) לחוק מיסוי מקרקעין</a:t>
            </a:r>
            <a:endParaRPr lang="en-US" sz="2600" b="1" dirty="0"/>
          </a:p>
          <a:p>
            <a:pPr marL="0" indent="0">
              <a:buNone/>
            </a:pPr>
            <a:r>
              <a:rPr lang="he-IL" sz="2400" dirty="0"/>
              <a:t>תנאים לפטור:</a:t>
            </a:r>
            <a:endParaRPr lang="en-US" sz="2400" dirty="0"/>
          </a:p>
          <a:p>
            <a:pPr lvl="0"/>
            <a:r>
              <a:rPr lang="he-IL" sz="2400" dirty="0"/>
              <a:t>המוסד הציבורי מגיש דו"ח שנתי, כנדרש בפקודת מס הכנסה;</a:t>
            </a:r>
            <a:endParaRPr lang="en-US" sz="2400" dirty="0"/>
          </a:p>
          <a:p>
            <a:pPr lvl="0"/>
            <a:r>
              <a:rPr lang="he-IL" sz="2400" dirty="0"/>
              <a:t>המוסד הציבורי עשה שימוש בכל סכום התמורה שנתקבל ממכירת הדירה למטרותיו הציבוריות ורואה החשבון שלו אישר </a:t>
            </a:r>
            <a:r>
              <a:rPr lang="he-IL" sz="2400" dirty="0" smtClean="0"/>
              <a:t>זאת </a:t>
            </a:r>
            <a:r>
              <a:rPr lang="he-IL" sz="2400" dirty="0"/>
              <a:t>בדו"ח השנתי;</a:t>
            </a:r>
            <a:endParaRPr lang="en-US" sz="2400" dirty="0"/>
          </a:p>
          <a:p>
            <a:pPr lvl="0"/>
            <a:r>
              <a:rPr lang="he-IL" sz="2400" dirty="0"/>
              <a:t>לפני פטירתו היה המוריש בעלה של דירת מגורים אחת בלבד;</a:t>
            </a:r>
            <a:endParaRPr lang="en-US" sz="2400" dirty="0"/>
          </a:p>
          <a:p>
            <a:pPr lvl="0"/>
            <a:r>
              <a:rPr lang="he-IL" sz="2400" dirty="0"/>
              <a:t>אילו היה המוריש עדיין בחיים ומוכר את דירת המגורים, היה פטור ממס בשל המכירה;</a:t>
            </a:r>
            <a:endParaRPr lang="en-US" sz="2400" dirty="0"/>
          </a:p>
          <a:p>
            <a:pPr lvl="0"/>
            <a:r>
              <a:rPr lang="he-IL" sz="2400" dirty="0"/>
              <a:t>המוריש קבע בצוואתו שימוש מוגדר למטרות הציבוריות של המוסד הציבורי בכל סכום התמורה.</a:t>
            </a:r>
            <a:endParaRPr lang="en-US" sz="2400" dirty="0"/>
          </a:p>
          <a:p>
            <a:pPr marL="0" indent="0">
              <a:buNone/>
            </a:pPr>
            <a:endParaRPr lang="en-US" sz="2400" dirty="0"/>
          </a:p>
        </p:txBody>
      </p:sp>
    </p:spTree>
    <p:extLst>
      <p:ext uri="{BB962C8B-B14F-4D97-AF65-F5344CB8AC3E}">
        <p14:creationId xmlns:p14="http://schemas.microsoft.com/office/powerpoint/2010/main" val="4254446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a:t>מיסוי מקרקעין – הטבות </a:t>
            </a:r>
            <a:r>
              <a:rPr lang="he-IL" altLang="he-IL" dirty="0" smtClean="0"/>
              <a:t>למלכ"רים אחרים</a:t>
            </a:r>
          </a:p>
        </p:txBody>
      </p:sp>
      <p:sp>
        <p:nvSpPr>
          <p:cNvPr id="10243" name="Content Placeholder 2"/>
          <p:cNvSpPr>
            <a:spLocks noGrp="1"/>
          </p:cNvSpPr>
          <p:nvPr>
            <p:ph idx="1"/>
          </p:nvPr>
        </p:nvSpPr>
        <p:spPr>
          <a:xfrm>
            <a:off x="468313" y="981075"/>
            <a:ext cx="8229600" cy="5040213"/>
          </a:xfrm>
        </p:spPr>
        <p:txBody>
          <a:bodyPr>
            <a:normAutofit/>
          </a:bodyPr>
          <a:lstStyle/>
          <a:p>
            <a:pPr marL="0" indent="0">
              <a:buNone/>
            </a:pPr>
            <a:r>
              <a:rPr lang="he-IL" sz="2400" b="1" dirty="0" smtClean="0"/>
              <a:t>סעיף 60 לחוק מיסוי מקרקעין</a:t>
            </a:r>
          </a:p>
          <a:p>
            <a:pPr marL="0" indent="0">
              <a:buNone/>
            </a:pPr>
            <a:r>
              <a:rPr lang="he-IL" sz="2400" dirty="0" smtClean="0"/>
              <a:t>מכירת </a:t>
            </a:r>
            <a:r>
              <a:rPr lang="he-IL" sz="2400" dirty="0"/>
              <a:t>זכות במקרקעין ללא תמורה למדינה, לרשות מקומית, לקרן הקיימת לישראל, או לקרן היסוד - המגבית המאוחדת לישראל - תהיה פטורה </a:t>
            </a:r>
            <a:r>
              <a:rPr lang="he-IL" sz="2400" dirty="0" smtClean="0"/>
              <a:t>ממס</a:t>
            </a:r>
            <a:r>
              <a:rPr lang="he-IL" sz="2400" dirty="0"/>
              <a:t> </a:t>
            </a:r>
            <a:r>
              <a:rPr lang="he-IL" sz="2400" dirty="0" smtClean="0"/>
              <a:t>שבח.</a:t>
            </a:r>
          </a:p>
          <a:p>
            <a:pPr marL="0" indent="0">
              <a:buNone/>
            </a:pPr>
            <a:endParaRPr lang="he-IL" sz="2400" dirty="0"/>
          </a:p>
          <a:p>
            <a:pPr marL="0" indent="0">
              <a:buNone/>
            </a:pPr>
            <a:r>
              <a:rPr lang="he-IL" sz="2400" b="1" dirty="0" smtClean="0"/>
              <a:t>סעיף 72 לחוק מיסוי מקרקעין</a:t>
            </a:r>
          </a:p>
          <a:p>
            <a:pPr marL="0" indent="0">
              <a:buNone/>
            </a:pPr>
            <a:r>
              <a:rPr lang="he-IL" sz="2400" dirty="0" smtClean="0"/>
              <a:t>מכירת </a:t>
            </a:r>
            <a:r>
              <a:rPr lang="he-IL" sz="2400" dirty="0"/>
              <a:t>זכות במקרקעין על </a:t>
            </a:r>
            <a:r>
              <a:rPr lang="he-IL" sz="2400" dirty="0" smtClean="0"/>
              <a:t>ידי הגופים הבאים פטורה ממס שבח </a:t>
            </a:r>
            <a:r>
              <a:rPr lang="he-IL" sz="2400" dirty="0"/>
              <a:t>- </a:t>
            </a:r>
          </a:p>
          <a:p>
            <a:r>
              <a:rPr lang="he-IL" sz="2400" dirty="0" smtClean="0"/>
              <a:t>רשות </a:t>
            </a:r>
            <a:r>
              <a:rPr lang="he-IL" sz="2400" dirty="0"/>
              <a:t>מקומית;</a:t>
            </a:r>
          </a:p>
          <a:p>
            <a:r>
              <a:rPr lang="he-IL" sz="2400" dirty="0" smtClean="0"/>
              <a:t>רשות </a:t>
            </a:r>
            <a:r>
              <a:rPr lang="he-IL" sz="2400" dirty="0"/>
              <a:t>הפתוח;</a:t>
            </a:r>
          </a:p>
          <a:p>
            <a:r>
              <a:rPr lang="he-IL" sz="2400" dirty="0" smtClean="0"/>
              <a:t>הקרן </a:t>
            </a:r>
            <a:r>
              <a:rPr lang="he-IL" sz="2400" dirty="0"/>
              <a:t>הקיימת לישראל;</a:t>
            </a:r>
          </a:p>
          <a:p>
            <a:r>
              <a:rPr lang="he-IL" sz="2400" dirty="0" err="1" smtClean="0"/>
              <a:t>הימנותא</a:t>
            </a:r>
            <a:r>
              <a:rPr lang="he-IL" sz="2400" dirty="0" smtClean="0"/>
              <a:t> </a:t>
            </a:r>
            <a:r>
              <a:rPr lang="he-IL" sz="2400" dirty="0"/>
              <a:t>בע"מ, כל עוד היא בשליטה של הקרן הקיימת </a:t>
            </a:r>
            <a:r>
              <a:rPr lang="he-IL" sz="2400" dirty="0" smtClean="0"/>
              <a:t>לישראל.</a:t>
            </a:r>
            <a:endParaRPr lang="he-IL" sz="2400" dirty="0"/>
          </a:p>
        </p:txBody>
      </p:sp>
    </p:spTree>
    <p:extLst>
      <p:ext uri="{BB962C8B-B14F-4D97-AF65-F5344CB8AC3E}">
        <p14:creationId xmlns:p14="http://schemas.microsoft.com/office/powerpoint/2010/main" val="1769393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a:t>מיסוי מקרקעין – הטבות </a:t>
            </a:r>
            <a:r>
              <a:rPr lang="he-IL" altLang="he-IL" dirty="0" smtClean="0"/>
              <a:t>למלכ"רים אחרים</a:t>
            </a:r>
          </a:p>
        </p:txBody>
      </p:sp>
      <p:sp>
        <p:nvSpPr>
          <p:cNvPr id="10243" name="Content Placeholder 2"/>
          <p:cNvSpPr>
            <a:spLocks noGrp="1"/>
          </p:cNvSpPr>
          <p:nvPr>
            <p:ph idx="1"/>
          </p:nvPr>
        </p:nvSpPr>
        <p:spPr>
          <a:xfrm>
            <a:off x="468313" y="981075"/>
            <a:ext cx="8229600" cy="5040213"/>
          </a:xfrm>
        </p:spPr>
        <p:txBody>
          <a:bodyPr>
            <a:normAutofit fontScale="92500"/>
          </a:bodyPr>
          <a:lstStyle/>
          <a:p>
            <a:pPr marL="0" indent="0">
              <a:buNone/>
            </a:pPr>
            <a:r>
              <a:rPr lang="he-IL" sz="2600" b="1" dirty="0" smtClean="0"/>
              <a:t>תקנות מס רכישה - מס רכישה בשיעור 0.5%</a:t>
            </a:r>
          </a:p>
          <a:p>
            <a:r>
              <a:rPr lang="he-IL" sz="2400" dirty="0" smtClean="0"/>
              <a:t>תאגידים שנוסדו בחוק - רשות הפיתוח, המוסד </a:t>
            </a:r>
            <a:r>
              <a:rPr lang="he-IL" sz="2400" dirty="0"/>
              <a:t>לביטוח </a:t>
            </a:r>
            <a:r>
              <a:rPr lang="he-IL" sz="2400" dirty="0" smtClean="0"/>
              <a:t>לאומי, יד </a:t>
            </a:r>
            <a:r>
              <a:rPr lang="he-IL" sz="2400" dirty="0"/>
              <a:t>ושם, מגן דוד אדום, המוסד לבטיחות </a:t>
            </a:r>
            <a:r>
              <a:rPr lang="he-IL" sz="2400" dirty="0" err="1"/>
              <a:t>ולגיהות</a:t>
            </a:r>
            <a:r>
              <a:rPr lang="he-IL" sz="2400" dirty="0"/>
              <a:t>, שירות התעסוקה, רשות הנמלים, רשות השידור והרשות לבינוי ופינוי של </a:t>
            </a:r>
            <a:r>
              <a:rPr lang="he-IL" sz="2400" dirty="0" err="1"/>
              <a:t>איזורי</a:t>
            </a:r>
            <a:r>
              <a:rPr lang="he-IL" sz="2400" dirty="0"/>
              <a:t> </a:t>
            </a:r>
            <a:r>
              <a:rPr lang="he-IL" sz="2400" dirty="0" smtClean="0"/>
              <a:t>שיקום</a:t>
            </a:r>
            <a:r>
              <a:rPr lang="en-US" sz="2400" dirty="0" smtClean="0"/>
              <a:t>;</a:t>
            </a:r>
            <a:endParaRPr lang="he-IL" sz="2400" dirty="0" smtClean="0"/>
          </a:p>
          <a:p>
            <a:r>
              <a:rPr lang="he-IL" sz="2400" dirty="0" smtClean="0"/>
              <a:t>האפוטרופוס לנכסי נפקדים ולנכסי גרמנים</a:t>
            </a:r>
            <a:r>
              <a:rPr lang="en-US" sz="2400" dirty="0" smtClean="0"/>
              <a:t>;</a:t>
            </a:r>
          </a:p>
          <a:p>
            <a:r>
              <a:rPr lang="he-IL" sz="2400" dirty="0" smtClean="0"/>
              <a:t>חברות לשיכון – פרזות, חלמיש, </a:t>
            </a:r>
            <a:r>
              <a:rPr lang="he-IL" sz="2400" dirty="0" err="1" smtClean="0"/>
              <a:t>שקמונה</a:t>
            </a:r>
            <a:r>
              <a:rPr lang="en-US" sz="2400" dirty="0" smtClean="0"/>
              <a:t>;</a:t>
            </a:r>
            <a:endParaRPr lang="he-IL" sz="2400" dirty="0" smtClean="0"/>
          </a:p>
          <a:p>
            <a:r>
              <a:rPr lang="he-IL" sz="2400" dirty="0" smtClean="0"/>
              <a:t>האגודה למען החייל</a:t>
            </a:r>
            <a:r>
              <a:rPr lang="en-US" sz="2400" dirty="0" smtClean="0"/>
              <a:t>;</a:t>
            </a:r>
            <a:endParaRPr lang="he-IL" sz="2400" dirty="0" smtClean="0"/>
          </a:p>
          <a:p>
            <a:r>
              <a:rPr lang="he-IL" sz="2400" dirty="0" smtClean="0"/>
              <a:t>רשות מקומית, לגבי זכות </a:t>
            </a:r>
            <a:r>
              <a:rPr lang="he-IL" sz="2400" dirty="0"/>
              <a:t>במקרקעין </a:t>
            </a:r>
            <a:r>
              <a:rPr lang="he-IL" sz="2400" dirty="0" smtClean="0"/>
              <a:t>שאין </a:t>
            </a:r>
            <a:r>
              <a:rPr lang="he-IL" sz="2400" dirty="0"/>
              <a:t>עמם ושלא תהיה בהם בעתיד </a:t>
            </a:r>
            <a:r>
              <a:rPr lang="he-IL" sz="2400" dirty="0" smtClean="0"/>
              <a:t>הכנסה</a:t>
            </a:r>
            <a:r>
              <a:rPr lang="en-US" sz="2400" dirty="0" smtClean="0"/>
              <a:t>;</a:t>
            </a:r>
            <a:endParaRPr lang="he-IL" sz="2400" dirty="0"/>
          </a:p>
          <a:p>
            <a:r>
              <a:rPr lang="he-IL" sz="2400" dirty="0" smtClean="0"/>
              <a:t>רשות מקומית, לגבי זכות במקרקעין שנמכרה לה עם הקמתה</a:t>
            </a:r>
            <a:r>
              <a:rPr lang="en-US" sz="2400" dirty="0" smtClean="0"/>
              <a:t>;</a:t>
            </a:r>
            <a:endParaRPr lang="he-IL" sz="2400" dirty="0"/>
          </a:p>
          <a:p>
            <a:r>
              <a:rPr lang="he-IL" sz="2400" dirty="0" smtClean="0"/>
              <a:t>איגוד ערים, לגבי זכות במקרקעין שנמכרה על ידי רשות מקומית המאוגדת בה</a:t>
            </a:r>
            <a:r>
              <a:rPr lang="en-US" sz="2400" dirty="0" smtClean="0"/>
              <a:t>;</a:t>
            </a:r>
            <a:endParaRPr lang="he-IL" sz="2400" dirty="0"/>
          </a:p>
          <a:p>
            <a:r>
              <a:rPr lang="he-IL" sz="2400" dirty="0" smtClean="0"/>
              <a:t>רשות מקומית, לגבי זכות במקרקעין שנמכרה לה אגב מיזוג רשויות.</a:t>
            </a:r>
            <a:endParaRPr lang="he-IL" sz="2400" dirty="0"/>
          </a:p>
        </p:txBody>
      </p:sp>
    </p:spTree>
    <p:extLst>
      <p:ext uri="{BB962C8B-B14F-4D97-AF65-F5344CB8AC3E}">
        <p14:creationId xmlns:p14="http://schemas.microsoft.com/office/powerpoint/2010/main" val="1769393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a:t>מיסוי מקרקעין – הטבות </a:t>
            </a:r>
            <a:r>
              <a:rPr lang="he-IL" altLang="he-IL" dirty="0" smtClean="0"/>
              <a:t>למלכ"רים אחרים</a:t>
            </a:r>
          </a:p>
        </p:txBody>
      </p:sp>
      <p:sp>
        <p:nvSpPr>
          <p:cNvPr id="10243" name="Content Placeholder 2"/>
          <p:cNvSpPr>
            <a:spLocks noGrp="1"/>
          </p:cNvSpPr>
          <p:nvPr>
            <p:ph idx="1"/>
          </p:nvPr>
        </p:nvSpPr>
        <p:spPr>
          <a:xfrm>
            <a:off x="468313" y="981075"/>
            <a:ext cx="8229600" cy="5040213"/>
          </a:xfrm>
        </p:spPr>
        <p:txBody>
          <a:bodyPr>
            <a:normAutofit/>
          </a:bodyPr>
          <a:lstStyle/>
          <a:p>
            <a:pPr marL="0" indent="0">
              <a:buNone/>
            </a:pPr>
            <a:r>
              <a:rPr lang="he-IL" sz="2400" b="1" dirty="0" smtClean="0"/>
              <a:t>תקנות מס רכישה - פטור ממס רכישה</a:t>
            </a:r>
          </a:p>
          <a:p>
            <a:r>
              <a:rPr lang="he-IL" sz="2400" dirty="0"/>
              <a:t>רשות שמורות </a:t>
            </a:r>
            <a:r>
              <a:rPr lang="he-IL" sz="2400" dirty="0" smtClean="0"/>
              <a:t>הטבע, לגבי </a:t>
            </a:r>
            <a:r>
              <a:rPr lang="he-IL" sz="2400" dirty="0"/>
              <a:t>מקרקעין שהוכרזו כשמורת טבע או שלדעת שר החקלאות הם מיועדים לשמש שמורת טבע.</a:t>
            </a:r>
            <a:endParaRPr lang="en-US" sz="2400" dirty="0"/>
          </a:p>
          <a:p>
            <a:r>
              <a:rPr lang="he-IL" sz="2400" dirty="0" smtClean="0"/>
              <a:t>ההסתדרות </a:t>
            </a:r>
            <a:r>
              <a:rPr lang="he-IL" sz="2400" dirty="0"/>
              <a:t>הציונית העולמית - הסוכנות היהודית לארץ ישראל, קרן קיימת לישראל, קרן היסוד - המגבית המאוחדת לישראל, יונייטד ישראל אפיל אוף קנדה, יונייטד ישראל אפיל </a:t>
            </a:r>
            <a:r>
              <a:rPr lang="he-IL" sz="2400" dirty="0" err="1"/>
              <a:t>אינק</a:t>
            </a:r>
            <a:r>
              <a:rPr lang="he-IL" sz="2400" dirty="0"/>
              <a:t>. וחברת </a:t>
            </a:r>
            <a:r>
              <a:rPr lang="he-IL" sz="2400" dirty="0" err="1"/>
              <a:t>הימנותא</a:t>
            </a:r>
            <a:r>
              <a:rPr lang="he-IL" sz="2400" dirty="0"/>
              <a:t> </a:t>
            </a:r>
            <a:r>
              <a:rPr lang="he-IL" sz="2400" dirty="0" smtClean="0"/>
              <a:t>בע"מ.</a:t>
            </a:r>
          </a:p>
          <a:p>
            <a:r>
              <a:rPr lang="he-IL" sz="2400" dirty="0" smtClean="0"/>
              <a:t>מוסד </a:t>
            </a:r>
            <a:r>
              <a:rPr lang="he-IL" sz="2400" dirty="0"/>
              <a:t>ציבורי תושב </a:t>
            </a:r>
            <a:r>
              <a:rPr lang="he-IL" sz="2400" dirty="0" smtClean="0"/>
              <a:t>חוץ, </a:t>
            </a:r>
            <a:r>
              <a:rPr lang="he-IL" sz="2400" dirty="0"/>
              <a:t>לגבי מניות באיגוד מקרקעין שקיבל במתנה, אם אישר שר האוצר כי </a:t>
            </a:r>
            <a:r>
              <a:rPr lang="he-IL" sz="2400" dirty="0" smtClean="0"/>
              <a:t>במדינת התושבות שלו מוטל </a:t>
            </a:r>
            <a:r>
              <a:rPr lang="he-IL" sz="2400" dirty="0"/>
              <a:t>מס על קבלת מניות כאמור </a:t>
            </a:r>
            <a:r>
              <a:rPr lang="he-IL" sz="2400" dirty="0" smtClean="0"/>
              <a:t>וקיים שם פטור הדדי ממס למוסד </a:t>
            </a:r>
            <a:r>
              <a:rPr lang="he-IL" sz="2400" dirty="0"/>
              <a:t>ציבורי תושב </a:t>
            </a:r>
            <a:r>
              <a:rPr lang="he-IL" sz="2400" dirty="0" smtClean="0"/>
              <a:t>ישראל.</a:t>
            </a:r>
          </a:p>
        </p:txBody>
      </p:sp>
    </p:spTree>
    <p:extLst>
      <p:ext uri="{BB962C8B-B14F-4D97-AF65-F5344CB8AC3E}">
        <p14:creationId xmlns:p14="http://schemas.microsoft.com/office/powerpoint/2010/main" val="3907092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כותרת 1"/>
          <p:cNvSpPr>
            <a:spLocks noGrp="1"/>
          </p:cNvSpPr>
          <p:nvPr>
            <p:ph type="ctrTitle" idx="4294967295"/>
          </p:nvPr>
        </p:nvSpPr>
        <p:spPr>
          <a:xfrm>
            <a:off x="685800" y="2130425"/>
            <a:ext cx="7772400" cy="1470025"/>
          </a:xfrm>
        </p:spPr>
        <p:txBody>
          <a:bodyPr/>
          <a:lstStyle/>
          <a:p>
            <a:pPr eaLnBrk="1" hangingPunct="1"/>
            <a:r>
              <a:rPr lang="he-IL" altLang="he-IL" smtClean="0"/>
              <a:t>שאלות ?</a:t>
            </a:r>
            <a:br>
              <a:rPr lang="he-IL" altLang="he-IL" smtClean="0"/>
            </a:br>
            <a:r>
              <a:rPr lang="he-IL" altLang="he-IL" smtClean="0"/>
              <a:t>תודה !</a:t>
            </a:r>
          </a:p>
        </p:txBody>
      </p:sp>
      <p:sp>
        <p:nvSpPr>
          <p:cNvPr id="37891" name="כותרת משנה 2"/>
          <p:cNvSpPr>
            <a:spLocks noGrp="1"/>
          </p:cNvSpPr>
          <p:nvPr>
            <p:ph type="subTitle" idx="4294967295"/>
          </p:nvPr>
        </p:nvSpPr>
        <p:spPr>
          <a:xfrm>
            <a:off x="1371600" y="3886200"/>
            <a:ext cx="6400800" cy="1752600"/>
          </a:xfrm>
        </p:spPr>
        <p:txBody>
          <a:bodyPr/>
          <a:lstStyle/>
          <a:p>
            <a:pPr algn="ctr" eaLnBrk="1" hangingPunct="1">
              <a:buFont typeface="Arial" pitchFamily="34" charset="0"/>
              <a:buNone/>
            </a:pPr>
            <a:r>
              <a:rPr lang="en-US" altLang="he-IL" smtClean="0">
                <a:hlinkClick r:id=""/>
              </a:rPr>
              <a:t>054-2651516</a:t>
            </a:r>
          </a:p>
          <a:p>
            <a:pPr algn="ctr" eaLnBrk="1" hangingPunct="1">
              <a:buFont typeface="Arial" pitchFamily="34" charset="0"/>
              <a:buNone/>
            </a:pPr>
            <a:r>
              <a:rPr lang="en-US" altLang="he-IL" smtClean="0">
                <a:hlinkClick r:id=""/>
              </a:rPr>
              <a:t>meori@ampeli-tax.co.il</a:t>
            </a:r>
            <a:endParaRPr lang="en-US" altLang="he-IL" smtClean="0"/>
          </a:p>
          <a:p>
            <a:pPr algn="ctr" eaLnBrk="1" hangingPunct="1">
              <a:buFont typeface="Arial" pitchFamily="34" charset="0"/>
              <a:buNone/>
            </a:pPr>
            <a:r>
              <a:rPr lang="en-US" altLang="he-IL" smtClean="0">
                <a:hlinkClick r:id="rId3"/>
              </a:rPr>
              <a:t>http://www.ampeli-tax.co.il/</a:t>
            </a:r>
            <a:endParaRPr lang="en-US" altLang="he-IL" smtClean="0"/>
          </a:p>
          <a:p>
            <a:pPr algn="ctr" eaLnBrk="1" hangingPunct="1">
              <a:buFont typeface="Arial" pitchFamily="34" charset="0"/>
              <a:buNone/>
            </a:pPr>
            <a:endParaRPr lang="he-IL" altLang="he-IL" smtClean="0"/>
          </a:p>
          <a:p>
            <a:pPr algn="ctr" eaLnBrk="1" hangingPunct="1">
              <a:buFont typeface="Arial" pitchFamily="34" charset="0"/>
              <a:buNone/>
            </a:pPr>
            <a:endParaRPr lang="he-IL" altLang="he-IL" smtClean="0"/>
          </a:p>
        </p:txBody>
      </p:sp>
    </p:spTree>
    <p:extLst>
      <p:ext uri="{BB962C8B-B14F-4D97-AF65-F5344CB8AC3E}">
        <p14:creationId xmlns:p14="http://schemas.microsoft.com/office/powerpoint/2010/main" val="4198486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altLang="he-IL" dirty="0" smtClean="0"/>
              <a:t>חוק מע"מ – הגדרת "מלכ"ר"</a:t>
            </a:r>
            <a:endParaRPr lang="he-IL" dirty="0" smtClean="0"/>
          </a:p>
        </p:txBody>
      </p:sp>
      <p:sp>
        <p:nvSpPr>
          <p:cNvPr id="37891" name="Content Placeholder 2"/>
          <p:cNvSpPr>
            <a:spLocks noGrp="1"/>
          </p:cNvSpPr>
          <p:nvPr>
            <p:ph idx="1"/>
          </p:nvPr>
        </p:nvSpPr>
        <p:spPr>
          <a:xfrm>
            <a:off x="468313" y="836712"/>
            <a:ext cx="8229600" cy="5544615"/>
          </a:xfrm>
        </p:spPr>
        <p:txBody>
          <a:bodyPr>
            <a:normAutofit lnSpcReduction="10000"/>
          </a:bodyPr>
          <a:lstStyle/>
          <a:p>
            <a:pPr marL="0" indent="0" algn="just" eaLnBrk="1" hangingPunct="1">
              <a:buFont typeface="Arial" pitchFamily="34" charset="0"/>
              <a:buNone/>
              <a:defRPr/>
            </a:pPr>
            <a:r>
              <a:rPr lang="he-IL" sz="2400" b="1" u="sng" dirty="0" smtClean="0"/>
              <a:t>הגדרת </a:t>
            </a:r>
            <a:r>
              <a:rPr lang="he-IL" sz="2400" b="1" u="sng" dirty="0"/>
              <a:t>מלכ"ר</a:t>
            </a:r>
            <a:r>
              <a:rPr lang="he-IL" sz="2400" dirty="0"/>
              <a:t> – סעיף 1 לחוק מס ערך מוסף, </a:t>
            </a:r>
            <a:r>
              <a:rPr lang="he-IL" sz="2400" dirty="0" err="1"/>
              <a:t>התשל"ו</a:t>
            </a:r>
            <a:r>
              <a:rPr lang="he-IL" sz="2400" dirty="0"/>
              <a:t> – 1975 (להלן: </a:t>
            </a:r>
            <a:r>
              <a:rPr lang="he-IL" sz="2400" b="1" dirty="0"/>
              <a:t>"חוק מע"מ"</a:t>
            </a:r>
            <a:r>
              <a:rPr lang="he-IL" sz="2400" dirty="0"/>
              <a:t>)</a:t>
            </a:r>
            <a:endParaRPr lang="en-US" sz="2400" dirty="0"/>
          </a:p>
          <a:p>
            <a:pPr marL="400050" lvl="1" indent="0">
              <a:buNone/>
            </a:pPr>
            <a:r>
              <a:rPr lang="he-IL" sz="2400" dirty="0"/>
              <a:t>""מוסד ללא כוונת ריווח" או "מלכ"ר" -</a:t>
            </a:r>
            <a:endParaRPr lang="en-US" sz="2400" dirty="0"/>
          </a:p>
          <a:p>
            <a:pPr marL="400050" lvl="1" indent="0">
              <a:buNone/>
            </a:pPr>
            <a:r>
              <a:rPr lang="he-IL" sz="2400" dirty="0"/>
              <a:t>(1) המדינה, רשות מקומית או איגוד ערים;</a:t>
            </a:r>
            <a:endParaRPr lang="en-US" sz="2400" dirty="0"/>
          </a:p>
          <a:p>
            <a:pPr marL="400050" lvl="1" indent="0">
              <a:buNone/>
            </a:pPr>
            <a:r>
              <a:rPr lang="he-IL" sz="2400" dirty="0"/>
              <a:t>(2) חבר-בני-אדם, מואגד או לא מואגד, שאין עיסוקו לשם קבלת רווחים ושאינו מוסד כספי;</a:t>
            </a:r>
            <a:endParaRPr lang="en-US" sz="2400" dirty="0"/>
          </a:p>
          <a:p>
            <a:pPr marL="400050" lvl="1" indent="0">
              <a:buNone/>
            </a:pPr>
            <a:r>
              <a:rPr lang="he-IL" sz="2400" dirty="0"/>
              <a:t>(3) תאגיד שהוקם מכוח דין ואינו רשום כחברה, כאגודה שיתופית או כשותפות;</a:t>
            </a:r>
            <a:endParaRPr lang="en-US" sz="2400" dirty="0"/>
          </a:p>
          <a:p>
            <a:pPr marL="400050" lvl="1" indent="0">
              <a:buNone/>
            </a:pPr>
            <a:r>
              <a:rPr lang="he-IL" sz="2400" dirty="0"/>
              <a:t>(4) קופת גמל הפטורה ממס הכנסה על פי סעיף 9(2) לפקודת מס הכנסה</a:t>
            </a:r>
            <a:r>
              <a:rPr lang="he-IL" sz="2400" dirty="0" smtClean="0"/>
              <a:t>;"</a:t>
            </a:r>
            <a:endParaRPr lang="he-IL" sz="2400" dirty="0"/>
          </a:p>
          <a:p>
            <a:pPr marL="342900" lvl="1" indent="-342900" algn="just" eaLnBrk="1" hangingPunct="1">
              <a:buFont typeface="Arial" panose="020B0604020202020204" pitchFamily="34" charset="0"/>
              <a:buChar char="•"/>
              <a:defRPr/>
            </a:pPr>
            <a:r>
              <a:rPr lang="he-IL" sz="2400" dirty="0" smtClean="0"/>
              <a:t>חוק </a:t>
            </a:r>
            <a:r>
              <a:rPr lang="he-IL" sz="2400" dirty="0"/>
              <a:t>מע"מ לא יחול על מלכ"ר הפועל באופן קבוע באזור ונרשם לפי הדין באזור</a:t>
            </a:r>
            <a:r>
              <a:rPr lang="he-IL" sz="2400" dirty="0" smtClean="0"/>
              <a:t>.</a:t>
            </a:r>
          </a:p>
          <a:p>
            <a:pPr marL="342900" lvl="1" indent="-342900" algn="just" eaLnBrk="1" hangingPunct="1">
              <a:buFont typeface="Arial" panose="020B0604020202020204" pitchFamily="34" charset="0"/>
              <a:buChar char="•"/>
              <a:defRPr/>
            </a:pPr>
            <a:r>
              <a:rPr lang="he-IL" sz="2400" dirty="0"/>
              <a:t>ע"א 5243/13 </a:t>
            </a:r>
            <a:r>
              <a:rPr lang="he-IL" sz="2400" b="1" dirty="0"/>
              <a:t>עמותת יד הרב הרצוג נ' מנהל מס ערך מוסף  </a:t>
            </a:r>
            <a:r>
              <a:rPr lang="he-IL" sz="2400" dirty="0"/>
              <a:t>- לשון הסעיף ברורה ואין אחיזה לפרשנות המוצעת על ידי המערערת לפיה יש לקרוא לתוך ההגדרה תנאי בדבר פעילות בישראל.</a:t>
            </a:r>
            <a:endParaRPr lang="en-US" sz="2400" dirty="0"/>
          </a:p>
          <a:p>
            <a:pPr marL="0" indent="0">
              <a:buNone/>
              <a:defRPr/>
            </a:pPr>
            <a:endParaRPr lang="he-IL" sz="2200" b="1" dirty="0"/>
          </a:p>
          <a:p>
            <a:pPr marL="342900" lvl="1" indent="-342900" algn="just" eaLnBrk="1" hangingPunct="1">
              <a:buFont typeface="Arial" panose="020B0604020202020204" pitchFamily="34" charset="0"/>
              <a:buChar char="•"/>
              <a:defRPr/>
            </a:pPr>
            <a:endParaRPr lang="en-US" sz="2400" dirty="0"/>
          </a:p>
          <a:p>
            <a:pPr marL="0" indent="0">
              <a:buNone/>
              <a:defRPr/>
            </a:pPr>
            <a:endParaRPr lang="he-IL" sz="2200" b="1" dirty="0" smtClean="0"/>
          </a:p>
        </p:txBody>
      </p:sp>
    </p:spTree>
    <p:extLst>
      <p:ext uri="{BB962C8B-B14F-4D97-AF65-F5344CB8AC3E}">
        <p14:creationId xmlns:p14="http://schemas.microsoft.com/office/powerpoint/2010/main" val="269597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normAutofit/>
          </a:bodyPr>
          <a:lstStyle/>
          <a:p>
            <a:pPr marL="457200" indent="-457200" eaLnBrk="1" hangingPunct="1"/>
            <a:r>
              <a:rPr lang="he-IL" altLang="he-IL" dirty="0" smtClean="0"/>
              <a:t>חוק מע"מ – מס שכר</a:t>
            </a:r>
          </a:p>
        </p:txBody>
      </p:sp>
      <p:sp>
        <p:nvSpPr>
          <p:cNvPr id="10243" name="Content Placeholder 2"/>
          <p:cNvSpPr>
            <a:spLocks noGrp="1"/>
          </p:cNvSpPr>
          <p:nvPr>
            <p:ph idx="1"/>
          </p:nvPr>
        </p:nvSpPr>
        <p:spPr>
          <a:xfrm>
            <a:off x="468313" y="981075"/>
            <a:ext cx="8229600" cy="5000625"/>
          </a:xfrm>
        </p:spPr>
        <p:txBody>
          <a:bodyPr>
            <a:normAutofit/>
          </a:bodyPr>
          <a:lstStyle/>
          <a:p>
            <a:pPr marL="0" indent="0">
              <a:buNone/>
            </a:pPr>
            <a:r>
              <a:rPr lang="he-IL" sz="2600" b="1" u="sng" dirty="0" smtClean="0"/>
              <a:t>מס שכר</a:t>
            </a:r>
            <a:r>
              <a:rPr lang="he-IL" sz="2600" dirty="0" smtClean="0"/>
              <a:t> – סעיף 4(א)</a:t>
            </a:r>
            <a:r>
              <a:rPr lang="en-US" sz="2600" dirty="0" smtClean="0"/>
              <a:t> </a:t>
            </a:r>
            <a:r>
              <a:rPr lang="he-IL" sz="2600" dirty="0" smtClean="0"/>
              <a:t>לחוק מע"מ</a:t>
            </a:r>
          </a:p>
          <a:p>
            <a:pPr marL="0" indent="0">
              <a:buNone/>
            </a:pPr>
            <a:endParaRPr lang="he-IL" sz="2600" dirty="0" smtClean="0"/>
          </a:p>
          <a:p>
            <a:r>
              <a:rPr lang="he-IL" sz="2400" dirty="0" smtClean="0"/>
              <a:t>על </a:t>
            </a:r>
            <a:r>
              <a:rPr lang="he-IL" sz="2400" dirty="0"/>
              <a:t>פעילות בישראל של מלכ"ר יוטל מס שכר באחוזים מ"השכר ששילם" (להבדיל משכר שהתחייב לשלמו וכן תגמולים המשולמים ע"י ביטוח לאומי). "שכר" - למעט מלגה שניתנת לסטודנט או </a:t>
            </a:r>
            <a:r>
              <a:rPr lang="he-IL" sz="2400" dirty="0" smtClean="0"/>
              <a:t>לחוקר.</a:t>
            </a:r>
            <a:endParaRPr lang="en-US" sz="2400" dirty="0"/>
          </a:p>
          <a:p>
            <a:r>
              <a:rPr lang="he-IL" sz="2400" dirty="0" smtClean="0"/>
              <a:t>שיעור </a:t>
            </a:r>
            <a:r>
              <a:rPr lang="he-IL" sz="2400" dirty="0"/>
              <a:t>מס השכר על מלכ"רים – 7.5% נכון להיום</a:t>
            </a:r>
            <a:r>
              <a:rPr lang="he-IL" sz="2400" dirty="0" smtClean="0"/>
              <a:t>.</a:t>
            </a:r>
          </a:p>
          <a:p>
            <a:r>
              <a:rPr lang="he-IL" sz="2400" dirty="0" smtClean="0"/>
              <a:t>מלכ"רים אינם חייבים במע"מ (למעט "עסקת אקראי"), ואינם רשאים לנכות מע"מ תשומות.</a:t>
            </a:r>
            <a:endParaRPr lang="en-US" sz="2400" dirty="0"/>
          </a:p>
          <a:p>
            <a:pPr marL="0" indent="0">
              <a:buFont typeface="Arial" charset="0"/>
              <a:buNone/>
              <a:defRPr/>
            </a:pPr>
            <a:endParaRPr lang="he-IL" sz="2200" dirty="0" smtClean="0"/>
          </a:p>
          <a:p>
            <a:pPr>
              <a:buFont typeface="Arial" charset="0"/>
              <a:buChar char="•"/>
              <a:defRPr/>
            </a:pPr>
            <a:endParaRPr lang="he-IL"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altLang="he-IL" dirty="0" smtClean="0"/>
              <a:t>חוק מע"מ – בין מלכ"ר לעוסק</a:t>
            </a:r>
            <a:endParaRPr lang="he-IL" dirty="0" smtClean="0"/>
          </a:p>
        </p:txBody>
      </p:sp>
      <p:sp>
        <p:nvSpPr>
          <p:cNvPr id="37891" name="Content Placeholder 2"/>
          <p:cNvSpPr>
            <a:spLocks noGrp="1"/>
          </p:cNvSpPr>
          <p:nvPr>
            <p:ph idx="1"/>
          </p:nvPr>
        </p:nvSpPr>
        <p:spPr>
          <a:xfrm>
            <a:off x="468313" y="981075"/>
            <a:ext cx="8229600" cy="5256237"/>
          </a:xfrm>
        </p:spPr>
        <p:txBody>
          <a:bodyPr>
            <a:normAutofit fontScale="92500" lnSpcReduction="10000"/>
          </a:bodyPr>
          <a:lstStyle/>
          <a:p>
            <a:pPr marL="0" indent="0">
              <a:buNone/>
            </a:pPr>
            <a:r>
              <a:rPr lang="he-IL" sz="2600" dirty="0"/>
              <a:t>בפס"ד עמותת "</a:t>
            </a:r>
            <a:r>
              <a:rPr lang="he-IL" sz="2600" b="1" dirty="0"/>
              <a:t>בשערייך ירושלים</a:t>
            </a:r>
            <a:r>
              <a:rPr lang="he-IL" sz="2600" dirty="0"/>
              <a:t>" (ע"א 767/87) נקבעו קריטריונים לסיווג חבר בני אדם כמלכ"ר:</a:t>
            </a:r>
            <a:endParaRPr lang="en-US" sz="2600" dirty="0"/>
          </a:p>
          <a:p>
            <a:pPr lvl="0"/>
            <a:r>
              <a:rPr lang="he-IL" sz="2600" dirty="0"/>
              <a:t>פעילות שלא על מנת להשיג רווחים, אלא </a:t>
            </a:r>
            <a:r>
              <a:rPr lang="he-IL" sz="2600" dirty="0" smtClean="0"/>
              <a:t>על </a:t>
            </a:r>
            <a:r>
              <a:rPr lang="he-IL" sz="2600" dirty="0"/>
              <a:t>בסיס התנדבותי ובמחירים הנמוכים ממחירי </a:t>
            </a:r>
            <a:r>
              <a:rPr lang="he-IL" sz="2600" dirty="0" smtClean="0"/>
              <a:t>השוק. </a:t>
            </a:r>
            <a:r>
              <a:rPr lang="he-IL" sz="2600" dirty="0"/>
              <a:t>אם המטרה הזמנית היא השגת רווחים, יש לקחת זאת בחשבון, גם אם אותם רווחים משמשים בסופו של דבר </a:t>
            </a:r>
            <a:r>
              <a:rPr lang="he-IL" sz="2600" dirty="0" smtClean="0"/>
              <a:t>לצדקה</a:t>
            </a:r>
            <a:r>
              <a:rPr lang="en-US" sz="2600" dirty="0" smtClean="0"/>
              <a:t>;</a:t>
            </a:r>
            <a:endParaRPr lang="en-US" sz="2600" dirty="0"/>
          </a:p>
          <a:p>
            <a:pPr lvl="0"/>
            <a:r>
              <a:rPr lang="he-IL" sz="2600" dirty="0"/>
              <a:t>איסור על חלוקת רווחים או נכסים, וגם עם סיום הפעילות של </a:t>
            </a:r>
            <a:r>
              <a:rPr lang="he-IL" sz="2600" dirty="0" smtClean="0"/>
              <a:t>המוסד, </a:t>
            </a:r>
            <a:r>
              <a:rPr lang="he-IL" sz="2600" dirty="0"/>
              <a:t>נכסיו לא יחולקו אלא יועברו למוסד בעל מטרות דומות;</a:t>
            </a:r>
            <a:endParaRPr lang="en-US" sz="2600" dirty="0"/>
          </a:p>
          <a:p>
            <a:pPr lvl="0"/>
            <a:r>
              <a:rPr lang="he-IL" sz="2600" dirty="0"/>
              <a:t>קיומו של גרעון תפעולי הממומן באמצעות המדינה או </a:t>
            </a:r>
            <a:r>
              <a:rPr lang="he-IL" sz="2600" dirty="0" smtClean="0"/>
              <a:t>בתרומות</a:t>
            </a:r>
            <a:r>
              <a:rPr lang="he-IL" sz="2600" dirty="0"/>
              <a:t>;</a:t>
            </a:r>
            <a:endParaRPr lang="en-US" sz="2600" dirty="0"/>
          </a:p>
          <a:p>
            <a:pPr lvl="0"/>
            <a:r>
              <a:rPr lang="he-IL" sz="2600" dirty="0"/>
              <a:t>פעילות המוסד אינה מהווה תחרות לעסקים אחרים;</a:t>
            </a:r>
            <a:endParaRPr lang="en-US" sz="2600" dirty="0"/>
          </a:p>
          <a:p>
            <a:pPr lvl="0"/>
            <a:r>
              <a:rPr lang="he-IL" sz="2600" dirty="0"/>
              <a:t>האם ניתן להפריד בין פעילותו העסקית לפעילותו הלא-עסקית של המוסד;</a:t>
            </a:r>
            <a:endParaRPr lang="en-US" sz="2600" dirty="0"/>
          </a:p>
          <a:p>
            <a:pPr lvl="0"/>
            <a:r>
              <a:rPr lang="he-IL" sz="2600" dirty="0"/>
              <a:t>האם רישום המוסד כמלכ"ר עלול לפגוע שלא בצדק בהכנסות המדינה.</a:t>
            </a:r>
            <a:endParaRPr lang="en-US" sz="2600" dirty="0"/>
          </a:p>
          <a:p>
            <a:pPr marL="0" indent="0" algn="just" eaLnBrk="1" hangingPunct="1">
              <a:buFont typeface="Arial" pitchFamily="34" charset="0"/>
              <a:buNone/>
              <a:defRPr/>
            </a:pPr>
            <a:endParaRPr lang="he-IL" sz="2200" dirty="0" smtClean="0"/>
          </a:p>
        </p:txBody>
      </p:sp>
    </p:spTree>
    <p:extLst>
      <p:ext uri="{BB962C8B-B14F-4D97-AF65-F5344CB8AC3E}">
        <p14:creationId xmlns:p14="http://schemas.microsoft.com/office/powerpoint/2010/main" val="2966640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חוק מע"מ – בין מלכ"ר לעוסק</a:t>
            </a:r>
          </a:p>
        </p:txBody>
      </p:sp>
      <p:sp>
        <p:nvSpPr>
          <p:cNvPr id="10243" name="Content Placeholder 2"/>
          <p:cNvSpPr>
            <a:spLocks noGrp="1"/>
          </p:cNvSpPr>
          <p:nvPr>
            <p:ph idx="1"/>
          </p:nvPr>
        </p:nvSpPr>
        <p:spPr>
          <a:xfrm>
            <a:off x="468313" y="981075"/>
            <a:ext cx="8229600" cy="5184229"/>
          </a:xfrm>
        </p:spPr>
        <p:txBody>
          <a:bodyPr>
            <a:normAutofit/>
          </a:bodyPr>
          <a:lstStyle/>
          <a:p>
            <a:pPr marL="0" indent="0">
              <a:buNone/>
              <a:defRPr/>
            </a:pPr>
            <a:r>
              <a:rPr lang="he-IL" sz="2400" b="1" u="sng" dirty="0"/>
              <a:t>סעיף 58 לחוק מע"מ </a:t>
            </a:r>
            <a:r>
              <a:rPr lang="he-IL" sz="2400" dirty="0"/>
              <a:t>- למנהל מע"מ נתונה סמכות לשנות סיווג של חייב במס, לגבי כל פעילותו או חלק ממנה, אם לדעתו מהותו קרובה יותר לסוג אחר.</a:t>
            </a:r>
            <a:endParaRPr lang="en-US" sz="2400" dirty="0"/>
          </a:p>
          <a:p>
            <a:pPr marL="0" indent="0">
              <a:buNone/>
            </a:pPr>
            <a:endParaRPr lang="he-IL" sz="2400" dirty="0" smtClean="0"/>
          </a:p>
          <a:p>
            <a:pPr marL="0" indent="0">
              <a:buNone/>
            </a:pPr>
            <a:r>
              <a:rPr lang="he-IL" sz="2400" dirty="0" smtClean="0"/>
              <a:t>עמותת </a:t>
            </a:r>
            <a:r>
              <a:rPr lang="he-IL" sz="2400" dirty="0"/>
              <a:t>"בשערייך ירושלים" הפעילה חנויות מזון, אשר רווחיהן סבסדו מכירת מוצרי מזון בזול לנזקקים. לפי הקריטריונים הנ"ל, נקבע כי העמותה אינה מלכ"ר – היא מתחרה בעוסקים אחרים; מטרתה הזמנית היא הפקת רווחים; סיווגה כמלכ"ר יביא לפטור לא מוצדק ממע"מ על מוצרי צריכה.</a:t>
            </a:r>
            <a:endParaRPr lang="en-US" sz="2400" dirty="0"/>
          </a:p>
          <a:p>
            <a:pPr marL="0" indent="0">
              <a:buNone/>
            </a:pPr>
            <a:endParaRPr lang="he-IL" sz="2400" dirty="0" smtClean="0"/>
          </a:p>
          <a:p>
            <a:pPr marL="0" indent="0">
              <a:buNone/>
            </a:pPr>
            <a:r>
              <a:rPr lang="he-IL" sz="2400" dirty="0" smtClean="0"/>
              <a:t>לעתים שינוי הסיווג ממלכ"ר לעוסק הוא חלקי - לגבי חלק מהפעילות ייחשב הגוף כמלכ"ר, ולגבי חלק אחר ייחשב כעוסק.</a:t>
            </a:r>
            <a:endParaRPr lang="en-US" sz="2400" dirty="0" smtClean="0"/>
          </a:p>
          <a:p>
            <a:pPr marL="0" indent="0">
              <a:buNone/>
              <a:defRPr/>
            </a:pPr>
            <a:endParaRPr lang="he-IL" sz="2400" dirty="0"/>
          </a:p>
          <a:p>
            <a:pPr marL="0" indent="0">
              <a:buNone/>
              <a:defRPr/>
            </a:pPr>
            <a:endParaRPr lang="he-IL" sz="2600" b="1" dirty="0" smtClean="0"/>
          </a:p>
        </p:txBody>
      </p:sp>
    </p:spTree>
    <p:extLst>
      <p:ext uri="{BB962C8B-B14F-4D97-AF65-F5344CB8AC3E}">
        <p14:creationId xmlns:p14="http://schemas.microsoft.com/office/powerpoint/2010/main" val="3466148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חוק מע"מ – בין מלכ"ר לעוסק</a:t>
            </a:r>
          </a:p>
        </p:txBody>
      </p:sp>
      <p:sp>
        <p:nvSpPr>
          <p:cNvPr id="10243" name="Content Placeholder 2"/>
          <p:cNvSpPr>
            <a:spLocks noGrp="1"/>
          </p:cNvSpPr>
          <p:nvPr>
            <p:ph idx="1"/>
          </p:nvPr>
        </p:nvSpPr>
        <p:spPr>
          <a:xfrm>
            <a:off x="468313" y="981075"/>
            <a:ext cx="8229600" cy="5184229"/>
          </a:xfrm>
        </p:spPr>
        <p:txBody>
          <a:bodyPr>
            <a:normAutofit/>
          </a:bodyPr>
          <a:lstStyle/>
          <a:p>
            <a:pPr marL="0" indent="0">
              <a:buNone/>
            </a:pPr>
            <a:r>
              <a:rPr lang="he-IL" sz="2600" b="1" dirty="0"/>
              <a:t>פס"ד עיריית אשקלון </a:t>
            </a:r>
            <a:r>
              <a:rPr lang="he-IL" sz="2600" dirty="0"/>
              <a:t>(ע"א 1919/10) – </a:t>
            </a:r>
            <a:r>
              <a:rPr lang="he-IL" sz="2400" dirty="0"/>
              <a:t>העירייה (המוגדרת כמלכ"ר) מכרה עשרות מגרשים לאנשים פרטיים, ומנהל מע"מ סיווג את פעילותה זו כ"עסקה" החייבת במע"מ.</a:t>
            </a:r>
            <a:endParaRPr lang="en-US" sz="2400" dirty="0"/>
          </a:p>
          <a:p>
            <a:pPr marL="0" indent="0">
              <a:buNone/>
            </a:pPr>
            <a:r>
              <a:rPr lang="he-IL" sz="2400" dirty="0"/>
              <a:t>בית המשפט העליון קיבל את עמדת מנהל מע"מ, וקבע כי מאחר </a:t>
            </a:r>
            <a:r>
              <a:rPr lang="he-IL" sz="2400" b="1" dirty="0"/>
              <a:t>שהמטרה </a:t>
            </a:r>
            <a:r>
              <a:rPr lang="he-IL" sz="2400" b="1" dirty="0" err="1"/>
              <a:t>המיידית</a:t>
            </a:r>
            <a:r>
              <a:rPr lang="he-IL" sz="2400" dirty="0"/>
              <a:t> במכירת המגרשים הייתה הפקת רווחים, מדובר </a:t>
            </a:r>
            <a:r>
              <a:rPr lang="he-IL" sz="2400" dirty="0" smtClean="0"/>
              <a:t>בעסקה </a:t>
            </a:r>
            <a:r>
              <a:rPr lang="he-IL" sz="2400" dirty="0"/>
              <a:t>החייבת במע"מ. זאת, על אף שהמכירה נעשתה גם משיקולים תכנוניים, ועל אף שרווחיה נועדו לממן את פעילות העירייה. בנוסף, המגרשים נמכרו במחיר שוק, הכולל גם את רכיב המע"מ, ואם לא </a:t>
            </a:r>
            <a:r>
              <a:rPr lang="he-IL" sz="2400" dirty="0" smtClean="0"/>
              <a:t>יידרש </a:t>
            </a:r>
            <a:r>
              <a:rPr lang="he-IL" sz="2400" dirty="0"/>
              <a:t>להעביר את רכיב המע"מ לרשויות, </a:t>
            </a:r>
            <a:r>
              <a:rPr lang="he-IL" sz="2400" dirty="0" smtClean="0"/>
              <a:t>העירייה תזכה </a:t>
            </a:r>
            <a:r>
              <a:rPr lang="he-IL" sz="2400" dirty="0"/>
              <a:t>ליתרון על פני עוסקים אחרים, ואף תיווצר פגיעה בלתי מוצדקת בהכנסות האוצר</a:t>
            </a:r>
            <a:r>
              <a:rPr lang="he-IL" sz="2400" dirty="0" smtClean="0"/>
              <a:t>.</a:t>
            </a:r>
          </a:p>
          <a:p>
            <a:r>
              <a:rPr lang="he-IL" sz="2400" dirty="0" smtClean="0"/>
              <a:t>ע"א 2580/12 </a:t>
            </a:r>
            <a:r>
              <a:rPr lang="he-IL" sz="2400" dirty="0"/>
              <a:t>מכבי ת"א כדורגל בע"מ נ' רשות המיסים </a:t>
            </a:r>
            <a:r>
              <a:rPr lang="he-IL" sz="2400" dirty="0" smtClean="0"/>
              <a:t>בישראל (2013).  </a:t>
            </a:r>
            <a:endParaRPr lang="en-US" sz="2400" dirty="0"/>
          </a:p>
          <a:p>
            <a:pPr>
              <a:defRPr/>
            </a:pPr>
            <a:r>
              <a:rPr lang="he-IL" sz="2200" b="1" dirty="0" smtClean="0"/>
              <a:t>ראו גם</a:t>
            </a:r>
            <a:r>
              <a:rPr lang="he-IL" sz="2200" dirty="0" smtClean="0"/>
              <a:t>: </a:t>
            </a:r>
            <a:r>
              <a:rPr lang="he-IL" sz="2400" dirty="0"/>
              <a:t>ע"ש </a:t>
            </a:r>
            <a:r>
              <a:rPr lang="he-IL" sz="2400" dirty="0" smtClean="0"/>
              <a:t>392/91, ע"ש 75/90</a:t>
            </a:r>
            <a:endParaRPr lang="he-IL" sz="2200" dirty="0" smtClean="0"/>
          </a:p>
        </p:txBody>
      </p:sp>
    </p:spTree>
    <p:extLst>
      <p:ext uri="{BB962C8B-B14F-4D97-AF65-F5344CB8AC3E}">
        <p14:creationId xmlns:p14="http://schemas.microsoft.com/office/powerpoint/2010/main" val="3027496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חוק מע"מ – בין מלכ"ר לעוסק</a:t>
            </a:r>
          </a:p>
        </p:txBody>
      </p:sp>
      <p:sp>
        <p:nvSpPr>
          <p:cNvPr id="10243" name="Content Placeholder 2"/>
          <p:cNvSpPr>
            <a:spLocks noGrp="1"/>
          </p:cNvSpPr>
          <p:nvPr>
            <p:ph idx="1"/>
          </p:nvPr>
        </p:nvSpPr>
        <p:spPr>
          <a:xfrm>
            <a:off x="395536" y="981075"/>
            <a:ext cx="8302377" cy="5112221"/>
          </a:xfrm>
        </p:spPr>
        <p:txBody>
          <a:bodyPr>
            <a:normAutofit/>
          </a:bodyPr>
          <a:lstStyle/>
          <a:p>
            <a:pPr marL="0" indent="0">
              <a:buNone/>
            </a:pPr>
            <a:r>
              <a:rPr lang="he-IL" sz="2400" b="1" u="sng" dirty="0" smtClean="0"/>
              <a:t>הקמת חברה ע"י מלכ"ר לצורך ניכוי מע"מ תשומות</a:t>
            </a:r>
            <a:r>
              <a:rPr lang="he-IL" sz="2400" dirty="0" smtClean="0"/>
              <a:t> - מלכ"רים </a:t>
            </a:r>
            <a:r>
              <a:rPr lang="he-IL" sz="2400" dirty="0"/>
              <a:t>הקימו חברות שנרשמו כ"עוסק</a:t>
            </a:r>
            <a:r>
              <a:rPr lang="he-IL" sz="2400" dirty="0" smtClean="0"/>
              <a:t>". החברות </a:t>
            </a:r>
            <a:r>
              <a:rPr lang="he-IL" sz="2400" dirty="0"/>
              <a:t>רכשו נכסים </a:t>
            </a:r>
            <a:r>
              <a:rPr lang="he-IL" sz="2400" dirty="0" smtClean="0"/>
              <a:t>במימון המלכ"ר </a:t>
            </a:r>
            <a:r>
              <a:rPr lang="he-IL" sz="2400" dirty="0"/>
              <a:t>או </a:t>
            </a:r>
            <a:r>
              <a:rPr lang="he-IL" sz="2400" dirty="0" smtClean="0"/>
              <a:t>צד </a:t>
            </a:r>
            <a:r>
              <a:rPr lang="he-IL" sz="2400" dirty="0"/>
              <a:t>קשור למלכ"ר, ניכו את מע"מ </a:t>
            </a:r>
            <a:r>
              <a:rPr lang="he-IL" sz="2400" dirty="0" smtClean="0"/>
              <a:t>התשומות בגין הנכסים, </a:t>
            </a:r>
            <a:r>
              <a:rPr lang="he-IL" sz="2400" dirty="0"/>
              <a:t>והשכירו </a:t>
            </a:r>
            <a:r>
              <a:rPr lang="he-IL" sz="2400" dirty="0" smtClean="0"/>
              <a:t>אותם למלכ"ר, אשר </a:t>
            </a:r>
            <a:r>
              <a:rPr lang="he-IL" sz="2400" dirty="0"/>
              <a:t>ביצע שם את פעילותו הציבורית</a:t>
            </a:r>
            <a:r>
              <a:rPr lang="he-IL" sz="2400" dirty="0" smtClean="0"/>
              <a:t>.</a:t>
            </a:r>
          </a:p>
          <a:p>
            <a:pPr marL="0" indent="0">
              <a:buNone/>
            </a:pPr>
            <a:r>
              <a:rPr lang="he-IL" sz="2400" b="1" dirty="0" smtClean="0"/>
              <a:t>פס"ד פי-נר </a:t>
            </a:r>
            <a:r>
              <a:rPr lang="he-IL" sz="2400" dirty="0" smtClean="0"/>
              <a:t>(ע"ש 185/89), </a:t>
            </a:r>
            <a:r>
              <a:rPr lang="he-IL" sz="2400" b="1" dirty="0" smtClean="0"/>
              <a:t>פס"ד </a:t>
            </a:r>
            <a:r>
              <a:rPr lang="he-IL" sz="2400" b="1" dirty="0" err="1" smtClean="0"/>
              <a:t>הליליס</a:t>
            </a:r>
            <a:r>
              <a:rPr lang="he-IL" sz="2400" b="1" dirty="0" smtClean="0"/>
              <a:t> </a:t>
            </a:r>
            <a:r>
              <a:rPr lang="he-IL" sz="2400" dirty="0" smtClean="0"/>
              <a:t>(ע"ש 26/92), </a:t>
            </a:r>
            <a:r>
              <a:rPr lang="he-IL" sz="2400" b="1" dirty="0" smtClean="0"/>
              <a:t>פס"ד מגדל מעוז </a:t>
            </a:r>
            <a:r>
              <a:rPr lang="he-IL" sz="2400" dirty="0" smtClean="0"/>
              <a:t>(ע"ש 117/94) - כאשר חברה היא </a:t>
            </a:r>
            <a:r>
              <a:rPr lang="he-IL" sz="2400" dirty="0"/>
              <a:t>בשליטה מלאה של מלכ"ר, ממומנת על ידו ומבצעת את כל </a:t>
            </a:r>
            <a:r>
              <a:rPr lang="he-IL" sz="2400" dirty="0" smtClean="0"/>
              <a:t>עסקאותיה </a:t>
            </a:r>
            <a:r>
              <a:rPr lang="he-IL" sz="2400" dirty="0"/>
              <a:t>עמו, זו לא חברה </a:t>
            </a:r>
            <a:r>
              <a:rPr lang="he-IL" sz="2400" dirty="0" err="1"/>
              <a:t>אמיתית</a:t>
            </a:r>
            <a:r>
              <a:rPr lang="he-IL" sz="2400" dirty="0"/>
              <a:t> שמטרתה להפיק רווח, </a:t>
            </a:r>
            <a:r>
              <a:rPr lang="he-IL" sz="2400" dirty="0" smtClean="0"/>
              <a:t>ויש </a:t>
            </a:r>
            <a:r>
              <a:rPr lang="he-IL" sz="2400" dirty="0"/>
              <a:t>לשנות את סיווגה </a:t>
            </a:r>
            <a:r>
              <a:rPr lang="he-IL" sz="2400" dirty="0" smtClean="0"/>
              <a:t>מ"עוסק" למלכ"ר.</a:t>
            </a:r>
            <a:endParaRPr lang="en-US" sz="2400" dirty="0"/>
          </a:p>
          <a:p>
            <a:pPr marL="0" indent="0">
              <a:buNone/>
            </a:pPr>
            <a:endParaRPr lang="he-IL" sz="2400" dirty="0" smtClean="0"/>
          </a:p>
          <a:p>
            <a:r>
              <a:rPr lang="he-IL" sz="2400" dirty="0" smtClean="0"/>
              <a:t>סעיף </a:t>
            </a:r>
            <a:r>
              <a:rPr lang="he-IL" sz="2400" dirty="0"/>
              <a:t>137ב לחוק מע"מ - שינוי סיווג שכזה גורר חבות במע"מ על הנכסים שנרכשו על ידי העוסק ונוכה בגינם מע"מ תשומות. מחיר הנכסים ייקבע לפי שווי השוק שלהם במועד שינוי הסיווג.</a:t>
            </a:r>
            <a:endParaRPr lang="en-US" sz="2400" dirty="0"/>
          </a:p>
          <a:p>
            <a:pPr marL="0" indent="0">
              <a:buNone/>
              <a:defRPr/>
            </a:pPr>
            <a:endParaRPr lang="he-IL" sz="2400" dirty="0" smtClean="0"/>
          </a:p>
        </p:txBody>
      </p:sp>
    </p:spTree>
    <p:extLst>
      <p:ext uri="{BB962C8B-B14F-4D97-AF65-F5344CB8AC3E}">
        <p14:creationId xmlns:p14="http://schemas.microsoft.com/office/powerpoint/2010/main" val="4017331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חוק מע"מ – בין מלכ"ר לעוסק</a:t>
            </a:r>
          </a:p>
        </p:txBody>
      </p:sp>
      <p:sp>
        <p:nvSpPr>
          <p:cNvPr id="10243" name="Content Placeholder 2"/>
          <p:cNvSpPr>
            <a:spLocks noGrp="1"/>
          </p:cNvSpPr>
          <p:nvPr>
            <p:ph idx="1"/>
          </p:nvPr>
        </p:nvSpPr>
        <p:spPr>
          <a:xfrm>
            <a:off x="468313" y="981075"/>
            <a:ext cx="8229600" cy="5040213"/>
          </a:xfrm>
        </p:spPr>
        <p:txBody>
          <a:bodyPr>
            <a:normAutofit/>
          </a:bodyPr>
          <a:lstStyle/>
          <a:p>
            <a:pPr marL="0" indent="0">
              <a:buNone/>
            </a:pPr>
            <a:r>
              <a:rPr lang="he-IL" sz="2600" b="1" dirty="0"/>
              <a:t>תקנות מס ערך מוסף (תכנון מס החייב בדיווח) (הוראת שעה), </a:t>
            </a:r>
            <a:r>
              <a:rPr lang="he-IL" sz="2600" b="1" dirty="0" smtClean="0"/>
              <a:t>התשס"ז-2006</a:t>
            </a:r>
            <a:r>
              <a:rPr lang="he-IL" sz="2600" dirty="0" smtClean="0"/>
              <a:t>:</a:t>
            </a:r>
            <a:endParaRPr lang="en-US" sz="2600" dirty="0"/>
          </a:p>
          <a:p>
            <a:pPr marL="400050" lvl="1" indent="0">
              <a:buNone/>
            </a:pPr>
            <a:r>
              <a:rPr lang="he-IL" sz="2600" dirty="0" smtClean="0"/>
              <a:t>"</a:t>
            </a:r>
            <a:r>
              <a:rPr lang="he-IL" sz="2600" b="1" dirty="0"/>
              <a:t>הפעולות המפורטות להלן הן תכנון מס החייב בדיווח:</a:t>
            </a:r>
            <a:endParaRPr lang="en-US" sz="2600" b="1" dirty="0"/>
          </a:p>
          <a:p>
            <a:pPr marL="400050" lvl="1" indent="0">
              <a:buNone/>
            </a:pPr>
            <a:r>
              <a:rPr lang="he-IL" sz="2600" b="1" dirty="0"/>
              <a:t>...	</a:t>
            </a:r>
            <a:endParaRPr lang="en-US" sz="2600" b="1" dirty="0"/>
          </a:p>
          <a:p>
            <a:pPr marL="400050" lvl="1" indent="0">
              <a:buNone/>
            </a:pPr>
            <a:r>
              <a:rPr lang="he-IL" sz="2600" b="1" u="sng" dirty="0"/>
              <a:t>החזקה</a:t>
            </a:r>
            <a:r>
              <a:rPr lang="he-IL" sz="2600" b="1" dirty="0"/>
              <a:t>, במישרין או בעקיפין, </a:t>
            </a:r>
            <a:r>
              <a:rPr lang="he-IL" sz="2600" b="1" u="sng" dirty="0"/>
              <a:t>של מלכ"ר </a:t>
            </a:r>
            <a:r>
              <a:rPr lang="he-IL" sz="2600" b="1" dirty="0"/>
              <a:t>או מוסד כספי, באחד או יותר מסוג כלשהו של </a:t>
            </a:r>
            <a:r>
              <a:rPr lang="he-IL" sz="2600" b="1" u="sng" dirty="0"/>
              <a:t>אמצעי השליטה בעוסק</a:t>
            </a:r>
            <a:r>
              <a:rPr lang="he-IL" sz="2600" b="1" dirty="0"/>
              <a:t>, בשיעור של 75% לפחות; </a:t>
            </a:r>
            <a:r>
              <a:rPr lang="he-IL" sz="2600" b="1" dirty="0" err="1"/>
              <a:t>לענין</a:t>
            </a:r>
            <a:r>
              <a:rPr lang="he-IL" sz="2600" b="1" dirty="0"/>
              <a:t> זה, היה העוסק מוחזק על ידי יותר ממלכ"ר אחד או מוסד כספי אחד, ימנה שיעור ההחזקה של כל אחד מן המחזיקים האמורים במאוחד</a:t>
            </a:r>
            <a:r>
              <a:rPr lang="he-IL" sz="2600" dirty="0"/>
              <a:t>."</a:t>
            </a:r>
            <a:endParaRPr lang="en-US" sz="2600" dirty="0"/>
          </a:p>
          <a:p>
            <a:pPr marL="0" indent="0">
              <a:buNone/>
            </a:pPr>
            <a:endParaRPr lang="en-US" sz="2600" dirty="0"/>
          </a:p>
          <a:p>
            <a:pPr marL="0" indent="0">
              <a:buNone/>
            </a:pPr>
            <a:r>
              <a:rPr lang="he-IL" sz="2600" dirty="0"/>
              <a:t>החזקה כאמור פטורה מדיווח אם ניתנה לגביה החלטת מיסוי.</a:t>
            </a:r>
            <a:endParaRPr lang="en-US" sz="2600" dirty="0"/>
          </a:p>
          <a:p>
            <a:pPr marL="0" indent="0">
              <a:buNone/>
              <a:defRPr/>
            </a:pPr>
            <a:endParaRPr lang="he-IL" sz="2400" dirty="0" smtClean="0"/>
          </a:p>
        </p:txBody>
      </p:sp>
    </p:spTree>
    <p:extLst>
      <p:ext uri="{BB962C8B-B14F-4D97-AF65-F5344CB8AC3E}">
        <p14:creationId xmlns:p14="http://schemas.microsoft.com/office/powerpoint/2010/main" val="2095724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34223</TotalTime>
  <Words>2428</Words>
  <Application>Microsoft Office PowerPoint</Application>
  <PresentationFormat>On-screen Show (4:3)</PresentationFormat>
  <Paragraphs>166</Paragraphs>
  <Slides>24</Slides>
  <Notes>6</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ערכת נושא Office</vt:lpstr>
      <vt:lpstr>1_ערכת נושא Office</vt:lpstr>
      <vt:lpstr>מלכ"רים בחוק מע"מ ובחוק מיסוי מקרקעין פברואר 2015</vt:lpstr>
      <vt:lpstr>נושאי המצגת</vt:lpstr>
      <vt:lpstr>חוק מע"מ – הגדרת "מלכ"ר"</vt:lpstr>
      <vt:lpstr>חוק מע"מ – מס שכר</vt:lpstr>
      <vt:lpstr>חוק מע"מ – בין מלכ"ר לעוסק</vt:lpstr>
      <vt:lpstr>חוק מע"מ – בין מלכ"ר לעוסק</vt:lpstr>
      <vt:lpstr>חוק מע"מ – בין מלכ"ר לעוסק</vt:lpstr>
      <vt:lpstr>חוק מע"מ – בין מלכ"ר לעוסק</vt:lpstr>
      <vt:lpstr>חוק מע"מ – בין מלכ"ר לעוסק</vt:lpstr>
      <vt:lpstr>חוק מע"מ – מלכ"ר העורך עסקת אקראי במקרקעין</vt:lpstr>
      <vt:lpstr>חוק מע"מ – מלכ"ר העורך עסקת אקראי במקרקעין</vt:lpstr>
      <vt:lpstr>חוק מע"מ – חיוב במע"מ בגין ייבוא נכס בלתי מוחשי</vt:lpstr>
      <vt:lpstr>חוק מע"מ – פרוצדורה לגבי מלכ"רים</vt:lpstr>
      <vt:lpstr>חוק מע"מ – פרוצדורה לגבי מלכ"רים</vt:lpstr>
      <vt:lpstr>חוק מע"מ – פרוצדורה לגבי מלכ"רים</vt:lpstr>
      <vt:lpstr>מיסוי מקרקעין – הטבות למוסדות ציבור</vt:lpstr>
      <vt:lpstr>מיסוי מקרקעין – הטבות למוסדות ציבור</vt:lpstr>
      <vt:lpstr>מיסוי מקרקעין – הטבות למוסדות ציבור</vt:lpstr>
      <vt:lpstr>מיסוי מקרקעין – הטבות למוסדות ציבור</vt:lpstr>
      <vt:lpstr>מיסוי מקרקעין – הטבות למוסדות ציבור</vt:lpstr>
      <vt:lpstr>מיסוי מקרקעין – הטבות למלכ"רים אחרים</vt:lpstr>
      <vt:lpstr>מיסוי מקרקעין – הטבות למלכ"רים אחרים</vt:lpstr>
      <vt:lpstr>מיסוי מקרקעין – הטבות למלכ"רים אחרים</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USER</cp:lastModifiedBy>
  <cp:revision>756</cp:revision>
  <cp:lastPrinted>2014-06-15T12:19:54Z</cp:lastPrinted>
  <dcterms:created xsi:type="dcterms:W3CDTF">2011-12-13T15:06:51Z</dcterms:created>
  <dcterms:modified xsi:type="dcterms:W3CDTF">2015-02-22T14:47:26Z</dcterms:modified>
</cp:coreProperties>
</file>