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58"/>
  </p:notesMasterIdLst>
  <p:handoutMasterIdLst>
    <p:handoutMasterId r:id="rId59"/>
  </p:handoutMasterIdLst>
  <p:sldIdLst>
    <p:sldId id="256" r:id="rId3"/>
    <p:sldId id="258" r:id="rId4"/>
    <p:sldId id="358" r:id="rId5"/>
    <p:sldId id="360" r:id="rId6"/>
    <p:sldId id="364" r:id="rId7"/>
    <p:sldId id="359" r:id="rId8"/>
    <p:sldId id="380" r:id="rId9"/>
    <p:sldId id="262" r:id="rId10"/>
    <p:sldId id="390" r:id="rId11"/>
    <p:sldId id="285" r:id="rId12"/>
    <p:sldId id="348" r:id="rId13"/>
    <p:sldId id="349" r:id="rId14"/>
    <p:sldId id="350" r:id="rId15"/>
    <p:sldId id="356" r:id="rId16"/>
    <p:sldId id="396" r:id="rId17"/>
    <p:sldId id="397" r:id="rId18"/>
    <p:sldId id="398" r:id="rId19"/>
    <p:sldId id="399" r:id="rId20"/>
    <p:sldId id="405" r:id="rId21"/>
    <p:sldId id="406" r:id="rId22"/>
    <p:sldId id="407" r:id="rId23"/>
    <p:sldId id="408" r:id="rId24"/>
    <p:sldId id="351" r:id="rId25"/>
    <p:sldId id="363" r:id="rId26"/>
    <p:sldId id="367" r:id="rId27"/>
    <p:sldId id="352" r:id="rId28"/>
    <p:sldId id="353" r:id="rId29"/>
    <p:sldId id="374" r:id="rId30"/>
    <p:sldId id="376" r:id="rId31"/>
    <p:sldId id="381" r:id="rId32"/>
    <p:sldId id="384" r:id="rId33"/>
    <p:sldId id="383" r:id="rId34"/>
    <p:sldId id="387" r:id="rId35"/>
    <p:sldId id="401" r:id="rId36"/>
    <p:sldId id="400" r:id="rId37"/>
    <p:sldId id="354" r:id="rId38"/>
    <p:sldId id="391" r:id="rId39"/>
    <p:sldId id="368" r:id="rId40"/>
    <p:sldId id="369" r:id="rId41"/>
    <p:sldId id="355" r:id="rId42"/>
    <p:sldId id="370" r:id="rId43"/>
    <p:sldId id="393" r:id="rId44"/>
    <p:sldId id="394" r:id="rId45"/>
    <p:sldId id="402" r:id="rId46"/>
    <p:sldId id="403" r:id="rId47"/>
    <p:sldId id="413" r:id="rId48"/>
    <p:sldId id="415" r:id="rId49"/>
    <p:sldId id="414" r:id="rId50"/>
    <p:sldId id="404" r:id="rId51"/>
    <p:sldId id="409" r:id="rId52"/>
    <p:sldId id="410" r:id="rId53"/>
    <p:sldId id="411" r:id="rId54"/>
    <p:sldId id="412" r:id="rId55"/>
    <p:sldId id="372" r:id="rId56"/>
    <p:sldId id="268" r:id="rId57"/>
  </p:sldIdLst>
  <p:sldSz cx="9144000" cy="6858000" type="screen4x3"/>
  <p:notesSz cx="6648450" cy="98504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26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38" autoAdjust="0"/>
    <p:restoredTop sz="99664" autoAdjust="0"/>
  </p:normalViewPr>
  <p:slideViewPr>
    <p:cSldViewPr>
      <p:cViewPr>
        <p:scale>
          <a:sx n="80" d="100"/>
          <a:sy n="80" d="100"/>
        </p:scale>
        <p:origin x="-1074"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7138" y="0"/>
            <a:ext cx="2881312" cy="49212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1588" y="0"/>
            <a:ext cx="2881312" cy="49212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780CE4DC-343D-4AF8-8F57-04E6936E108E}" type="datetimeFigureOut">
              <a:rPr lang="he-IL"/>
              <a:pPr>
                <a:defRPr/>
              </a:pPr>
              <a:t>ב'/אייר/תשע"ה</a:t>
            </a:fld>
            <a:endParaRPr lang="he-IL"/>
          </a:p>
        </p:txBody>
      </p:sp>
      <p:sp>
        <p:nvSpPr>
          <p:cNvPr id="4" name="מציין מיקום של כותרת תחתונה 3"/>
          <p:cNvSpPr>
            <a:spLocks noGrp="1"/>
          </p:cNvSpPr>
          <p:nvPr>
            <p:ph type="ftr" sz="quarter" idx="2"/>
          </p:nvPr>
        </p:nvSpPr>
        <p:spPr>
          <a:xfrm>
            <a:off x="3767138" y="9356725"/>
            <a:ext cx="2881312" cy="49212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1588" y="9356725"/>
            <a:ext cx="2881312" cy="49212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3B65C1F-B7C8-4F12-B9B1-9F7AFDAD0742}" type="slidenum">
              <a:rPr lang="he-IL"/>
              <a:pPr>
                <a:defRPr/>
              </a:pPr>
              <a:t>‹#›</a:t>
            </a:fld>
            <a:endParaRPr lang="he-IL"/>
          </a:p>
        </p:txBody>
      </p:sp>
    </p:spTree>
    <p:extLst>
      <p:ext uri="{BB962C8B-B14F-4D97-AF65-F5344CB8AC3E}">
        <p14:creationId xmlns:p14="http://schemas.microsoft.com/office/powerpoint/2010/main" val="3955928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7138" y="0"/>
            <a:ext cx="2881312" cy="49212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1588" y="0"/>
            <a:ext cx="2881312" cy="49212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E4118591-46C1-4946-8160-28E5A3CF756E}" type="datetimeFigureOut">
              <a:rPr lang="he-IL"/>
              <a:pPr>
                <a:defRPr/>
              </a:pPr>
              <a:t>ב'/אייר/תשע"ה</a:t>
            </a:fld>
            <a:endParaRPr lang="he-IL"/>
          </a:p>
        </p:txBody>
      </p:sp>
      <p:sp>
        <p:nvSpPr>
          <p:cNvPr id="4" name="מציין מיקום של תמונת שקופית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665163" y="4678363"/>
            <a:ext cx="5318125" cy="4433887"/>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767138" y="9356725"/>
            <a:ext cx="2881312" cy="49212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1588" y="9356725"/>
            <a:ext cx="2881312" cy="49212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8F157B3-F92D-4D8F-907C-D677B85CA73E}" type="slidenum">
              <a:rPr lang="he-IL"/>
              <a:pPr>
                <a:defRPr/>
              </a:pPr>
              <a:t>‹#›</a:t>
            </a:fld>
            <a:endParaRPr lang="he-IL"/>
          </a:p>
        </p:txBody>
      </p:sp>
    </p:spTree>
    <p:extLst>
      <p:ext uri="{BB962C8B-B14F-4D97-AF65-F5344CB8AC3E}">
        <p14:creationId xmlns:p14="http://schemas.microsoft.com/office/powerpoint/2010/main" val="1451804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5120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7357559-60DE-4515-AD55-C77A6D9E02B5}"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2</a:t>
            </a:fld>
            <a:endParaRPr lang="he-IL" altLang="he-I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3</a:t>
            </a:fld>
            <a:endParaRPr lang="he-IL" altLang="he-IL"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4</a:t>
            </a:fld>
            <a:endParaRPr lang="he-IL" altLang="he-IL"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5</a:t>
            </a:fld>
            <a:endParaRPr lang="he-IL" altLang="he-IL"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6</a:t>
            </a:fld>
            <a:endParaRPr lang="he-IL" altLang="he-IL"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7</a:t>
            </a:fld>
            <a:endParaRPr lang="he-IL" altLang="he-IL"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5325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F6E17817-18AF-4F80-865D-B9BB8AAFEF49}" type="slidenum">
              <a:rPr lang="he-IL" altLang="he-IL" smtClean="0">
                <a:latin typeface="Arial" pitchFamily="34" charset="0"/>
              </a:rPr>
              <a:pPr eaLnBrk="1" hangingPunct="1">
                <a:spcBef>
                  <a:spcPct val="0"/>
                </a:spcBef>
              </a:pPr>
              <a:t>55</a:t>
            </a:fld>
            <a:endParaRPr lang="he-IL" altLang="he-I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220250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375130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05556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66212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18994368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7" r:id="rId1"/>
    <p:sldLayoutId id="214748414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netis://ID:l305.htm"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mailto:meori@ampeli-tax.co.il"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hyperlink" Target="http://www.ampeli-tax.co.i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684213" y="1556792"/>
            <a:ext cx="7773987" cy="3096171"/>
          </a:xfrm>
        </p:spPr>
        <p:txBody>
          <a:bodyPr/>
          <a:lstStyle/>
          <a:p>
            <a:pPr eaLnBrk="1" hangingPunct="1"/>
            <a:r>
              <a:rPr lang="he-IL" altLang="he-IL" dirty="0" smtClean="0"/>
              <a:t>היבטי מס בהליכי גירושין</a:t>
            </a:r>
            <a:br>
              <a:rPr lang="he-IL" altLang="he-IL" dirty="0" smtClean="0"/>
            </a:br>
            <a:r>
              <a:rPr lang="he-IL" altLang="he-IL" dirty="0" smtClean="0"/>
              <a:t>חודש אפריל 2015</a:t>
            </a:r>
          </a:p>
        </p:txBody>
      </p:sp>
      <p:sp>
        <p:nvSpPr>
          <p:cNvPr id="8195" name="כותרת משנה 2"/>
          <p:cNvSpPr>
            <a:spLocks noGrp="1"/>
          </p:cNvSpPr>
          <p:nvPr>
            <p:ph type="subTitle" idx="4294967295"/>
          </p:nvPr>
        </p:nvSpPr>
        <p:spPr bwMode="auto">
          <a:xfrm>
            <a:off x="1371600" y="3886200"/>
            <a:ext cx="6400800" cy="1752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spcBef>
                <a:spcPct val="0"/>
              </a:spcBef>
              <a:buFont typeface="Arial" pitchFamily="34" charset="0"/>
              <a:buNone/>
              <a:defRPr/>
            </a:pPr>
            <a:r>
              <a:rPr lang="he-IL" altLang="he-IL" b="1" dirty="0">
                <a:solidFill>
                  <a:srgbClr val="326E82"/>
                </a:solidFill>
                <a:latin typeface="+mj-lt"/>
                <a:ea typeface="+mj-ea"/>
              </a:rPr>
              <a:t>מרצה: מאורי </a:t>
            </a:r>
            <a:r>
              <a:rPr lang="he-IL" altLang="he-IL" b="1" dirty="0" err="1">
                <a:solidFill>
                  <a:srgbClr val="326E82"/>
                </a:solidFill>
                <a:latin typeface="+mj-lt"/>
                <a:ea typeface="+mj-ea"/>
              </a:rPr>
              <a:t>עמפלי</a:t>
            </a:r>
            <a:r>
              <a:rPr lang="he-IL" altLang="he-IL" b="1" dirty="0">
                <a:solidFill>
                  <a:srgbClr val="326E82"/>
                </a:solidFill>
                <a:latin typeface="+mj-lt"/>
                <a:ea typeface="+mj-ea"/>
              </a:rPr>
              <a:t>, עו"ד (רו"ח)</a:t>
            </a:r>
          </a:p>
          <a:p>
            <a:pPr marL="0" indent="0">
              <a:buFont typeface="Arial" pitchFamily="34" charset="0"/>
              <a:buNone/>
              <a:defRPr/>
            </a:pPr>
            <a:endParaRPr lang="he-IL" altLang="he-IL" sz="1800" b="1" dirty="0" smtClean="0"/>
          </a:p>
          <a:p>
            <a:pPr marL="0" indent="0">
              <a:buFont typeface="Arial" pitchFamily="34" charset="0"/>
              <a:buNone/>
              <a:defRPr/>
            </a:pPr>
            <a:r>
              <a:rPr lang="he-IL" altLang="he-IL" sz="1800" b="1" dirty="0" smtClean="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857250"/>
          </a:xfrm>
        </p:spPr>
        <p:txBody>
          <a:bodyPr/>
          <a:lstStyle/>
          <a:p>
            <a:pPr marL="457200" indent="-457200" eaLnBrk="1" hangingPunct="1"/>
            <a:r>
              <a:rPr lang="he-IL" altLang="he-IL" dirty="0"/>
              <a:t>חוק יחסי ממון וחוק מיסוי מקרקעין – יחסי הגומלין </a:t>
            </a:r>
            <a:endParaRPr lang="he-IL" altLang="he-IL" dirty="0" smtClean="0"/>
          </a:p>
        </p:txBody>
      </p:sp>
      <p:sp>
        <p:nvSpPr>
          <p:cNvPr id="11267" name="Content Placeholder 2"/>
          <p:cNvSpPr>
            <a:spLocks noGrp="1"/>
          </p:cNvSpPr>
          <p:nvPr>
            <p:ph idx="1"/>
          </p:nvPr>
        </p:nvSpPr>
        <p:spPr>
          <a:xfrm>
            <a:off x="468313" y="1125538"/>
            <a:ext cx="8229600" cy="5000625"/>
          </a:xfrm>
        </p:spPr>
        <p:txBody>
          <a:bodyPr>
            <a:normAutofit/>
          </a:bodyPr>
          <a:lstStyle/>
          <a:p>
            <a:pPr>
              <a:buFont typeface="Arial" pitchFamily="34" charset="0"/>
              <a:buNone/>
              <a:defRPr/>
            </a:pPr>
            <a:r>
              <a:rPr lang="he-IL" sz="2400" dirty="0"/>
              <a:t> </a:t>
            </a:r>
            <a:r>
              <a:rPr lang="he-IL" sz="2400" dirty="0" smtClean="0"/>
              <a:t> </a:t>
            </a:r>
            <a:endParaRPr lang="he-IL" sz="2400" dirty="0">
              <a:solidFill>
                <a:prstClr val="black"/>
              </a:solidFill>
            </a:endParaRPr>
          </a:p>
          <a:p>
            <a:pPr>
              <a:buFont typeface="Arial" pitchFamily="34" charset="0"/>
              <a:buNone/>
              <a:defRPr/>
            </a:pPr>
            <a:endParaRPr lang="he-IL" sz="2400" dirty="0" smtClean="0">
              <a:solidFill>
                <a:prstClr val="black"/>
              </a:solidFill>
            </a:endParaRPr>
          </a:p>
          <a:p>
            <a:pPr>
              <a:buFont typeface="Arial" pitchFamily="34" charset="0"/>
              <a:buNone/>
              <a:defRPr/>
            </a:pPr>
            <a:endParaRPr lang="he-IL" sz="2400" dirty="0">
              <a:solidFill>
                <a:prstClr val="black"/>
              </a:solidFill>
            </a:endParaRPr>
          </a:p>
          <a:p>
            <a:pPr>
              <a:buFont typeface="Arial" pitchFamily="34" charset="0"/>
              <a:buNone/>
              <a:defRPr/>
            </a:pPr>
            <a:r>
              <a:rPr lang="he-IL" sz="2400" dirty="0" smtClean="0">
                <a:solidFill>
                  <a:prstClr val="black"/>
                </a:solidFill>
              </a:rPr>
              <a:t>	</a:t>
            </a:r>
          </a:p>
          <a:p>
            <a:pPr>
              <a:buFont typeface="Arial" pitchFamily="34" charset="0"/>
              <a:buNone/>
              <a:defRPr/>
            </a:pPr>
            <a:endParaRPr lang="he-IL" sz="2400" dirty="0">
              <a:solidFill>
                <a:prstClr val="black"/>
              </a:solidFill>
            </a:endParaRPr>
          </a:p>
          <a:p>
            <a:pPr marL="0" indent="0">
              <a:buNone/>
              <a:defRPr/>
            </a:pPr>
            <a:endParaRPr lang="he-IL" sz="2400" dirty="0">
              <a:solidFill>
                <a:prstClr val="black"/>
              </a:solidFill>
            </a:endParaRPr>
          </a:p>
          <a:p>
            <a:pPr>
              <a:buFont typeface="Arial" pitchFamily="34" charset="0"/>
              <a:buNone/>
              <a:defRPr/>
            </a:pPr>
            <a:endParaRPr lang="he-IL" sz="2200" b="1" dirty="0" smtClean="0"/>
          </a:p>
        </p:txBody>
      </p:sp>
      <p:sp>
        <p:nvSpPr>
          <p:cNvPr id="3" name="מלבן 2"/>
          <p:cNvSpPr/>
          <p:nvPr/>
        </p:nvSpPr>
        <p:spPr>
          <a:xfrm>
            <a:off x="467544" y="836712"/>
            <a:ext cx="8208912" cy="7429726"/>
          </a:xfrm>
          <a:prstGeom prst="rect">
            <a:avLst/>
          </a:prstGeom>
        </p:spPr>
        <p:txBody>
          <a:bodyPr wrap="square">
            <a:spAutoFit/>
          </a:bodyPr>
          <a:lstStyle/>
          <a:p>
            <a:pPr eaLnBrk="0" hangingPunct="0">
              <a:lnSpc>
                <a:spcPct val="80000"/>
              </a:lnSpc>
              <a:spcBef>
                <a:spcPct val="20000"/>
              </a:spcBef>
              <a:defRPr/>
            </a:pPr>
            <a:r>
              <a:rPr lang="he-IL" sz="2400" b="1" u="sng" dirty="0">
                <a:latin typeface="+mn-lt"/>
                <a:cs typeface="+mn-cs"/>
              </a:rPr>
              <a:t>חזקת התא המשפחתי </a:t>
            </a:r>
            <a:r>
              <a:rPr lang="he-IL" sz="2400" b="1" u="sng" dirty="0" smtClean="0">
                <a:latin typeface="+mn-lt"/>
                <a:cs typeface="+mn-cs"/>
              </a:rPr>
              <a:t>בחוק מיסוי </a:t>
            </a:r>
            <a:r>
              <a:rPr lang="he-IL" sz="2400" b="1" u="sng" dirty="0">
                <a:latin typeface="+mn-lt"/>
                <a:cs typeface="+mn-cs"/>
              </a:rPr>
              <a:t>מקרקעין </a:t>
            </a:r>
          </a:p>
          <a:p>
            <a:pPr eaLnBrk="0" hangingPunct="0">
              <a:lnSpc>
                <a:spcPct val="80000"/>
              </a:lnSpc>
              <a:spcBef>
                <a:spcPct val="20000"/>
              </a:spcBef>
              <a:defRPr/>
            </a:pPr>
            <a:r>
              <a:rPr lang="he-IL" sz="2200" dirty="0">
                <a:latin typeface="+mn-lt"/>
                <a:cs typeface="+mn-cs"/>
              </a:rPr>
              <a:t>חזקת התא המשפחתי יפה הן לעניין מס רכישה </a:t>
            </a:r>
            <a:r>
              <a:rPr lang="he-IL" sz="2200" dirty="0" smtClean="0">
                <a:latin typeface="+mn-lt"/>
                <a:cs typeface="+mn-cs"/>
              </a:rPr>
              <a:t>והן לעניין מס שבח: </a:t>
            </a:r>
          </a:p>
          <a:p>
            <a:pPr eaLnBrk="0" hangingPunct="0">
              <a:lnSpc>
                <a:spcPct val="80000"/>
              </a:lnSpc>
              <a:spcBef>
                <a:spcPct val="20000"/>
              </a:spcBef>
              <a:defRPr/>
            </a:pPr>
            <a:endParaRPr lang="he-IL" sz="2200" b="1" dirty="0">
              <a:latin typeface="+mn-lt"/>
              <a:cs typeface="+mn-cs"/>
            </a:endParaRPr>
          </a:p>
          <a:p>
            <a:pPr marL="342900" indent="-342900" eaLnBrk="0" hangingPunct="0">
              <a:lnSpc>
                <a:spcPct val="80000"/>
              </a:lnSpc>
              <a:spcBef>
                <a:spcPct val="20000"/>
              </a:spcBef>
              <a:buFont typeface="Arial" panose="020B0604020202020204" pitchFamily="34" charset="0"/>
              <a:buChar char="•"/>
              <a:defRPr/>
            </a:pPr>
            <a:r>
              <a:rPr lang="he-IL" sz="2200" b="1" u="sng" dirty="0" smtClean="0">
                <a:latin typeface="+mn-lt"/>
                <a:cs typeface="+mn-cs"/>
              </a:rPr>
              <a:t>חזקת התא המשפחתי במס שבח</a:t>
            </a:r>
            <a:r>
              <a:rPr lang="he-IL" sz="2200" b="1" dirty="0" smtClean="0">
                <a:latin typeface="+mn-lt"/>
                <a:cs typeface="+mn-cs"/>
              </a:rPr>
              <a:t>:</a:t>
            </a:r>
          </a:p>
          <a:p>
            <a:pPr eaLnBrk="0" hangingPunct="0">
              <a:lnSpc>
                <a:spcPct val="80000"/>
              </a:lnSpc>
              <a:spcBef>
                <a:spcPct val="20000"/>
              </a:spcBef>
              <a:defRPr/>
            </a:pPr>
            <a:r>
              <a:rPr lang="he-IL" sz="2200" dirty="0" smtClean="0">
                <a:latin typeface="+mn-lt"/>
                <a:cs typeface="+mn-cs"/>
              </a:rPr>
              <a:t>בהקשר של זכאות לפטור ממס שבח בגין דירת מגורים מזכה מכוח פרק חמישי 1 לחוק מיסוי מקרקעין, קובע סעיף 49(ב), כדלקמן:</a:t>
            </a:r>
          </a:p>
          <a:p>
            <a:pPr eaLnBrk="0" hangingPunct="0">
              <a:lnSpc>
                <a:spcPct val="80000"/>
              </a:lnSpc>
              <a:spcBef>
                <a:spcPct val="20000"/>
              </a:spcBef>
              <a:defRPr/>
            </a:pPr>
            <a:r>
              <a:rPr lang="he-IL" sz="2200" b="1" dirty="0" smtClean="0">
                <a:latin typeface="+mn-lt"/>
                <a:cs typeface="+mn-cs"/>
              </a:rPr>
              <a:t>"לעניין פרק זה יראו מוכר ובן זוגו, למעט בן זוג הגר דרך קבע בנפרד, וילדיהם שטרם מלאו להם 18 שנים למעט ילדים נשואים – כמוכר אחד".</a:t>
            </a:r>
          </a:p>
          <a:p>
            <a:pPr eaLnBrk="0" hangingPunct="0">
              <a:lnSpc>
                <a:spcPct val="80000"/>
              </a:lnSpc>
              <a:spcBef>
                <a:spcPct val="20000"/>
              </a:spcBef>
              <a:defRPr/>
            </a:pPr>
            <a:endParaRPr lang="he-IL" sz="2200" b="1" dirty="0">
              <a:latin typeface="+mn-lt"/>
              <a:cs typeface="+mn-cs"/>
            </a:endParaRPr>
          </a:p>
          <a:p>
            <a:pPr marL="342900" indent="-342900" eaLnBrk="0" hangingPunct="0">
              <a:lnSpc>
                <a:spcPct val="80000"/>
              </a:lnSpc>
              <a:spcBef>
                <a:spcPct val="20000"/>
              </a:spcBef>
              <a:buFont typeface="Arial" panose="020B0604020202020204" pitchFamily="34" charset="0"/>
              <a:buChar char="•"/>
              <a:defRPr/>
            </a:pPr>
            <a:r>
              <a:rPr lang="he-IL" sz="2200" b="1" u="sng" dirty="0" smtClean="0">
                <a:latin typeface="+mn-lt"/>
                <a:cs typeface="+mn-cs"/>
              </a:rPr>
              <a:t>חזקת התא המשפחתי במס רכישה</a:t>
            </a:r>
            <a:r>
              <a:rPr lang="he-IL" sz="2200" b="1" dirty="0" smtClean="0">
                <a:latin typeface="+mn-lt"/>
                <a:cs typeface="+mn-cs"/>
              </a:rPr>
              <a:t>:</a:t>
            </a:r>
          </a:p>
          <a:p>
            <a:pPr lvl="0" algn="just" eaLnBrk="0" hangingPunct="0">
              <a:lnSpc>
                <a:spcPct val="80000"/>
              </a:lnSpc>
              <a:spcBef>
                <a:spcPct val="20000"/>
              </a:spcBef>
              <a:defRPr/>
            </a:pPr>
            <a:r>
              <a:rPr lang="he-IL" sz="2200" dirty="0" smtClean="0">
                <a:solidFill>
                  <a:prstClr val="black"/>
                </a:solidFill>
                <a:latin typeface="Calibri"/>
                <a:cs typeface="Arial"/>
              </a:rPr>
              <a:t>סעיף 9(גא1</a:t>
            </a:r>
            <a:r>
              <a:rPr lang="he-IL" sz="2200" dirty="0">
                <a:solidFill>
                  <a:prstClr val="black"/>
                </a:solidFill>
                <a:latin typeface="Calibri"/>
                <a:cs typeface="Arial"/>
              </a:rPr>
              <a:t>)(2)(ב)(2) לחוק מיסוי מקרקעין, </a:t>
            </a:r>
            <a:r>
              <a:rPr lang="he-IL" sz="2200" dirty="0" smtClean="0">
                <a:solidFill>
                  <a:prstClr val="black"/>
                </a:solidFill>
                <a:latin typeface="Calibri"/>
                <a:cs typeface="Arial"/>
              </a:rPr>
              <a:t>קובע </a:t>
            </a:r>
            <a:r>
              <a:rPr lang="he-IL" sz="2200" dirty="0">
                <a:solidFill>
                  <a:prstClr val="black"/>
                </a:solidFill>
                <a:latin typeface="Calibri"/>
                <a:cs typeface="Arial"/>
              </a:rPr>
              <a:t>לעניין שיעורי המס המופחתים, הניתנים לרוכש של דירת מגורים יחידה מכוח סעיף </a:t>
            </a:r>
            <a:r>
              <a:rPr lang="he-IL" sz="2200" dirty="0" smtClean="0">
                <a:solidFill>
                  <a:prstClr val="black"/>
                </a:solidFill>
                <a:latin typeface="Calibri"/>
                <a:cs typeface="Arial"/>
              </a:rPr>
              <a:t>9(ג1א)(2)(א) לחוק </a:t>
            </a:r>
            <a:r>
              <a:rPr lang="he-IL" sz="2200" dirty="0">
                <a:solidFill>
                  <a:prstClr val="black"/>
                </a:solidFill>
                <a:latin typeface="Calibri"/>
                <a:cs typeface="Arial"/>
              </a:rPr>
              <a:t>מיסוי מקרקעין, כדלקמן: </a:t>
            </a:r>
          </a:p>
          <a:p>
            <a:pPr lvl="0" eaLnBrk="0" hangingPunct="0">
              <a:lnSpc>
                <a:spcPct val="80000"/>
              </a:lnSpc>
              <a:spcBef>
                <a:spcPct val="20000"/>
              </a:spcBef>
              <a:defRPr/>
            </a:pPr>
            <a:r>
              <a:rPr lang="he-IL" sz="2200" b="1" dirty="0">
                <a:solidFill>
                  <a:prstClr val="black"/>
                </a:solidFill>
                <a:latin typeface="Calibri"/>
                <a:cs typeface="Arial"/>
              </a:rPr>
              <a:t>"יראו רוכש ובן זוגו, למעט בן זוג הגר בדרך קבע בנפרד, וילדיהם שטרם מלאו להם </a:t>
            </a:r>
            <a:r>
              <a:rPr lang="he-IL" sz="2200" b="1" dirty="0" smtClean="0">
                <a:solidFill>
                  <a:prstClr val="black"/>
                </a:solidFill>
                <a:latin typeface="Calibri"/>
                <a:cs typeface="Arial"/>
              </a:rPr>
              <a:t>18 </a:t>
            </a:r>
            <a:r>
              <a:rPr lang="he-IL" sz="2200" b="1" dirty="0">
                <a:solidFill>
                  <a:prstClr val="black"/>
                </a:solidFill>
                <a:latin typeface="Calibri"/>
                <a:cs typeface="Arial"/>
              </a:rPr>
              <a:t>שנים, למעט ילד נשוי - כרוכש אחד."</a:t>
            </a:r>
          </a:p>
          <a:p>
            <a:pPr eaLnBrk="0" hangingPunct="0">
              <a:lnSpc>
                <a:spcPct val="80000"/>
              </a:lnSpc>
              <a:spcBef>
                <a:spcPct val="20000"/>
              </a:spcBef>
              <a:defRPr/>
            </a:pPr>
            <a:endParaRPr lang="he-IL" sz="2200" b="1" dirty="0" smtClean="0">
              <a:latin typeface="+mn-lt"/>
              <a:cs typeface="+mn-cs"/>
            </a:endParaRPr>
          </a:p>
          <a:p>
            <a:pPr marL="342900" indent="-342900" eaLnBrk="0" hangingPunct="0">
              <a:lnSpc>
                <a:spcPct val="80000"/>
              </a:lnSpc>
              <a:spcBef>
                <a:spcPct val="20000"/>
              </a:spcBef>
              <a:buFont typeface="Arial" pitchFamily="34" charset="0"/>
              <a:buChar char="•"/>
              <a:defRPr/>
            </a:pPr>
            <a:endParaRPr lang="he-IL" sz="2200" dirty="0">
              <a:latin typeface="+mn-lt"/>
              <a:cs typeface="+mn-cs"/>
            </a:endParaRPr>
          </a:p>
          <a:p>
            <a:pPr marL="342900" indent="-342900" eaLnBrk="0" hangingPunct="0">
              <a:lnSpc>
                <a:spcPct val="80000"/>
              </a:lnSpc>
              <a:spcBef>
                <a:spcPct val="20000"/>
              </a:spcBef>
              <a:buFont typeface="Arial" pitchFamily="34" charset="0"/>
              <a:buChar char="•"/>
              <a:defRPr/>
            </a:pPr>
            <a:endParaRPr lang="he-IL" sz="2200" dirty="0" smtClean="0">
              <a:latin typeface="+mn-lt"/>
              <a:cs typeface="+mn-cs"/>
            </a:endParaRPr>
          </a:p>
          <a:p>
            <a:pPr marL="342900" indent="-342900" eaLnBrk="0" hangingPunct="0">
              <a:lnSpc>
                <a:spcPct val="80000"/>
              </a:lnSpc>
              <a:spcBef>
                <a:spcPct val="20000"/>
              </a:spcBef>
              <a:buFont typeface="Arial" pitchFamily="34" charset="0"/>
              <a:buChar char="•"/>
              <a:defRPr/>
            </a:pPr>
            <a:endParaRPr lang="he-IL" sz="2200" dirty="0">
              <a:latin typeface="+mn-lt"/>
              <a:cs typeface="+mn-cs"/>
            </a:endParaRPr>
          </a:p>
          <a:p>
            <a:pPr marL="342900" indent="-342900" eaLnBrk="0" hangingPunct="0">
              <a:lnSpc>
                <a:spcPct val="80000"/>
              </a:lnSpc>
              <a:spcBef>
                <a:spcPct val="20000"/>
              </a:spcBef>
              <a:buFont typeface="Arial" pitchFamily="34" charset="0"/>
              <a:buChar char="•"/>
              <a:defRPr/>
            </a:pPr>
            <a:endParaRPr lang="he-IL" sz="2200" dirty="0" smtClean="0">
              <a:latin typeface="+mn-lt"/>
              <a:cs typeface="+mn-cs"/>
            </a:endParaRPr>
          </a:p>
          <a:p>
            <a:pPr marL="342900" indent="-342900" eaLnBrk="0" hangingPunct="0">
              <a:lnSpc>
                <a:spcPct val="80000"/>
              </a:lnSpc>
              <a:spcBef>
                <a:spcPct val="20000"/>
              </a:spcBef>
              <a:buFont typeface="Arial" pitchFamily="34" charset="0"/>
              <a:buChar char="•"/>
              <a:defRPr/>
            </a:pPr>
            <a:endParaRPr lang="he-IL" sz="2200" dirty="0">
              <a:latin typeface="+mn-lt"/>
              <a:cs typeface="+mn-cs"/>
            </a:endParaRPr>
          </a:p>
          <a:p>
            <a:pPr marL="342900" indent="-342900" eaLnBrk="0" hangingPunct="0">
              <a:lnSpc>
                <a:spcPct val="80000"/>
              </a:lnSpc>
              <a:spcBef>
                <a:spcPct val="20000"/>
              </a:spcBef>
              <a:buFont typeface="Arial" pitchFamily="34" charset="0"/>
              <a:buChar char="•"/>
              <a:defRPr/>
            </a:pPr>
            <a:r>
              <a:rPr lang="he-IL" sz="2200" dirty="0" smtClean="0">
                <a:latin typeface="+mn-lt"/>
                <a:cs typeface="+mn-cs"/>
              </a:rPr>
              <a:t> </a:t>
            </a:r>
            <a:endParaRPr lang="he-IL" sz="2200" dirty="0">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חזקת התא המשפחתי – עמדת הפסיקה (מס שבח)</a:t>
            </a:r>
            <a:endParaRPr lang="he-IL" dirty="0"/>
          </a:p>
        </p:txBody>
      </p:sp>
      <p:sp>
        <p:nvSpPr>
          <p:cNvPr id="3" name="מציין מיקום תוכן 2"/>
          <p:cNvSpPr>
            <a:spLocks noGrp="1"/>
          </p:cNvSpPr>
          <p:nvPr>
            <p:ph idx="1"/>
          </p:nvPr>
        </p:nvSpPr>
        <p:spPr/>
        <p:txBody>
          <a:bodyPr>
            <a:normAutofit fontScale="92500" lnSpcReduction="10000"/>
          </a:bodyPr>
          <a:lstStyle/>
          <a:p>
            <a:pPr marL="0" indent="0">
              <a:buNone/>
            </a:pPr>
            <a:r>
              <a:rPr lang="he-IL" sz="2600" b="1" u="sng" dirty="0" smtClean="0"/>
              <a:t>פסק הדין בעניין אן מרי עברי 3489/99 (2003)</a:t>
            </a:r>
          </a:p>
          <a:p>
            <a:pPr marL="0" indent="0">
              <a:buNone/>
            </a:pPr>
            <a:r>
              <a:rPr lang="he-IL" sz="2400" b="1" dirty="0" smtClean="0"/>
              <a:t>הרקע העובדתי:</a:t>
            </a:r>
          </a:p>
          <a:p>
            <a:r>
              <a:rPr lang="he-IL" sz="2400" dirty="0" smtClean="0"/>
              <a:t>מוכרת דירה, אשר היא ובעלה היו, טרם נישואיהם, היו בעלי דירות, כל אחד בנפרד.</a:t>
            </a:r>
          </a:p>
          <a:p>
            <a:r>
              <a:rPr lang="he-IL" sz="2400" dirty="0" smtClean="0"/>
              <a:t>טרם הנישואין ערכו בני הזוג הסכם ממון ובו הסכימו במפורש על הפרדה מוחלטת ברכוש שכל אחד הביא עמו מנישואיו הקודמים.  </a:t>
            </a:r>
          </a:p>
          <a:p>
            <a:r>
              <a:rPr lang="he-IL" sz="2400" dirty="0" smtClean="0"/>
              <a:t>לאחר שנישאו (במהלך שנת 1994), מכר הבעל בשנת 1996 את דירת המגורים שהייתה בבעלותו ושימשה למגורי המשפחה, ובגינה זכה לפטור ממס שבח על דירת מגורים מזכה.    </a:t>
            </a:r>
          </a:p>
          <a:p>
            <a:r>
              <a:rPr lang="he-IL" sz="2400" dirty="0" smtClean="0"/>
              <a:t>בשנת 1997 מכרה המערערת דירת מגורים וביקשה פטור ממס שבח.</a:t>
            </a:r>
          </a:p>
          <a:p>
            <a:r>
              <a:rPr lang="he-IL" sz="2400" dirty="0" smtClean="0"/>
              <a:t>מנהל מיסוי מקרקעין סירב להתיר פטור לגבי מכירת דירתה של המערערת בשל הוראת סעיף 49(ב)לחוק מיסוי מקרקעין וחזקת התא המשפחתי.</a:t>
            </a:r>
          </a:p>
          <a:p>
            <a:pPr marL="0" indent="0">
              <a:buNone/>
            </a:pPr>
            <a:r>
              <a:rPr lang="he-IL" sz="2400" dirty="0" smtClean="0"/>
              <a:t>  </a:t>
            </a:r>
          </a:p>
          <a:p>
            <a:pPr marL="0" indent="0">
              <a:buNone/>
            </a:pPr>
            <a:endParaRPr lang="he-IL" b="1" u="sng" dirty="0"/>
          </a:p>
        </p:txBody>
      </p:sp>
    </p:spTree>
    <p:extLst>
      <p:ext uri="{BB962C8B-B14F-4D97-AF65-F5344CB8AC3E}">
        <p14:creationId xmlns:p14="http://schemas.microsoft.com/office/powerpoint/2010/main" val="2322474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חזקת התא המשפחתי – עמדת הפסיקה (מס שבח)</a:t>
            </a:r>
            <a:endParaRPr lang="he-IL" dirty="0"/>
          </a:p>
        </p:txBody>
      </p:sp>
      <p:sp>
        <p:nvSpPr>
          <p:cNvPr id="3" name="מציין מיקום תוכן 2"/>
          <p:cNvSpPr>
            <a:spLocks noGrp="1"/>
          </p:cNvSpPr>
          <p:nvPr>
            <p:ph idx="1"/>
          </p:nvPr>
        </p:nvSpPr>
        <p:spPr/>
        <p:txBody>
          <a:bodyPr>
            <a:normAutofit fontScale="77500" lnSpcReduction="20000"/>
          </a:bodyPr>
          <a:lstStyle/>
          <a:p>
            <a:pPr marL="0" indent="0">
              <a:buNone/>
            </a:pPr>
            <a:r>
              <a:rPr lang="he-IL" sz="2800" b="1" u="sng" dirty="0" smtClean="0"/>
              <a:t>עניין אן מרי עברי – המשך:</a:t>
            </a:r>
          </a:p>
          <a:p>
            <a:pPr marL="0" indent="0">
              <a:buNone/>
            </a:pPr>
            <a:r>
              <a:rPr lang="he-IL" sz="2800" b="1" dirty="0" smtClean="0"/>
              <a:t>פסק הדין</a:t>
            </a:r>
            <a:r>
              <a:rPr lang="he-IL" sz="2800" dirty="0" smtClean="0"/>
              <a:t>: </a:t>
            </a:r>
          </a:p>
          <a:p>
            <a:pPr algn="just"/>
            <a:r>
              <a:rPr lang="he-IL" sz="2800" dirty="0" smtClean="0"/>
              <a:t>בית המשפט העליון קיבל (בדעת רוב) את הערעור שהגיש מנהל מיסוי מקרקעין, וקבע, בין היתר, כי הן מבחינה לשונית והן מבחינה תכליתית ניתן לקבוע, כי בני הזוג אינם מהווים מוכרים נפרדים לצרכי קבלת הפטור ממס שבח, אלא יש לראות בהם "מוכר אחד" </a:t>
            </a:r>
          </a:p>
          <a:p>
            <a:pPr algn="just"/>
            <a:r>
              <a:rPr lang="he-IL" sz="2800" b="1" dirty="0" smtClean="0"/>
              <a:t>"דעתי </a:t>
            </a:r>
            <a:r>
              <a:rPr lang="he-IL" sz="2800" b="1" dirty="0"/>
              <a:t>היא, כי קביעת ועדת הערר, לפיה אין המשיבה ומר עברי באים בגדר "מוכר אחד", לצורך </a:t>
            </a:r>
            <a:r>
              <a:rPr lang="he-IL" sz="2800" b="1" dirty="0">
                <a:hlinkClick r:id="rId2"/>
              </a:rPr>
              <a:t>חוק מס שבח</a:t>
            </a:r>
            <a:r>
              <a:rPr lang="he-IL" sz="2800" b="1" dirty="0"/>
              <a:t>, לא רק שאינה מתיישבת עם לשון החוק - היא גם אינה מתיישבת עם כוונת המחוקק. היא אינה עולה גם בקנה אחד עם התכלית האובייקטיבית שעמדה ביסוד החקיקה - להשיג שוויון בין נישומים ולשמור על ניטרליות המאפיינת חקיקת מס ראויה</a:t>
            </a:r>
            <a:r>
              <a:rPr lang="he-IL" sz="2800" b="1" dirty="0" smtClean="0"/>
              <a:t>..."</a:t>
            </a:r>
            <a:endParaRPr lang="he-IL" sz="2800" b="1" dirty="0">
              <a:solidFill>
                <a:srgbClr val="FF0000"/>
              </a:solidFill>
            </a:endParaRPr>
          </a:p>
          <a:p>
            <a:pPr algn="just"/>
            <a:r>
              <a:rPr lang="he-IL" sz="2800" dirty="0" smtClean="0"/>
              <a:t>דעת המיעוט ציינה, בין היתר, כי דעת הרוב מבטלת במחי יד לצרכי מיסוי את זכותו המהותית העצמאית של בן הזוג ברכושו שלו, גם כאשר ההפרדה לא נעשתה לצרכי הטבות במיסוי ובפרט כאשר ברור, כי ההטבה אינה בחזקת תכנון מס בלתי לגיטימי. </a:t>
            </a:r>
          </a:p>
          <a:p>
            <a:pPr algn="just"/>
            <a:r>
              <a:rPr lang="he-IL" sz="2800" b="1" dirty="0" err="1" smtClean="0"/>
              <a:t>עמ"ש</a:t>
            </a:r>
            <a:r>
              <a:rPr lang="he-IL" sz="2800" b="1" dirty="0" smtClean="0"/>
              <a:t> 2979/97 דינה מור</a:t>
            </a:r>
          </a:p>
          <a:p>
            <a:pPr marL="0" indent="0">
              <a:buNone/>
            </a:pPr>
            <a:endParaRPr lang="he-IL" b="1" u="sng" dirty="0"/>
          </a:p>
        </p:txBody>
      </p:sp>
    </p:spTree>
    <p:extLst>
      <p:ext uri="{BB962C8B-B14F-4D97-AF65-F5344CB8AC3E}">
        <p14:creationId xmlns:p14="http://schemas.microsoft.com/office/powerpoint/2010/main" val="2305376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חזקת התא המשפחתי – עמדת הפסיקה (מס רכישה)</a:t>
            </a:r>
            <a:endParaRPr lang="he-IL" dirty="0"/>
          </a:p>
        </p:txBody>
      </p:sp>
      <p:sp>
        <p:nvSpPr>
          <p:cNvPr id="3" name="מציין מיקום תוכן 2"/>
          <p:cNvSpPr>
            <a:spLocks noGrp="1"/>
          </p:cNvSpPr>
          <p:nvPr>
            <p:ph idx="1"/>
          </p:nvPr>
        </p:nvSpPr>
        <p:spPr/>
        <p:txBody>
          <a:bodyPr>
            <a:normAutofit/>
          </a:bodyPr>
          <a:lstStyle/>
          <a:p>
            <a:pPr marL="0" indent="0">
              <a:buNone/>
            </a:pPr>
            <a:r>
              <a:rPr lang="he-IL" sz="2400" b="1" u="sng" dirty="0" smtClean="0"/>
              <a:t>פסק הדין בעניין </a:t>
            </a:r>
            <a:r>
              <a:rPr lang="he-IL" sz="2400" b="1" u="sng" dirty="0" err="1" smtClean="0"/>
              <a:t>פלם</a:t>
            </a:r>
            <a:r>
              <a:rPr lang="he-IL" sz="2400" b="1" u="sng" dirty="0" smtClean="0"/>
              <a:t> (ע"א 3185/03) (2004) </a:t>
            </a:r>
          </a:p>
          <a:p>
            <a:pPr marL="0" indent="0">
              <a:buNone/>
            </a:pPr>
            <a:r>
              <a:rPr lang="he-IL" sz="2200" b="1" dirty="0" smtClean="0"/>
              <a:t>הרקע העובדתי</a:t>
            </a:r>
            <a:r>
              <a:rPr lang="he-IL" sz="2200" dirty="0" smtClean="0"/>
              <a:t>:</a:t>
            </a:r>
          </a:p>
          <a:p>
            <a:r>
              <a:rPr lang="he-IL" sz="2200" dirty="0" smtClean="0"/>
              <a:t>בני זוג רכשו דירת מגורים.</a:t>
            </a:r>
          </a:p>
          <a:p>
            <a:r>
              <a:rPr lang="he-IL" sz="2200" dirty="0" smtClean="0"/>
              <a:t>בבעלות בת הזוג הייתה דירה קודמת מלפני הנישואים, שנשארה בבעלותה המלאה והבלעדית מכוח הסכם ממון שנחתם בין בני הזוג.</a:t>
            </a:r>
          </a:p>
          <a:p>
            <a:r>
              <a:rPr lang="he-IL" sz="2200" dirty="0" smtClean="0"/>
              <a:t>הדירה החדשה נרשמה על-שם שניהם, כאשר בן הזוג ביקש לשלם מס רכישה מופחת בגין חלקו. </a:t>
            </a:r>
          </a:p>
          <a:p>
            <a:r>
              <a:rPr lang="he-IL" sz="2200" dirty="0" smtClean="0"/>
              <a:t>ועדת הערר קבעה, כי בן הזוג זכאי למס רכישה מופחת.</a:t>
            </a:r>
          </a:p>
          <a:p>
            <a:pPr marL="0" indent="0">
              <a:buNone/>
            </a:pPr>
            <a:endParaRPr lang="he-IL" sz="2800" dirty="0" smtClean="0"/>
          </a:p>
          <a:p>
            <a:pPr marL="0" indent="0">
              <a:buNone/>
            </a:pPr>
            <a:endParaRPr lang="he-IL" sz="2800" dirty="0" smtClean="0"/>
          </a:p>
          <a:p>
            <a:pPr marL="0" indent="0">
              <a:buNone/>
            </a:pPr>
            <a:endParaRPr lang="he-IL" sz="2800" dirty="0" smtClean="0"/>
          </a:p>
          <a:p>
            <a:pPr marL="0" indent="0">
              <a:buNone/>
            </a:pPr>
            <a:endParaRPr lang="he-IL" sz="2800" dirty="0"/>
          </a:p>
          <a:p>
            <a:pPr marL="0" indent="0">
              <a:buNone/>
            </a:pPr>
            <a:endParaRPr lang="he-IL" sz="2800" dirty="0"/>
          </a:p>
          <a:p>
            <a:pPr marL="0" indent="0">
              <a:buNone/>
            </a:pPr>
            <a:endParaRPr lang="he-IL" sz="2800" dirty="0"/>
          </a:p>
        </p:txBody>
      </p:sp>
    </p:spTree>
    <p:extLst>
      <p:ext uri="{BB962C8B-B14F-4D97-AF65-F5344CB8AC3E}">
        <p14:creationId xmlns:p14="http://schemas.microsoft.com/office/powerpoint/2010/main" val="1236374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חזקת התא המשפחתי – עמדת הפסיקה</a:t>
            </a:r>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r>
              <a:rPr lang="he-IL" sz="2600" b="1" u="sng" dirty="0" smtClean="0"/>
              <a:t>עניין </a:t>
            </a:r>
            <a:r>
              <a:rPr lang="he-IL" sz="2600" b="1" u="sng" dirty="0" err="1" smtClean="0"/>
              <a:t>פלם</a:t>
            </a:r>
            <a:r>
              <a:rPr lang="he-IL" sz="2600" b="1" u="sng" dirty="0" smtClean="0"/>
              <a:t>  - המשך  </a:t>
            </a:r>
          </a:p>
          <a:p>
            <a:pPr marL="0" indent="0">
              <a:buNone/>
            </a:pPr>
            <a:r>
              <a:rPr lang="he-IL" sz="2400" b="1" dirty="0" smtClean="0"/>
              <a:t>פסק הדין</a:t>
            </a:r>
            <a:r>
              <a:rPr lang="he-IL" sz="2400" dirty="0" smtClean="0"/>
              <a:t>:</a:t>
            </a:r>
          </a:p>
          <a:p>
            <a:pPr marL="0" indent="0">
              <a:buNone/>
            </a:pPr>
            <a:r>
              <a:rPr lang="he-IL" sz="2400" dirty="0" smtClean="0"/>
              <a:t>בית המשפט העליון </a:t>
            </a:r>
            <a:r>
              <a:rPr lang="he-IL" sz="2400" b="1" dirty="0" smtClean="0"/>
              <a:t>בדעת רוב </a:t>
            </a:r>
            <a:r>
              <a:rPr lang="he-IL" sz="2400" dirty="0" smtClean="0"/>
              <a:t>צידד בקביעה זו ודחה את הערעור שהוגש על ידי מנהל מיסוי מקרקעין.</a:t>
            </a:r>
          </a:p>
          <a:p>
            <a:r>
              <a:rPr lang="he-IL" sz="2400" dirty="0" smtClean="0"/>
              <a:t>בהכרעתה, התבססה, דעת הרוב, על תכליתה של ההוראה בסעיף 9 לחוק מיסוי מקרקעין למנוע תכנוני מס בלתי לגיטימיים על ידי בני משפחה אחת. </a:t>
            </a:r>
          </a:p>
          <a:p>
            <a:r>
              <a:rPr lang="he-IL" sz="2400" dirty="0" smtClean="0"/>
              <a:t>במועד בו נרכשה הדירה הראשונה על ידי בת הזוג לא היה קיים עוד התא </a:t>
            </a:r>
            <a:r>
              <a:rPr lang="he-IL" sz="2400" dirty="0"/>
              <a:t>המשפחתי. יש להתייחס למצבם של בני הזוג החל מהיווצרות התא המשפחתי והיות ולבני הזוג, כמשפחה, זוהי דירה ראשונה, רשאי בן הזוג ליהנות מההקלה במס רכישה.  </a:t>
            </a:r>
          </a:p>
          <a:p>
            <a:r>
              <a:rPr lang="he-IL" sz="2400" dirty="0" smtClean="0"/>
              <a:t>פרשנות זו עולה בקנה אחד עם מטרת המחוקק לסייע למשפחה ברכישת דירה יחידה.</a:t>
            </a:r>
          </a:p>
          <a:p>
            <a:r>
              <a:rPr lang="he-IL" sz="2400" b="1" dirty="0" smtClean="0"/>
              <a:t>דעת המיעוט </a:t>
            </a:r>
            <a:r>
              <a:rPr lang="he-IL" sz="2400" dirty="0" smtClean="0"/>
              <a:t>סברה מנגד</a:t>
            </a:r>
            <a:r>
              <a:rPr lang="he-IL" sz="2400" dirty="0"/>
              <a:t>, כי לפי חוק מיסוי מקרקעין הרוכש הוא התא המשפחתי ולכן במועד רכישת הדירה השנייה היו לתא המשפחתי זכויות בדירה </a:t>
            </a:r>
            <a:r>
              <a:rPr lang="he-IL" sz="2400" dirty="0" smtClean="0"/>
              <a:t>הנוספת.   </a:t>
            </a:r>
            <a:endParaRPr lang="he-IL" sz="2400" dirty="0"/>
          </a:p>
          <a:p>
            <a:endParaRPr lang="he-IL" sz="2200" dirty="0" smtClean="0"/>
          </a:p>
          <a:p>
            <a:pPr marL="0" indent="0">
              <a:buNone/>
            </a:pPr>
            <a:endParaRPr lang="he-IL" sz="2800" dirty="0" smtClean="0"/>
          </a:p>
          <a:p>
            <a:pPr marL="0" indent="0">
              <a:buNone/>
            </a:pPr>
            <a:endParaRPr lang="he-IL" sz="2800" dirty="0" smtClean="0"/>
          </a:p>
          <a:p>
            <a:pPr marL="0" indent="0">
              <a:buNone/>
            </a:pPr>
            <a:endParaRPr lang="he-IL" sz="2800" dirty="0" smtClean="0"/>
          </a:p>
          <a:p>
            <a:pPr marL="0" indent="0">
              <a:buNone/>
            </a:pPr>
            <a:endParaRPr lang="he-IL" sz="2800" dirty="0" smtClean="0"/>
          </a:p>
          <a:p>
            <a:pPr marL="0" indent="0">
              <a:buNone/>
            </a:pPr>
            <a:endParaRPr lang="he-IL" sz="2800" dirty="0"/>
          </a:p>
          <a:p>
            <a:pPr marL="0" indent="0">
              <a:buNone/>
            </a:pPr>
            <a:endParaRPr lang="he-IL" sz="2800" dirty="0"/>
          </a:p>
          <a:p>
            <a:pPr marL="0" indent="0">
              <a:buNone/>
            </a:pPr>
            <a:endParaRPr lang="he-IL" sz="2800" dirty="0"/>
          </a:p>
        </p:txBody>
      </p:sp>
    </p:spTree>
    <p:extLst>
      <p:ext uri="{BB962C8B-B14F-4D97-AF65-F5344CB8AC3E}">
        <p14:creationId xmlns:p14="http://schemas.microsoft.com/office/powerpoint/2010/main" val="4217260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פסק דין שלמי (ע"א 3178/12) - 2014</a:t>
            </a:r>
            <a:endParaRPr lang="he-IL" dirty="0"/>
          </a:p>
        </p:txBody>
      </p:sp>
      <p:sp>
        <p:nvSpPr>
          <p:cNvPr id="3" name="Content Placeholder 2"/>
          <p:cNvSpPr>
            <a:spLocks noGrp="1"/>
          </p:cNvSpPr>
          <p:nvPr>
            <p:ph idx="1"/>
          </p:nvPr>
        </p:nvSpPr>
        <p:spPr/>
        <p:txBody>
          <a:bodyPr>
            <a:normAutofit/>
          </a:bodyPr>
          <a:lstStyle/>
          <a:p>
            <a:pPr marL="0" indent="0">
              <a:buNone/>
            </a:pPr>
            <a:r>
              <a:rPr lang="he-IL" sz="2600" b="1" dirty="0" smtClean="0"/>
              <a:t>עובדות המקרה</a:t>
            </a:r>
          </a:p>
          <a:p>
            <a:r>
              <a:rPr lang="he-IL" sz="2200" dirty="0" smtClean="0"/>
              <a:t>בני </a:t>
            </a:r>
            <a:r>
              <a:rPr lang="he-IL" sz="2200" dirty="0"/>
              <a:t>הזוג שלמי </a:t>
            </a:r>
            <a:r>
              <a:rPr lang="he-IL" sz="2200" dirty="0" smtClean="0"/>
              <a:t>נישאו בשנת </a:t>
            </a:r>
            <a:r>
              <a:rPr lang="he-IL" sz="2200" dirty="0"/>
              <a:t>1998, כשבמועד הנישואין הייתה לכל אחד מהם דירה </a:t>
            </a:r>
            <a:r>
              <a:rPr lang="he-IL" sz="2200" dirty="0" smtClean="0"/>
              <a:t>בבעלותו.</a:t>
            </a:r>
          </a:p>
          <a:p>
            <a:r>
              <a:rPr lang="he-IL" sz="2200" dirty="0" smtClean="0"/>
              <a:t>בשנת </a:t>
            </a:r>
            <a:r>
              <a:rPr lang="he-IL" sz="2200" dirty="0"/>
              <a:t>2005 נערך בין בני הזוג הסכם ממון, בו נערכה הפרדה בין נכסיהם המשותפים </a:t>
            </a:r>
            <a:r>
              <a:rPr lang="he-IL" sz="2200" dirty="0" smtClean="0"/>
              <a:t>לבין נכסיהם </a:t>
            </a:r>
            <a:r>
              <a:rPr lang="he-IL" sz="2200" dirty="0"/>
              <a:t>הפרטיים</a:t>
            </a:r>
            <a:r>
              <a:rPr lang="he-IL" sz="2200" dirty="0" smtClean="0"/>
              <a:t>.</a:t>
            </a:r>
          </a:p>
          <a:p>
            <a:r>
              <a:rPr lang="he-IL" sz="2200" dirty="0" smtClean="0"/>
              <a:t>לאחר </a:t>
            </a:r>
            <a:r>
              <a:rPr lang="he-IL" sz="2200" dirty="0"/>
              <a:t>מכן, מכרה גב' שלמי את דירתה וקיבלה פטור ממס </a:t>
            </a:r>
            <a:r>
              <a:rPr lang="he-IL" sz="2200" dirty="0" smtClean="0"/>
              <a:t>שבח. </a:t>
            </a:r>
          </a:p>
          <a:p>
            <a:r>
              <a:rPr lang="he-IL" sz="2200" dirty="0" smtClean="0"/>
              <a:t>כעבור </a:t>
            </a:r>
            <a:r>
              <a:rPr lang="he-IL" sz="2200" dirty="0"/>
              <a:t>שנה ושלושה חודשים, מכר גם מר שלמי את דירתו. </a:t>
            </a:r>
            <a:endParaRPr lang="he-IL" sz="2200" dirty="0" smtClean="0"/>
          </a:p>
          <a:p>
            <a:r>
              <a:rPr lang="he-IL" sz="2200" dirty="0" smtClean="0"/>
              <a:t>מנהל </a:t>
            </a:r>
            <a:r>
              <a:rPr lang="he-IL" sz="2200" dirty="0"/>
              <a:t>מיסוי מקרקעין </a:t>
            </a:r>
            <a:r>
              <a:rPr lang="he-IL" sz="2200" dirty="0" smtClean="0"/>
              <a:t>סרב להעניק </a:t>
            </a:r>
            <a:r>
              <a:rPr lang="he-IL" sz="2200" dirty="0"/>
              <a:t>למר שלמי פטור </a:t>
            </a:r>
            <a:r>
              <a:rPr lang="he-IL" sz="2200" dirty="0" smtClean="0"/>
              <a:t>ממס שבח, </a:t>
            </a:r>
            <a:r>
              <a:rPr lang="he-IL" sz="2200" dirty="0"/>
              <a:t>בהסתמך על הלכת </a:t>
            </a:r>
            <a:r>
              <a:rPr lang="he-IL" sz="2200" b="1" dirty="0"/>
              <a:t>עברי</a:t>
            </a:r>
            <a:r>
              <a:rPr lang="he-IL" sz="2200" dirty="0"/>
              <a:t>, ומן הטעם שטרם חלפו ארבע שנים ממועד מכירת הדירה של גב' שלמי</a:t>
            </a:r>
            <a:r>
              <a:rPr lang="he-IL" sz="2200" dirty="0" smtClean="0"/>
              <a:t>.</a:t>
            </a:r>
          </a:p>
          <a:p>
            <a:r>
              <a:rPr lang="he-IL" sz="2200" dirty="0" smtClean="0"/>
              <a:t>המחלוקת הגיעה לבית המשפט העליון, אשר </a:t>
            </a:r>
            <a:r>
              <a:rPr lang="he-IL" sz="2200" b="1" dirty="0" smtClean="0"/>
              <a:t>קיבל</a:t>
            </a:r>
            <a:r>
              <a:rPr lang="he-IL" sz="2200" dirty="0" smtClean="0"/>
              <a:t> את עמדת הנישומים, וקבע כי יש להעניק למר שלמי פטור ממס.</a:t>
            </a:r>
            <a:endParaRPr lang="he-IL" sz="2200" dirty="0"/>
          </a:p>
        </p:txBody>
      </p:sp>
    </p:spTree>
    <p:extLst>
      <p:ext uri="{BB962C8B-B14F-4D97-AF65-F5344CB8AC3E}">
        <p14:creationId xmlns:p14="http://schemas.microsoft.com/office/powerpoint/2010/main" val="20909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פסק דין שלמי</a:t>
            </a:r>
            <a:endParaRPr lang="he-IL" dirty="0"/>
          </a:p>
        </p:txBody>
      </p:sp>
      <p:sp>
        <p:nvSpPr>
          <p:cNvPr id="3" name="Content Placeholder 2"/>
          <p:cNvSpPr>
            <a:spLocks noGrp="1"/>
          </p:cNvSpPr>
          <p:nvPr>
            <p:ph idx="1"/>
          </p:nvPr>
        </p:nvSpPr>
        <p:spPr/>
        <p:txBody>
          <a:bodyPr>
            <a:normAutofit/>
          </a:bodyPr>
          <a:lstStyle/>
          <a:p>
            <a:pPr marL="0" indent="0">
              <a:buNone/>
            </a:pPr>
            <a:r>
              <a:rPr lang="he-IL" sz="2400" b="1" dirty="0" smtClean="0"/>
              <a:t>הכרעת בית המשפט העליון (כב' השופט </a:t>
            </a:r>
            <a:r>
              <a:rPr lang="he-IL" sz="2400" b="1" dirty="0" err="1" smtClean="0"/>
              <a:t>דנציגר</a:t>
            </a:r>
            <a:r>
              <a:rPr lang="he-IL" sz="2400" b="1" dirty="0" smtClean="0"/>
              <a:t>)</a:t>
            </a:r>
          </a:p>
          <a:p>
            <a:r>
              <a:rPr lang="he-IL" sz="2200" dirty="0"/>
              <a:t>חזקת התא המשפחתי היא פיקציה משפטית המותאמת למצב "קלאסי" של בני זוג צעירים יחסית, הבונים משפחה וכל דירותיהם נרכשו במאמץ משותף</a:t>
            </a:r>
            <a:r>
              <a:rPr lang="he-IL" sz="2200" dirty="0" smtClean="0"/>
              <a:t>.</a:t>
            </a:r>
          </a:p>
          <a:p>
            <a:r>
              <a:rPr lang="he-IL" sz="2200" dirty="0" smtClean="0"/>
              <a:t>החזקה </a:t>
            </a:r>
            <a:r>
              <a:rPr lang="he-IL" sz="2200" dirty="0"/>
              <a:t>אינה מותאמת למצבים עובדתיים מורכבים יותר, כגון הקמת תא משפחתי </a:t>
            </a:r>
            <a:r>
              <a:rPr lang="he-IL" sz="2200" dirty="0" smtClean="0"/>
              <a:t>כאשר בני </a:t>
            </a:r>
            <a:r>
              <a:rPr lang="he-IL" sz="2200" dirty="0"/>
              <a:t>הזוג הם מבוגרים יותר, מבוססים יותר ובבעלות כל אחד מהם דירה משלו</a:t>
            </a:r>
            <a:r>
              <a:rPr lang="he-IL" sz="2200" dirty="0" smtClean="0"/>
              <a:t>.</a:t>
            </a:r>
          </a:p>
          <a:p>
            <a:r>
              <a:rPr lang="he-IL" sz="2200" dirty="0"/>
              <a:t>יש לעיין מחדש בעניין עברי, ולאמץ באופן זהיר את דעת המיעוט שם</a:t>
            </a:r>
            <a:r>
              <a:rPr lang="he-IL" sz="2200" dirty="0" smtClean="0"/>
              <a:t>.</a:t>
            </a:r>
          </a:p>
          <a:p>
            <a:r>
              <a:rPr lang="he-IL" sz="2200" dirty="0"/>
              <a:t>לשון סעיפים 49(ב) ו- 9 לחוק מיסוי </a:t>
            </a:r>
            <a:r>
              <a:rPr lang="he-IL" sz="2200" dirty="0" smtClean="0"/>
              <a:t>מקרקעין אינה </a:t>
            </a:r>
            <a:r>
              <a:rPr lang="he-IL" sz="2200" dirty="0"/>
              <a:t>שוללת פרשנות המבחינה בין בני זוג שערכו הסכם ממון לבין בני זוג שלא ערכו הסכם </a:t>
            </a:r>
            <a:r>
              <a:rPr lang="he-IL" sz="2200" dirty="0" smtClean="0"/>
              <a:t>ממון.</a:t>
            </a:r>
          </a:p>
        </p:txBody>
      </p:sp>
    </p:spTree>
    <p:extLst>
      <p:ext uri="{BB962C8B-B14F-4D97-AF65-F5344CB8AC3E}">
        <p14:creationId xmlns:p14="http://schemas.microsoft.com/office/powerpoint/2010/main" val="252498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פסק דין שלמי</a:t>
            </a:r>
            <a:endParaRPr lang="he-IL" dirty="0"/>
          </a:p>
        </p:txBody>
      </p:sp>
      <p:sp>
        <p:nvSpPr>
          <p:cNvPr id="3" name="Content Placeholder 2"/>
          <p:cNvSpPr>
            <a:spLocks noGrp="1"/>
          </p:cNvSpPr>
          <p:nvPr>
            <p:ph idx="1"/>
          </p:nvPr>
        </p:nvSpPr>
        <p:spPr/>
        <p:txBody>
          <a:bodyPr>
            <a:normAutofit/>
          </a:bodyPr>
          <a:lstStyle/>
          <a:p>
            <a:pPr marL="0" indent="0">
              <a:buNone/>
            </a:pPr>
            <a:r>
              <a:rPr lang="he-IL" sz="2400" b="1" dirty="0" smtClean="0"/>
              <a:t>הכרעת בית המשפט העליון – המשך:</a:t>
            </a:r>
          </a:p>
          <a:p>
            <a:r>
              <a:rPr lang="he-IL" sz="2200" dirty="0"/>
              <a:t>בני זוג </a:t>
            </a:r>
            <a:r>
              <a:rPr lang="he-IL" sz="2200" dirty="0" smtClean="0"/>
              <a:t>רשאים לסתור את </a:t>
            </a:r>
            <a:r>
              <a:rPr lang="he-IL" sz="2200" dirty="0"/>
              <a:t>חזקת התא </a:t>
            </a:r>
            <a:r>
              <a:rPr lang="he-IL" sz="2200" dirty="0" smtClean="0"/>
              <a:t>המשפחתי, גם כאשר הם </a:t>
            </a:r>
            <a:r>
              <a:rPr lang="he-IL" sz="2200" u="sng" dirty="0"/>
              <a:t>מוכרים דירות במהלך הנישואין</a:t>
            </a:r>
            <a:r>
              <a:rPr lang="he-IL" sz="2200" dirty="0"/>
              <a:t>, אשר נרכשו על ידם עובר לנישואין וכל אחד מהם מבקש פטור ממס שבח </a:t>
            </a:r>
            <a:r>
              <a:rPr lang="he-IL" sz="2200" dirty="0" smtClean="0"/>
              <a:t>(למרות הוראת הביצוע ופסק הדין בעניין </a:t>
            </a:r>
            <a:r>
              <a:rPr lang="he-IL" sz="2200" b="1" dirty="0" smtClean="0"/>
              <a:t>עברי</a:t>
            </a:r>
            <a:r>
              <a:rPr lang="he-IL" sz="2200" dirty="0" smtClean="0"/>
              <a:t>); </a:t>
            </a:r>
            <a:r>
              <a:rPr lang="he-IL" sz="2200" dirty="0"/>
              <a:t>והן כאשר בני הזוג </a:t>
            </a:r>
            <a:r>
              <a:rPr lang="he-IL" sz="2200" u="sng" dirty="0"/>
              <a:t>רוכשים דירות במהלך הנישואין</a:t>
            </a:r>
            <a:r>
              <a:rPr lang="he-IL" sz="2200" dirty="0"/>
              <a:t>, </a:t>
            </a:r>
            <a:r>
              <a:rPr lang="he-IL" sz="2200" dirty="0" smtClean="0"/>
              <a:t>וכל </a:t>
            </a:r>
            <a:r>
              <a:rPr lang="he-IL" sz="2200" dirty="0"/>
              <a:t>אחד מהם מבקש הקלה בתשלום מס הרכישה </a:t>
            </a:r>
            <a:r>
              <a:rPr lang="he-IL" sz="2200" dirty="0" smtClean="0"/>
              <a:t>(למרות הוראת הביצוע).</a:t>
            </a:r>
          </a:p>
          <a:p>
            <a:r>
              <a:rPr lang="he-IL" sz="2200" dirty="0" smtClean="0"/>
              <a:t>לשם </a:t>
            </a:r>
            <a:r>
              <a:rPr lang="he-IL" sz="2200" dirty="0"/>
              <a:t>כך מוטל עליהם להוכיח קיומה של </a:t>
            </a:r>
            <a:r>
              <a:rPr lang="he-IL" sz="2200" b="1" dirty="0"/>
              <a:t>הפרדה </a:t>
            </a:r>
            <a:r>
              <a:rPr lang="he-IL" sz="2200" b="1" dirty="0" err="1"/>
              <a:t>רכושית</a:t>
            </a:r>
            <a:r>
              <a:rPr lang="he-IL" sz="2200" b="1" dirty="0"/>
              <a:t> </a:t>
            </a:r>
            <a:r>
              <a:rPr lang="he-IL" sz="2200" dirty="0"/>
              <a:t>בפועל. </a:t>
            </a:r>
            <a:endParaRPr lang="he-IL" sz="2200" dirty="0" smtClean="0"/>
          </a:p>
          <a:p>
            <a:r>
              <a:rPr lang="he-IL" sz="2200" dirty="0" smtClean="0"/>
              <a:t>נטל </a:t>
            </a:r>
            <a:r>
              <a:rPr lang="he-IL" sz="2200" dirty="0"/>
              <a:t>ההוכחה כולל הצגת </a:t>
            </a:r>
            <a:r>
              <a:rPr lang="he-IL" sz="2200" b="1" dirty="0"/>
              <a:t>הסכם יחסי ממון </a:t>
            </a:r>
            <a:r>
              <a:rPr lang="he-IL" sz="2200" dirty="0" smtClean="0"/>
              <a:t>או </a:t>
            </a:r>
            <a:r>
              <a:rPr lang="he-IL" sz="2200" b="1" dirty="0"/>
              <a:t>הסכם הפרדה </a:t>
            </a:r>
            <a:r>
              <a:rPr lang="he-IL" sz="2200" dirty="0"/>
              <a:t>בין ידועים </a:t>
            </a:r>
            <a:r>
              <a:rPr lang="he-IL" sz="2200" dirty="0" smtClean="0"/>
              <a:t>בציבור, </a:t>
            </a:r>
            <a:r>
              <a:rPr lang="he-IL" sz="2200" dirty="0"/>
              <a:t>וכן ראיות </a:t>
            </a:r>
            <a:r>
              <a:rPr lang="he-IL" sz="2200" dirty="0" smtClean="0"/>
              <a:t>לביצוע ההסכם</a:t>
            </a:r>
            <a:r>
              <a:rPr lang="he-IL" sz="2200" dirty="0"/>
              <a:t>, </a:t>
            </a:r>
            <a:r>
              <a:rPr lang="he-IL" sz="2200" dirty="0" smtClean="0"/>
              <a:t>כגון מבחני </a:t>
            </a:r>
            <a:r>
              <a:rPr lang="he-IL" sz="2200" dirty="0"/>
              <a:t>העזר </a:t>
            </a:r>
            <a:r>
              <a:rPr lang="he-IL" sz="2200" dirty="0" smtClean="0"/>
              <a:t>לפי הוראת </a:t>
            </a:r>
            <a:r>
              <a:rPr lang="he-IL" sz="2200" dirty="0"/>
              <a:t>הביצוע </a:t>
            </a:r>
            <a:r>
              <a:rPr lang="he-IL" sz="2200" dirty="0" smtClean="0"/>
              <a:t>– העדר מגורים </a:t>
            </a:r>
            <a:r>
              <a:rPr lang="he-IL" sz="2200" dirty="0"/>
              <a:t>משותפים, </a:t>
            </a:r>
            <a:r>
              <a:rPr lang="he-IL" sz="2200" dirty="0" smtClean="0"/>
              <a:t>העדר מימון </a:t>
            </a:r>
            <a:r>
              <a:rPr lang="he-IL" sz="2200" dirty="0"/>
              <a:t>משותף, </a:t>
            </a:r>
            <a:r>
              <a:rPr lang="he-IL" sz="2200" dirty="0" smtClean="0"/>
              <a:t>העדר תשלום </a:t>
            </a:r>
            <a:r>
              <a:rPr lang="he-IL" sz="2200" dirty="0"/>
              <a:t>משכנתא משותף, </a:t>
            </a:r>
            <a:r>
              <a:rPr lang="he-IL" sz="2200" dirty="0" smtClean="0"/>
              <a:t>העדר דמי </a:t>
            </a:r>
            <a:r>
              <a:rPr lang="he-IL" sz="2200" dirty="0"/>
              <a:t>שכירות המשתלמים לחשבון בנק </a:t>
            </a:r>
            <a:r>
              <a:rPr lang="he-IL" sz="2200" dirty="0" smtClean="0"/>
              <a:t>משותף.</a:t>
            </a:r>
          </a:p>
        </p:txBody>
      </p:sp>
    </p:spTree>
    <p:extLst>
      <p:ext uri="{BB962C8B-B14F-4D97-AF65-F5344CB8AC3E}">
        <p14:creationId xmlns:p14="http://schemas.microsoft.com/office/powerpoint/2010/main" val="2018406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פסק דין שלמי</a:t>
            </a:r>
            <a:endParaRPr lang="he-IL" dirty="0"/>
          </a:p>
        </p:txBody>
      </p:sp>
      <p:sp>
        <p:nvSpPr>
          <p:cNvPr id="3" name="Content Placeholder 2"/>
          <p:cNvSpPr>
            <a:spLocks noGrp="1"/>
          </p:cNvSpPr>
          <p:nvPr>
            <p:ph idx="1"/>
          </p:nvPr>
        </p:nvSpPr>
        <p:spPr/>
        <p:txBody>
          <a:bodyPr>
            <a:normAutofit/>
          </a:bodyPr>
          <a:lstStyle/>
          <a:p>
            <a:pPr marL="0" indent="0">
              <a:buNone/>
            </a:pPr>
            <a:r>
              <a:rPr lang="he-IL" sz="2400" b="1" dirty="0" smtClean="0"/>
              <a:t>הכרעת בית המשפט העליון – המשך:</a:t>
            </a:r>
          </a:p>
          <a:p>
            <a:r>
              <a:rPr lang="he-IL" sz="2200" b="1" dirty="0" smtClean="0"/>
              <a:t>דעת יחיד של כב' השופטת ברק-ארז: </a:t>
            </a:r>
            <a:r>
              <a:rPr lang="he-IL" sz="2200" dirty="0"/>
              <a:t>מבחני עזר נוספים ש</a:t>
            </a:r>
            <a:r>
              <a:rPr lang="he-IL" sz="2200" dirty="0" smtClean="0"/>
              <a:t>עשויים </a:t>
            </a:r>
            <a:r>
              <a:rPr lang="he-IL" sz="2200" dirty="0"/>
              <a:t>להעיד על העדר הפרדה </a:t>
            </a:r>
            <a:r>
              <a:rPr lang="he-IL" sz="2200" dirty="0" err="1" smtClean="0"/>
              <a:t>רכושית</a:t>
            </a:r>
            <a:r>
              <a:rPr lang="he-IL" sz="2200" dirty="0" smtClean="0"/>
              <a:t>, </a:t>
            </a:r>
            <a:r>
              <a:rPr lang="he-IL" sz="2200" dirty="0"/>
              <a:t>הם קיומו של חשבון בנק משותף לבני הזוג </a:t>
            </a:r>
            <a:r>
              <a:rPr lang="he-IL" sz="2200" dirty="0" smtClean="0"/>
              <a:t>ומגורים </a:t>
            </a:r>
            <a:r>
              <a:rPr lang="he-IL" sz="2200" dirty="0"/>
              <a:t>של שני בני הזוג ב"חינם" באחת מדירות של אחד מבני </a:t>
            </a:r>
            <a:r>
              <a:rPr lang="he-IL" sz="2200" dirty="0" smtClean="0"/>
              <a:t>הזוג. </a:t>
            </a:r>
          </a:p>
          <a:p>
            <a:r>
              <a:rPr lang="he-IL" sz="2200" dirty="0" smtClean="0"/>
              <a:t>לאחר תיקון 76 לחוק מיסוי מקרקעין יראו </a:t>
            </a:r>
            <a:r>
              <a:rPr lang="he-IL" sz="2200" dirty="0"/>
              <a:t>בני זוג, אשר כל אחד מהם הוא בעלים של דירה, המקפידים על הפרדה </a:t>
            </a:r>
            <a:r>
              <a:rPr lang="he-IL" sz="2200" dirty="0" err="1"/>
              <a:t>רכושית</a:t>
            </a:r>
            <a:r>
              <a:rPr lang="he-IL" sz="2200" dirty="0"/>
              <a:t>, </a:t>
            </a:r>
            <a:r>
              <a:rPr lang="he-IL" sz="2200" dirty="0" smtClean="0"/>
              <a:t>כבעלים </a:t>
            </a:r>
            <a:r>
              <a:rPr lang="he-IL" sz="2200" dirty="0"/>
              <a:t>של "דירה יחידה".</a:t>
            </a:r>
            <a:endParaRPr lang="he-IL" sz="2200" dirty="0" smtClean="0"/>
          </a:p>
          <a:p>
            <a:r>
              <a:rPr lang="he-IL" sz="2200" b="1" dirty="0" smtClean="0"/>
              <a:t>דעת יחיד של כב' השופט </a:t>
            </a:r>
            <a:r>
              <a:rPr lang="he-IL" sz="2200" b="1" dirty="0" err="1" smtClean="0"/>
              <a:t>סולברג</a:t>
            </a:r>
            <a:r>
              <a:rPr lang="he-IL" sz="2200" b="1" dirty="0" smtClean="0"/>
              <a:t>:</a:t>
            </a:r>
            <a:r>
              <a:rPr lang="he-IL" sz="2200" dirty="0" smtClean="0"/>
              <a:t>  אין </a:t>
            </a:r>
            <a:r>
              <a:rPr lang="he-IL" sz="2200" dirty="0"/>
              <a:t>חובה בהצגת הסכם ממון, ויש </a:t>
            </a:r>
            <a:r>
              <a:rPr lang="he-IL" sz="2200" dirty="0" err="1"/>
              <a:t>ליתן</a:t>
            </a:r>
            <a:r>
              <a:rPr lang="he-IL" sz="2200" dirty="0"/>
              <a:t> לבני זוג אפשרות לסתור את חזקת התא המשפחתי גם ללא </a:t>
            </a:r>
            <a:r>
              <a:rPr lang="he-IL" sz="2200" dirty="0" smtClean="0"/>
              <a:t>הצגתו.</a:t>
            </a:r>
          </a:p>
        </p:txBody>
      </p:sp>
    </p:spTree>
    <p:extLst>
      <p:ext uri="{BB962C8B-B14F-4D97-AF65-F5344CB8AC3E}">
        <p14:creationId xmlns:p14="http://schemas.microsoft.com/office/powerpoint/2010/main" val="1638288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457200" y="0"/>
            <a:ext cx="8229600" cy="857250"/>
          </a:xfrm>
        </p:spPr>
        <p:txBody>
          <a:bodyPr/>
          <a:lstStyle/>
          <a:p>
            <a:r>
              <a:rPr lang="he-IL" altLang="he-IL" dirty="0" smtClean="0"/>
              <a:t>השלכות עניין שלמי על הוראת ביצוע 5/2011</a:t>
            </a:r>
          </a:p>
        </p:txBody>
      </p:sp>
      <p:sp>
        <p:nvSpPr>
          <p:cNvPr id="23555" name="מציין מיקום תוכן 2"/>
          <p:cNvSpPr>
            <a:spLocks noGrp="1"/>
          </p:cNvSpPr>
          <p:nvPr>
            <p:ph idx="1"/>
          </p:nvPr>
        </p:nvSpPr>
        <p:spPr>
          <a:xfrm>
            <a:off x="428625" y="1000125"/>
            <a:ext cx="8229600" cy="5000625"/>
          </a:xfrm>
        </p:spPr>
        <p:txBody>
          <a:bodyPr>
            <a:normAutofit/>
          </a:bodyPr>
          <a:lstStyle/>
          <a:p>
            <a:pPr marL="0" indent="0">
              <a:buNone/>
            </a:pPr>
            <a:r>
              <a:rPr lang="he-IL" altLang="he-IL" sz="2400" b="1" dirty="0" smtClean="0"/>
              <a:t>הוראת הביצוע בנושא: היקף תחולת חזקת התא המשפחתי (2011) </a:t>
            </a:r>
          </a:p>
          <a:p>
            <a:pPr marL="0" indent="0">
              <a:buNone/>
            </a:pPr>
            <a:r>
              <a:rPr lang="he-IL" altLang="he-IL" sz="2200" dirty="0" smtClean="0"/>
              <a:t>הוראת הביצוע שניתנה לפני </a:t>
            </a:r>
            <a:r>
              <a:rPr lang="he-IL" altLang="he-IL" sz="2200" b="1" dirty="0" smtClean="0"/>
              <a:t>עניין שלמי</a:t>
            </a:r>
            <a:r>
              <a:rPr lang="he-IL" altLang="he-IL" sz="2200" dirty="0" smtClean="0"/>
              <a:t> מסדירה ככלל ארבעה סוגי מצבים עובדתיים ומושתתת </a:t>
            </a:r>
            <a:r>
              <a:rPr lang="he-IL" altLang="he-IL" sz="2200" dirty="0"/>
              <a:t>על הניתוח המשפט שנערך בעניין </a:t>
            </a:r>
            <a:r>
              <a:rPr lang="he-IL" altLang="he-IL" sz="2200" b="1" dirty="0" err="1"/>
              <a:t>פלם</a:t>
            </a:r>
            <a:r>
              <a:rPr lang="he-IL" altLang="he-IL" sz="2200" b="1" dirty="0"/>
              <a:t> </a:t>
            </a:r>
            <a:r>
              <a:rPr lang="he-IL" altLang="he-IL" sz="2200" dirty="0"/>
              <a:t>ובעניין </a:t>
            </a:r>
            <a:r>
              <a:rPr lang="he-IL" altLang="he-IL" sz="2200" b="1" dirty="0" smtClean="0"/>
              <a:t>עברי</a:t>
            </a:r>
            <a:r>
              <a:rPr lang="he-IL" altLang="he-IL" sz="2200" dirty="0" smtClean="0"/>
              <a:t>: </a:t>
            </a:r>
          </a:p>
          <a:p>
            <a:r>
              <a:rPr lang="he-IL" altLang="he-IL" sz="2200" dirty="0" smtClean="0"/>
              <a:t>תחולת הלכת </a:t>
            </a:r>
            <a:r>
              <a:rPr lang="he-IL" altLang="he-IL" sz="2200" b="1" dirty="0" err="1" smtClean="0"/>
              <a:t>פלם</a:t>
            </a:r>
            <a:r>
              <a:rPr lang="he-IL" altLang="he-IL" sz="2200" dirty="0" smtClean="0"/>
              <a:t> בהינתן/בהעדר הסכם ממון.</a:t>
            </a:r>
          </a:p>
          <a:p>
            <a:r>
              <a:rPr lang="he-IL" altLang="he-IL" sz="2200" dirty="0" smtClean="0"/>
              <a:t>יישום הלכת </a:t>
            </a:r>
            <a:r>
              <a:rPr lang="he-IL" altLang="he-IL" sz="2200" b="1" dirty="0" err="1" smtClean="0"/>
              <a:t>פלם</a:t>
            </a:r>
            <a:r>
              <a:rPr lang="he-IL" altLang="he-IL" sz="2200" dirty="0" smtClean="0"/>
              <a:t> מקום בו לאחר שנוצר התא המשפחתי נרכשה. </a:t>
            </a:r>
          </a:p>
          <a:p>
            <a:pPr marL="0" indent="0">
              <a:buNone/>
            </a:pPr>
            <a:r>
              <a:rPr lang="he-IL" altLang="he-IL" sz="2200" dirty="0" smtClean="0"/>
              <a:t>    דירת המגורים על שם אחד מבני הזוג ולא על שם שני בני הזוג.</a:t>
            </a:r>
          </a:p>
          <a:p>
            <a:r>
              <a:rPr lang="he-IL" altLang="he-IL" sz="2200" dirty="0" smtClean="0"/>
              <a:t>יישום הלכת </a:t>
            </a:r>
            <a:r>
              <a:rPr lang="he-IL" altLang="he-IL" sz="2200" b="1" dirty="0" err="1" smtClean="0"/>
              <a:t>פלם</a:t>
            </a:r>
            <a:r>
              <a:rPr lang="he-IL" altLang="he-IL" sz="2200" dirty="0" smtClean="0"/>
              <a:t> גם לעניין הפטור ממס שבח במכירת דירת מגורים. </a:t>
            </a:r>
          </a:p>
          <a:p>
            <a:r>
              <a:rPr lang="he-IL" altLang="he-IL" sz="2200" dirty="0" smtClean="0"/>
              <a:t>יישום </a:t>
            </a:r>
            <a:r>
              <a:rPr lang="he-IL" altLang="he-IL" sz="2200" dirty="0"/>
              <a:t>הלכת </a:t>
            </a:r>
            <a:r>
              <a:rPr lang="he-IL" altLang="he-IL" sz="2200" b="1" dirty="0" err="1" smtClean="0"/>
              <a:t>פלם</a:t>
            </a:r>
            <a:r>
              <a:rPr lang="he-IL" altLang="he-IL" sz="2200" dirty="0" smtClean="0"/>
              <a:t> </a:t>
            </a:r>
            <a:r>
              <a:rPr lang="he-IL" altLang="he-IL" sz="2200" dirty="0"/>
              <a:t>לאחר פירוק התא המשפחתי </a:t>
            </a:r>
          </a:p>
        </p:txBody>
      </p:sp>
    </p:spTree>
    <p:extLst>
      <p:ext uri="{BB962C8B-B14F-4D97-AF65-F5344CB8AC3E}">
        <p14:creationId xmlns:p14="http://schemas.microsoft.com/office/powerpoint/2010/main" val="3983268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smtClean="0"/>
              <a:t>נושאי המצגת</a:t>
            </a:r>
          </a:p>
        </p:txBody>
      </p:sp>
      <p:sp>
        <p:nvSpPr>
          <p:cNvPr id="9219" name="Content Placeholder 2"/>
          <p:cNvSpPr>
            <a:spLocks noGrp="1"/>
          </p:cNvSpPr>
          <p:nvPr>
            <p:ph idx="1"/>
          </p:nvPr>
        </p:nvSpPr>
        <p:spPr>
          <a:xfrm>
            <a:off x="468313" y="981075"/>
            <a:ext cx="8229600" cy="5000625"/>
          </a:xfrm>
        </p:spPr>
        <p:txBody>
          <a:bodyPr/>
          <a:lstStyle/>
          <a:p>
            <a:pPr marL="0" lvl="1" indent="0" eaLnBrk="1" hangingPunct="1">
              <a:buFont typeface="Arial" pitchFamily="34" charset="0"/>
              <a:buNone/>
              <a:defRPr/>
            </a:pPr>
            <a:endParaRPr lang="he-IL" sz="2000" dirty="0" smtClean="0"/>
          </a:p>
          <a:p>
            <a:pPr algn="just">
              <a:defRPr/>
            </a:pPr>
            <a:r>
              <a:rPr lang="he-IL" sz="2400" b="1" dirty="0" smtClean="0"/>
              <a:t>חזקת השיתוף</a:t>
            </a:r>
          </a:p>
          <a:p>
            <a:pPr algn="just">
              <a:defRPr/>
            </a:pPr>
            <a:r>
              <a:rPr lang="he-IL" sz="2400" b="1" dirty="0" smtClean="0"/>
              <a:t>חוק יחסי ממון</a:t>
            </a:r>
          </a:p>
          <a:p>
            <a:pPr algn="just">
              <a:defRPr/>
            </a:pPr>
            <a:r>
              <a:rPr lang="he-IL" sz="2400" b="1" dirty="0" smtClean="0"/>
              <a:t>יחסי גומלין בין חוק יחסי ממון וחוק מיסוי מקרקעין</a:t>
            </a:r>
            <a:endParaRPr lang="he-IL" sz="2400" b="1" dirty="0" smtClean="0">
              <a:solidFill>
                <a:srgbClr val="FF0000"/>
              </a:solidFill>
            </a:endParaRPr>
          </a:p>
          <a:p>
            <a:pPr algn="just">
              <a:defRPr/>
            </a:pPr>
            <a:r>
              <a:rPr lang="he-IL" sz="2400" b="1" dirty="0" smtClean="0"/>
              <a:t>יחסי גומלין בין חוק יחסי ממון לבין פקודת מס הכנסה</a:t>
            </a:r>
          </a:p>
          <a:p>
            <a:pPr algn="just">
              <a:defRPr/>
            </a:pPr>
            <a:r>
              <a:rPr lang="he-IL" sz="2400" b="1" dirty="0" smtClean="0"/>
              <a:t>חוק יחסי ממון בשלב הגירושין</a:t>
            </a:r>
          </a:p>
          <a:p>
            <a:pPr algn="just">
              <a:defRPr/>
            </a:pPr>
            <a:r>
              <a:rPr lang="he-IL" sz="2400" b="1" dirty="0" smtClean="0"/>
              <a:t>חוק מיסוי מקרקעין והליך הגירושין</a:t>
            </a:r>
            <a:endParaRPr lang="he-IL" sz="2400" b="1" dirty="0" smtClean="0">
              <a:solidFill>
                <a:srgbClr val="FF0000"/>
              </a:solidFill>
            </a:endParaRPr>
          </a:p>
          <a:p>
            <a:pPr algn="just">
              <a:defRPr/>
            </a:pPr>
            <a:r>
              <a:rPr lang="he-IL" sz="2400" b="1" dirty="0" smtClean="0"/>
              <a:t>פקודת מס הכנסה והליך הגירושין</a:t>
            </a:r>
          </a:p>
          <a:p>
            <a:pPr algn="just">
              <a:defRPr/>
            </a:pPr>
            <a:r>
              <a:rPr lang="he-IL" sz="2400" b="1" dirty="0">
                <a:solidFill>
                  <a:srgbClr val="000000"/>
                </a:solidFill>
              </a:rPr>
              <a:t>החוק לחלוקת חיסכון פנסיוני בין בני-זוג שנפרדו</a:t>
            </a:r>
            <a:endParaRPr lang="he-IL" sz="2400" b="1" dirty="0" smtClean="0">
              <a:solidFill>
                <a:srgbClr val="000000"/>
              </a:solidFill>
            </a:endParaRPr>
          </a:p>
          <a:p>
            <a:pPr algn="just">
              <a:defRPr/>
            </a:pPr>
            <a:r>
              <a:rPr lang="he-IL" sz="2400" b="1" dirty="0" smtClean="0"/>
              <a:t>סיכום ומסקנות</a:t>
            </a:r>
          </a:p>
          <a:p>
            <a:pPr algn="just">
              <a:defRPr/>
            </a:pPr>
            <a:endParaRPr lang="he-IL" sz="2400" b="1" dirty="0" smtClean="0"/>
          </a:p>
          <a:p>
            <a:pPr algn="just">
              <a:defRPr/>
            </a:pPr>
            <a:endParaRPr lang="he-IL" sz="2400" b="1" dirty="0" smtClean="0"/>
          </a:p>
          <a:p>
            <a:pPr marL="0" indent="0" eaLnBrk="1" hangingPunct="1">
              <a:buFont typeface="Arial" pitchFamily="34" charset="0"/>
              <a:buNone/>
              <a:defRPr/>
            </a:pPr>
            <a:endParaRPr lang="he-IL"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457200" y="0"/>
            <a:ext cx="8229600" cy="857250"/>
          </a:xfrm>
        </p:spPr>
        <p:txBody>
          <a:bodyPr/>
          <a:lstStyle/>
          <a:p>
            <a:r>
              <a:rPr lang="he-IL" altLang="he-IL" dirty="0"/>
              <a:t>השלכות עניין שלמי על הוראת ביצוע 5/2011</a:t>
            </a:r>
            <a:endParaRPr lang="he-IL" altLang="he-IL" dirty="0" smtClean="0"/>
          </a:p>
        </p:txBody>
      </p:sp>
      <p:sp>
        <p:nvSpPr>
          <p:cNvPr id="23555" name="מציין מיקום תוכן 2"/>
          <p:cNvSpPr>
            <a:spLocks noGrp="1"/>
          </p:cNvSpPr>
          <p:nvPr>
            <p:ph idx="1"/>
          </p:nvPr>
        </p:nvSpPr>
        <p:spPr>
          <a:xfrm>
            <a:off x="428625" y="1000125"/>
            <a:ext cx="8229600" cy="5000625"/>
          </a:xfrm>
        </p:spPr>
        <p:txBody>
          <a:bodyPr>
            <a:normAutofit fontScale="92500" lnSpcReduction="20000"/>
          </a:bodyPr>
          <a:lstStyle/>
          <a:p>
            <a:pPr marL="0" indent="0">
              <a:buNone/>
            </a:pPr>
            <a:r>
              <a:rPr lang="he-IL" altLang="he-IL" sz="2600" b="1" dirty="0" smtClean="0"/>
              <a:t>תחולת הלכת </a:t>
            </a:r>
            <a:r>
              <a:rPr lang="he-IL" altLang="he-IL" sz="2600" b="1" dirty="0" err="1" smtClean="0"/>
              <a:t>פלם</a:t>
            </a:r>
            <a:r>
              <a:rPr lang="he-IL" altLang="he-IL" sz="2600" b="1" dirty="0" smtClean="0"/>
              <a:t> בהסכם ממון/בהעדר הסכם ממון:</a:t>
            </a:r>
            <a:endParaRPr lang="he-IL" altLang="he-IL" sz="2200" dirty="0" smtClean="0"/>
          </a:p>
          <a:p>
            <a:r>
              <a:rPr lang="he-IL" altLang="he-IL" sz="2400" dirty="0" smtClean="0"/>
              <a:t>ככלל, גם בהיעדר הסכם ממון חזקת השיתוף לא תחול לגבי נכסים חיצוניים. עמדה זאת חלה על בני זוג שנישאו לפני חוק יחסי ממון (1974) ולאחריו. </a:t>
            </a:r>
            <a:r>
              <a:rPr lang="he-IL" altLang="he-IL" sz="2400" b="1" dirty="0" smtClean="0"/>
              <a:t>נכס חיצוני: נכס שהתקבל לפני מועד הנישואין ו/או שהתקבל במתנה או בירושה לאחר הנישואין.</a:t>
            </a:r>
            <a:endParaRPr lang="he-IL" altLang="he-IL" sz="2400" b="1" dirty="0"/>
          </a:p>
          <a:p>
            <a:r>
              <a:rPr lang="he-IL" altLang="he-IL" sz="2400" b="1" dirty="0" smtClean="0"/>
              <a:t>במצב של קיום הסכם ממון - </a:t>
            </a:r>
            <a:r>
              <a:rPr lang="he-IL" altLang="he-IL" sz="2400" dirty="0" smtClean="0"/>
              <a:t>הסכם הממון מכריע בשאלת הזכויות הקנייניות של בני הזוג בנכסיהם החיצוניים גם לצרכי מס רכישה (מס שבח: סעיף 49ג לחוק מיסוי מקרקעין). </a:t>
            </a:r>
          </a:p>
          <a:p>
            <a:r>
              <a:rPr lang="he-IL" altLang="he-IL" sz="2400" b="1" dirty="0" smtClean="0"/>
              <a:t>במצב של העדר הסכם ממון -</a:t>
            </a:r>
            <a:r>
              <a:rPr lang="he-IL" altLang="he-IL" sz="2400" dirty="0" smtClean="0"/>
              <a:t> ככלל לא חלה חזקת שיתוף ביחס לנכסים חיצוניים:</a:t>
            </a:r>
          </a:p>
          <a:p>
            <a:pPr lvl="1"/>
            <a:r>
              <a:rPr lang="he-IL" altLang="he-IL" sz="2400" dirty="0" smtClean="0"/>
              <a:t>זוג</a:t>
            </a:r>
            <a:r>
              <a:rPr lang="en-US" altLang="he-IL" sz="2400" dirty="0" smtClean="0"/>
              <a:t> </a:t>
            </a:r>
            <a:r>
              <a:rPr lang="he-IL" altLang="he-IL" sz="2400" dirty="0" smtClean="0"/>
              <a:t>שנישא לאחר חוק יחסי ממון - סעיף 4 לחוק יחסי ממון קובע.</a:t>
            </a:r>
          </a:p>
          <a:p>
            <a:pPr lvl="1"/>
            <a:r>
              <a:rPr lang="he-IL" altLang="he-IL" sz="2400" dirty="0" smtClean="0"/>
              <a:t>זוג שנישא לפני חוק יחסי ממון - לא חלה חזקת השיתוף על נכסים משותפים.</a:t>
            </a:r>
            <a:endParaRPr lang="en-US" altLang="he-IL" sz="2400" dirty="0" smtClean="0"/>
          </a:p>
          <a:p>
            <a:pPr marL="0" lvl="1">
              <a:buFont typeface="Arial" panose="020B0604020202020204" pitchFamily="34" charset="0"/>
              <a:buChar char="•"/>
            </a:pPr>
            <a:r>
              <a:rPr lang="he-IL" altLang="he-IL" sz="2400" b="1" dirty="0"/>
              <a:t>חריגים </a:t>
            </a:r>
            <a:r>
              <a:rPr lang="he-IL" altLang="he-IL" sz="2400" b="1" dirty="0" smtClean="0"/>
              <a:t>– </a:t>
            </a:r>
            <a:r>
              <a:rPr lang="he-IL" altLang="he-IL" sz="2400" dirty="0" smtClean="0"/>
              <a:t>מגורים משותפים, מימון משותף, תשלום משכנתא משותף</a:t>
            </a:r>
            <a:r>
              <a:rPr lang="en-US" altLang="he-IL" sz="2400" dirty="0" smtClean="0"/>
              <a:t> </a:t>
            </a:r>
            <a:r>
              <a:rPr lang="he-IL" altLang="he-IL" sz="2400" dirty="0" smtClean="0"/>
              <a:t> ודמי</a:t>
            </a:r>
          </a:p>
          <a:p>
            <a:pPr marL="0" lvl="1" indent="0">
              <a:buNone/>
            </a:pPr>
            <a:r>
              <a:rPr lang="he-IL" altLang="he-IL" sz="2400" dirty="0"/>
              <a:t> </a:t>
            </a:r>
            <a:r>
              <a:rPr lang="he-IL" altLang="he-IL" sz="2400" dirty="0" smtClean="0"/>
              <a:t>   שכירות המשתלמים לחשבון משותף.</a:t>
            </a:r>
            <a:r>
              <a:rPr lang="en-US" altLang="he-IL" sz="2400" dirty="0" smtClean="0"/>
              <a:t/>
            </a:r>
            <a:br>
              <a:rPr lang="en-US" altLang="he-IL" sz="2400" dirty="0" smtClean="0"/>
            </a:br>
            <a:r>
              <a:rPr lang="he-IL" altLang="he-IL" sz="2000" dirty="0" smtClean="0"/>
              <a:t>  </a:t>
            </a:r>
            <a:endParaRPr lang="he-IL" altLang="he-IL" sz="2000" dirty="0"/>
          </a:p>
        </p:txBody>
      </p:sp>
    </p:spTree>
    <p:extLst>
      <p:ext uri="{BB962C8B-B14F-4D97-AF65-F5344CB8AC3E}">
        <p14:creationId xmlns:p14="http://schemas.microsoft.com/office/powerpoint/2010/main" val="25090102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457200" y="0"/>
            <a:ext cx="8229600" cy="857250"/>
          </a:xfrm>
        </p:spPr>
        <p:txBody>
          <a:bodyPr/>
          <a:lstStyle/>
          <a:p>
            <a:r>
              <a:rPr lang="he-IL" altLang="he-IL" dirty="0"/>
              <a:t>השלכות עניין שלמי על הוראת ביצוע 5/2011</a:t>
            </a:r>
            <a:endParaRPr lang="he-IL" altLang="he-IL" dirty="0" smtClean="0"/>
          </a:p>
        </p:txBody>
      </p:sp>
      <p:sp>
        <p:nvSpPr>
          <p:cNvPr id="23555" name="מציין מיקום תוכן 2"/>
          <p:cNvSpPr>
            <a:spLocks noGrp="1"/>
          </p:cNvSpPr>
          <p:nvPr>
            <p:ph idx="1"/>
          </p:nvPr>
        </p:nvSpPr>
        <p:spPr>
          <a:xfrm>
            <a:off x="428625" y="1000125"/>
            <a:ext cx="8229600" cy="5000625"/>
          </a:xfrm>
        </p:spPr>
        <p:txBody>
          <a:bodyPr>
            <a:normAutofit/>
          </a:bodyPr>
          <a:lstStyle/>
          <a:p>
            <a:pPr marL="0" indent="0">
              <a:buNone/>
            </a:pPr>
            <a:r>
              <a:rPr lang="he-IL" altLang="he-IL" sz="2400" b="1" dirty="0" smtClean="0"/>
              <a:t>יישום הלכת </a:t>
            </a:r>
            <a:r>
              <a:rPr lang="he-IL" altLang="he-IL" sz="2400" b="1" dirty="0" err="1" smtClean="0"/>
              <a:t>פלם</a:t>
            </a:r>
            <a:r>
              <a:rPr lang="he-IL" altLang="he-IL" sz="2400" b="1" dirty="0" smtClean="0"/>
              <a:t> מקום בו לאחר שנוצר התא המשפחתי נרכשה דירת המגורים על שם אחד מבני הזוג ולא על שם שני בני הזוג:</a:t>
            </a:r>
          </a:p>
          <a:p>
            <a:pPr algn="just"/>
            <a:r>
              <a:rPr lang="he-IL" altLang="he-IL" sz="2200" dirty="0" smtClean="0"/>
              <a:t>"</a:t>
            </a:r>
            <a:r>
              <a:rPr lang="he-IL" altLang="he-IL" sz="2200" b="1" dirty="0" smtClean="0"/>
              <a:t>בשילוב </a:t>
            </a:r>
            <a:r>
              <a:rPr lang="he-IL" altLang="he-IL" sz="2200" b="1" dirty="0"/>
              <a:t>של הלכת פלם והלכת אן מרי עברי, עמדת רשות המסים היא שיש לראות </a:t>
            </a:r>
            <a:r>
              <a:rPr lang="he-IL" altLang="he-IL" sz="2200" b="1" dirty="0" smtClean="0"/>
              <a:t>את </a:t>
            </a:r>
            <a:r>
              <a:rPr lang="he-IL" altLang="he-IL" sz="2200" b="1" dirty="0"/>
              <a:t>בן הזוג שלו דירה מלפני הנישואין (בן הזוג הראשון) כמי שיש לו דירה נוספת </a:t>
            </a:r>
            <a:r>
              <a:rPr lang="he-IL" altLang="he-IL" sz="2200" b="1" dirty="0" smtClean="0"/>
              <a:t>שנרכשה </a:t>
            </a:r>
            <a:r>
              <a:rPr lang="he-IL" altLang="he-IL" sz="2200" b="1" dirty="0"/>
              <a:t>במהלך הנישואין, על אף העובדה שבן הזוג השני רכש אותה על שמו </a:t>
            </a:r>
            <a:r>
              <a:rPr lang="he-IL" altLang="he-IL" sz="2200" b="1" dirty="0" smtClean="0"/>
              <a:t>בלבד </a:t>
            </a:r>
            <a:r>
              <a:rPr lang="he-IL" altLang="he-IL" sz="2200" b="1" dirty="0"/>
              <a:t>במהלך הנישואין. כך יראו את בן הזוג הראשון כמי שרכש דירת מגורים </a:t>
            </a:r>
            <a:r>
              <a:rPr lang="he-IL" altLang="he-IL" sz="2200" b="1" dirty="0" smtClean="0"/>
              <a:t>נוספת </a:t>
            </a:r>
            <a:r>
              <a:rPr lang="he-IL" altLang="he-IL" sz="2200" b="1" dirty="0"/>
              <a:t>ויחולו מדרגות מס הרכישה המתחייבות בשל דירה שנייה ואת בן הזוג </a:t>
            </a:r>
            <a:r>
              <a:rPr lang="he-IL" altLang="he-IL" sz="2200" b="1" dirty="0" smtClean="0"/>
              <a:t>השני </a:t>
            </a:r>
            <a:r>
              <a:rPr lang="he-IL" altLang="he-IL" sz="2200" b="1" dirty="0"/>
              <a:t>כמי שרכש דירה יחידה</a:t>
            </a:r>
            <a:r>
              <a:rPr lang="he-IL" altLang="he-IL" sz="2200" dirty="0" smtClean="0"/>
              <a:t>." </a:t>
            </a:r>
            <a:endParaRPr lang="he-IL" altLang="he-IL" sz="2200" dirty="0"/>
          </a:p>
          <a:p>
            <a:endParaRPr lang="he-IL" altLang="he-IL" sz="2200" dirty="0"/>
          </a:p>
        </p:txBody>
      </p:sp>
    </p:spTree>
    <p:extLst>
      <p:ext uri="{BB962C8B-B14F-4D97-AF65-F5344CB8AC3E}">
        <p14:creationId xmlns:p14="http://schemas.microsoft.com/office/powerpoint/2010/main" val="29074552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457200" y="0"/>
            <a:ext cx="8229600" cy="857250"/>
          </a:xfrm>
        </p:spPr>
        <p:txBody>
          <a:bodyPr/>
          <a:lstStyle/>
          <a:p>
            <a:r>
              <a:rPr lang="he-IL" altLang="he-IL" dirty="0"/>
              <a:t>השלכות עניין שלמי על הוראת ביצוע 5/2011</a:t>
            </a:r>
            <a:endParaRPr lang="he-IL" altLang="he-IL" dirty="0" smtClean="0"/>
          </a:p>
        </p:txBody>
      </p:sp>
      <p:sp>
        <p:nvSpPr>
          <p:cNvPr id="23555" name="מציין מיקום תוכן 2"/>
          <p:cNvSpPr>
            <a:spLocks noGrp="1"/>
          </p:cNvSpPr>
          <p:nvPr>
            <p:ph idx="1"/>
          </p:nvPr>
        </p:nvSpPr>
        <p:spPr>
          <a:xfrm>
            <a:off x="428625" y="1000125"/>
            <a:ext cx="8229600" cy="5000625"/>
          </a:xfrm>
        </p:spPr>
        <p:txBody>
          <a:bodyPr>
            <a:normAutofit/>
          </a:bodyPr>
          <a:lstStyle/>
          <a:p>
            <a:pPr marL="0" indent="0">
              <a:buNone/>
            </a:pPr>
            <a:r>
              <a:rPr lang="he-IL" altLang="he-IL" sz="2400" b="1" dirty="0" smtClean="0"/>
              <a:t>יישום הלכת </a:t>
            </a:r>
            <a:r>
              <a:rPr lang="he-IL" altLang="he-IL" sz="2400" b="1" dirty="0" err="1" smtClean="0"/>
              <a:t>פלם</a:t>
            </a:r>
            <a:r>
              <a:rPr lang="he-IL" altLang="he-IL" sz="2400" b="1" dirty="0" smtClean="0"/>
              <a:t> גם לעניין הפטור ממס שבח במכירת דירת מגורים: </a:t>
            </a:r>
          </a:p>
          <a:p>
            <a:r>
              <a:rPr lang="he-IL" altLang="he-IL" sz="2200" dirty="0" smtClean="0"/>
              <a:t>"</a:t>
            </a:r>
            <a:r>
              <a:rPr lang="he-IL" altLang="he-IL" sz="2200" b="1" dirty="0" smtClean="0"/>
              <a:t>בשילוב </a:t>
            </a:r>
            <a:r>
              <a:rPr lang="he-IL" altLang="he-IL" sz="2200" b="1" dirty="0"/>
              <a:t>של הלכת פלם, הלכת אן מרי עברי והלכת דינה מור, עמדת רשות המסים </a:t>
            </a:r>
            <a:r>
              <a:rPr lang="he-IL" altLang="he-IL" sz="2200" b="1" dirty="0" smtClean="0"/>
              <a:t>היא </a:t>
            </a:r>
            <a:r>
              <a:rPr lang="he-IL" altLang="he-IL" sz="2200" b="1" dirty="0"/>
              <a:t>כי כאשר אחד מבני הזוג ניצל פטור ממס שבח לפני יצירת התא המשפחתי </a:t>
            </a:r>
            <a:r>
              <a:rPr lang="he-IL" altLang="he-IL" sz="2200" b="1" dirty="0" smtClean="0"/>
              <a:t>ולאחר </a:t>
            </a:r>
            <a:r>
              <a:rPr lang="he-IL" altLang="he-IL" sz="2200" b="1" dirty="0"/>
              <a:t>נישואי בני הזוג נרכשה על ידם דירה משותפת או שנרכשה דירה ע"י אחד </a:t>
            </a:r>
            <a:r>
              <a:rPr lang="he-IL" altLang="he-IL" sz="2200" b="1" dirty="0" smtClean="0"/>
              <a:t>מבני </a:t>
            </a:r>
            <a:r>
              <a:rPr lang="he-IL" altLang="he-IL" sz="2200" b="1" dirty="0"/>
              <a:t>הזוג ויש לראותה כדירה משותפת, הרי שבמכירת הדירה המשותפת יש </a:t>
            </a:r>
            <a:r>
              <a:rPr lang="he-IL" altLang="he-IL" sz="2200" b="1" dirty="0" smtClean="0"/>
              <a:t>להבחין </a:t>
            </a:r>
            <a:r>
              <a:rPr lang="he-IL" altLang="he-IL" sz="2200" b="1" dirty="0"/>
              <a:t>בין בן הזוג שניצל פטור לפני הנישואין לבין בן הזוג שלא ניצל פטור </a:t>
            </a:r>
            <a:r>
              <a:rPr lang="he-IL" altLang="he-IL" sz="2200" b="1" dirty="0" smtClean="0"/>
              <a:t>כאמור."</a:t>
            </a:r>
          </a:p>
          <a:p>
            <a:r>
              <a:rPr lang="he-IL" altLang="he-IL" sz="2200" b="1" dirty="0" smtClean="0"/>
              <a:t>התאמה לתיקון 76 לחוק מיסוי מקרקעין.</a:t>
            </a:r>
          </a:p>
        </p:txBody>
      </p:sp>
    </p:spTree>
    <p:extLst>
      <p:ext uri="{BB962C8B-B14F-4D97-AF65-F5344CB8AC3E}">
        <p14:creationId xmlns:p14="http://schemas.microsoft.com/office/powerpoint/2010/main" val="4246839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החלטות מיסוי</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92500" lnSpcReduction="20000"/>
          </a:bodyPr>
          <a:lstStyle/>
          <a:p>
            <a:pPr marL="0" indent="0">
              <a:buNone/>
              <a:defRPr/>
            </a:pPr>
            <a:r>
              <a:rPr lang="he-IL" sz="2600" b="1" u="sng" dirty="0" smtClean="0"/>
              <a:t>החלטת מיסוי 3859/12 – </a:t>
            </a:r>
            <a:r>
              <a:rPr lang="he-IL" sz="2600" b="1" u="sng" dirty="0" smtClean="0">
                <a:solidFill>
                  <a:srgbClr val="FF0000"/>
                </a:solidFill>
              </a:rPr>
              <a:t> </a:t>
            </a:r>
          </a:p>
          <a:p>
            <a:pPr marL="0" indent="0">
              <a:buNone/>
              <a:defRPr/>
            </a:pPr>
            <a:r>
              <a:rPr lang="he-IL" sz="2400" b="1" dirty="0" smtClean="0"/>
              <a:t>העובדות:</a:t>
            </a:r>
          </a:p>
          <a:p>
            <a:pPr>
              <a:defRPr/>
            </a:pPr>
            <a:r>
              <a:rPr lang="he-IL" sz="2400" dirty="0" smtClean="0"/>
              <a:t>המבקשים נישאו זה לזו בשנת 1992. </a:t>
            </a:r>
            <a:endParaRPr lang="he-IL" sz="2400" dirty="0"/>
          </a:p>
          <a:p>
            <a:pPr>
              <a:defRPr/>
            </a:pPr>
            <a:r>
              <a:rPr lang="he-IL" sz="2400" dirty="0" smtClean="0"/>
              <a:t>לבני הזוג דירת מגורים בבעלותם המשותפת (להלן: </a:t>
            </a:r>
            <a:r>
              <a:rPr lang="he-IL" sz="2400" b="1" dirty="0" smtClean="0"/>
              <a:t>"הדירה המשותפת"</a:t>
            </a:r>
            <a:r>
              <a:rPr lang="he-IL" sz="2400" dirty="0" smtClean="0"/>
              <a:t>). בנוסף, בבעלות בן הזוג ארבע דירות מגורים (להלן: </a:t>
            </a:r>
            <a:r>
              <a:rPr lang="he-IL" sz="2400" b="1" dirty="0" smtClean="0"/>
              <a:t>"דירות בן הזוג"</a:t>
            </a:r>
            <a:r>
              <a:rPr lang="he-IL" sz="2400" dirty="0" smtClean="0"/>
              <a:t>), אשר נרכשו במהלך חיי הנישואין החל משנת 2007. </a:t>
            </a:r>
          </a:p>
          <a:p>
            <a:pPr>
              <a:defRPr/>
            </a:pPr>
            <a:r>
              <a:rPr lang="he-IL" sz="2400" dirty="0" smtClean="0"/>
              <a:t>לבת הזוג אין דירות מגורים נוספות מעבר לדירה המשותפת.  </a:t>
            </a:r>
          </a:p>
          <a:p>
            <a:pPr>
              <a:defRPr/>
            </a:pPr>
            <a:r>
              <a:rPr lang="he-IL" sz="2400" dirty="0" smtClean="0"/>
              <a:t>דירות בן הזוג נרכשו מכספי ירושה שקיבל בזמן הנישואין, אך הכספים הופקדו בחשבון בנק הרשום על שמו בלבד (להלן: </a:t>
            </a:r>
            <a:r>
              <a:rPr lang="he-IL" sz="2400" b="1" dirty="0" smtClean="0"/>
              <a:t>"חשבון בן הזוג").</a:t>
            </a:r>
            <a:r>
              <a:rPr lang="he-IL" sz="2400" dirty="0"/>
              <a:t> </a:t>
            </a:r>
            <a:r>
              <a:rPr lang="he-IL" sz="2400" dirty="0" smtClean="0"/>
              <a:t>לחשבון נכנסות הכנסות מדמי השכירות והם משמשות לשם אחזקת הדירות של בן הזוג ולהשקעות על שם בן הזוג. </a:t>
            </a:r>
          </a:p>
          <a:p>
            <a:pPr>
              <a:defRPr/>
            </a:pPr>
            <a:r>
              <a:rPr lang="he-IL" sz="2400" dirty="0" smtClean="0"/>
              <a:t>בני הזוג מנהלים מאז נישואיהם הפרדה מוחלטת בין החשבון המשותף (להלן: </a:t>
            </a:r>
            <a:r>
              <a:rPr lang="he-IL" sz="2400" b="1" dirty="0" smtClean="0"/>
              <a:t>"חשבון משותף"</a:t>
            </a:r>
            <a:r>
              <a:rPr lang="he-IL" sz="2400" dirty="0" smtClean="0"/>
              <a:t>) הרשום ע"ש שניהם (אליו נכנסים כספים מיגיעה אישית של בני הזוג), לבין החשבון של בן הזוג, אשר מופקדות בו הכנסות, בין השאר, מדמי השכירות.</a:t>
            </a:r>
          </a:p>
          <a:p>
            <a:pPr marL="0" indent="0">
              <a:buNone/>
              <a:defRPr/>
            </a:pPr>
            <a:r>
              <a:rPr lang="he-IL" sz="2400" dirty="0" smtClean="0"/>
              <a:t>  </a:t>
            </a:r>
          </a:p>
        </p:txBody>
      </p:sp>
    </p:spTree>
    <p:extLst>
      <p:ext uri="{BB962C8B-B14F-4D97-AF65-F5344CB8AC3E}">
        <p14:creationId xmlns:p14="http://schemas.microsoft.com/office/powerpoint/2010/main" val="1168607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החלטות מיסוי</a:t>
            </a:r>
            <a:endParaRPr lang="he-IL" dirty="0"/>
          </a:p>
        </p:txBody>
      </p:sp>
      <p:sp>
        <p:nvSpPr>
          <p:cNvPr id="3" name="מציין מיקום תוכן 2"/>
          <p:cNvSpPr>
            <a:spLocks noGrp="1"/>
          </p:cNvSpPr>
          <p:nvPr>
            <p:ph idx="1"/>
          </p:nvPr>
        </p:nvSpPr>
        <p:spPr>
          <a:xfrm>
            <a:off x="428625" y="1000125"/>
            <a:ext cx="8229600" cy="5000625"/>
          </a:xfrm>
        </p:spPr>
        <p:txBody>
          <a:bodyPr>
            <a:normAutofit/>
          </a:bodyPr>
          <a:lstStyle/>
          <a:p>
            <a:pPr marL="0" indent="0">
              <a:buNone/>
              <a:defRPr/>
            </a:pPr>
            <a:r>
              <a:rPr lang="he-IL" sz="2400" b="1" u="sng" dirty="0" smtClean="0"/>
              <a:t>החלטת מיסוי 3859/12</a:t>
            </a:r>
            <a:r>
              <a:rPr lang="he-IL" sz="2400" b="1" u="sng" dirty="0" smtClean="0">
                <a:solidFill>
                  <a:srgbClr val="FF0000"/>
                </a:solidFill>
              </a:rPr>
              <a:t>  </a:t>
            </a:r>
          </a:p>
          <a:p>
            <a:pPr marL="0" indent="0">
              <a:buNone/>
              <a:defRPr/>
            </a:pPr>
            <a:r>
              <a:rPr lang="he-IL" sz="2200" dirty="0" smtClean="0"/>
              <a:t>בני הזוג ביקשו למכור את דירתם הרשומה ע"ש שניהם ולקנות דירה אחרת שתירשם ע"ש שניהם.  </a:t>
            </a:r>
          </a:p>
          <a:p>
            <a:pPr marL="0" indent="0">
              <a:buNone/>
              <a:defRPr/>
            </a:pPr>
            <a:r>
              <a:rPr lang="he-IL" sz="2200" b="1" dirty="0" smtClean="0"/>
              <a:t>הבקשה</a:t>
            </a:r>
            <a:r>
              <a:rPr lang="he-IL" sz="2200" dirty="0" smtClean="0"/>
              <a:t>:</a:t>
            </a:r>
          </a:p>
          <a:p>
            <a:pPr marL="0" indent="0">
              <a:buNone/>
              <a:defRPr/>
            </a:pPr>
            <a:r>
              <a:rPr lang="he-IL" sz="2200" dirty="0" smtClean="0"/>
              <a:t> ½ מהדירה תירשם ע"ש בת הזוג כדירה יחידה לצרכי מס רכישה. </a:t>
            </a:r>
          </a:p>
          <a:p>
            <a:pPr marL="0" indent="0">
              <a:buNone/>
              <a:defRPr/>
            </a:pPr>
            <a:r>
              <a:rPr lang="he-IL" sz="2200" dirty="0" smtClean="0"/>
              <a:t>½ מהדירה תירשם ע"ש בן הזוג כדירה נוספת לצרכי מס רכישה.  </a:t>
            </a:r>
          </a:p>
          <a:p>
            <a:pPr marL="0" indent="0">
              <a:buNone/>
              <a:defRPr/>
            </a:pPr>
            <a:r>
              <a:rPr lang="he-IL" sz="2200" b="1" dirty="0" smtClean="0"/>
              <a:t>החלטה:</a:t>
            </a:r>
            <a:r>
              <a:rPr lang="he-IL" sz="2200" dirty="0" smtClean="0"/>
              <a:t> </a:t>
            </a:r>
            <a:r>
              <a:rPr lang="he-IL" sz="2200" b="1" dirty="0" smtClean="0"/>
              <a:t>הבקשה נדחתה</a:t>
            </a:r>
            <a:r>
              <a:rPr lang="he-IL" sz="2200" dirty="0" smtClean="0"/>
              <a:t>. </a:t>
            </a:r>
          </a:p>
          <a:p>
            <a:pPr marL="0" indent="0">
              <a:buNone/>
              <a:defRPr/>
            </a:pPr>
            <a:r>
              <a:rPr lang="he-IL" sz="2200" dirty="0" smtClean="0"/>
              <a:t>נקבע, כי מקור הכספים לרכישת הדירות אינו רלוונטי. לפיכך אין זה משנה שהדירות ניקנו מכספי הירושה של בן הזוג. הדירות נרכשו בזמן נישואיהם ולכן הוראת ביצוע 5/2011 אינה חלה ובת הזוג אינה זכאית לקבלת ההקלה של דירה יחידה.</a:t>
            </a:r>
          </a:p>
          <a:p>
            <a:pPr marL="0" indent="0">
              <a:buNone/>
              <a:defRPr/>
            </a:pPr>
            <a:r>
              <a:rPr lang="he-IL" sz="2200" b="1" dirty="0" smtClean="0"/>
              <a:t>האם קיומו של הסכם ממון בהתאם לעניין שלמי משנה את נפקות ההחלטה?</a:t>
            </a:r>
            <a:endParaRPr lang="he-IL" sz="2200" b="1" dirty="0"/>
          </a:p>
        </p:txBody>
      </p:sp>
    </p:spTree>
    <p:extLst>
      <p:ext uri="{BB962C8B-B14F-4D97-AF65-F5344CB8AC3E}">
        <p14:creationId xmlns:p14="http://schemas.microsoft.com/office/powerpoint/2010/main" val="39868632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חזקת השיתוף ופקודת מס הכנסה</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92500"/>
          </a:bodyPr>
          <a:lstStyle/>
          <a:p>
            <a:pPr marL="0" indent="0" algn="just">
              <a:buNone/>
              <a:defRPr/>
            </a:pPr>
            <a:r>
              <a:rPr lang="he-IL" sz="2600" b="1" u="sng" dirty="0" smtClean="0"/>
              <a:t>הוראות רלוונטיות:</a:t>
            </a:r>
          </a:p>
          <a:p>
            <a:pPr algn="just">
              <a:defRPr/>
            </a:pPr>
            <a:r>
              <a:rPr lang="he-IL" sz="2400" b="1" u="sng" dirty="0" smtClean="0"/>
              <a:t>סעיף 65 לפקודה:</a:t>
            </a:r>
          </a:p>
          <a:p>
            <a:pPr marL="0" indent="0" algn="just">
              <a:buNone/>
              <a:defRPr/>
            </a:pPr>
            <a:r>
              <a:rPr lang="he-IL" sz="2400" b="1" dirty="0" smtClean="0"/>
              <a:t>"</a:t>
            </a:r>
            <a:r>
              <a:rPr lang="he-IL" sz="2400" b="1" dirty="0"/>
              <a:t>הכנסת בני זוג יראוה לענין פקודה זו כהכנסת בן הזוג הרשום </a:t>
            </a:r>
            <a:r>
              <a:rPr lang="he-IL" sz="2400" b="1" dirty="0" smtClean="0"/>
              <a:t>... </a:t>
            </a:r>
            <a:r>
              <a:rPr lang="he-IL" sz="2400" b="1" dirty="0"/>
              <a:t>אלא אם כן הנכסים שמהם היתה ההכנסה מריבית, מקרן להשקעות במקרקעין או מרווח הון, </a:t>
            </a:r>
            <a:r>
              <a:rPr lang="he-IL" sz="2400" b="1" u="sng" dirty="0"/>
              <a:t>התקבלו בירושה</a:t>
            </a:r>
            <a:r>
              <a:rPr lang="he-IL" sz="2400" b="1" dirty="0"/>
              <a:t>, או שמקורם בפיצויים או בכספי ביטוח שהתקבלו בשל פגיעת גוף</a:t>
            </a:r>
            <a:r>
              <a:rPr lang="he-IL" sz="2400" b="1" dirty="0" smtClean="0"/>
              <a:t>."</a:t>
            </a:r>
            <a:endParaRPr lang="he-IL" sz="2400" b="1" u="sng" dirty="0" smtClean="0"/>
          </a:p>
          <a:p>
            <a:pPr algn="just">
              <a:defRPr/>
            </a:pPr>
            <a:r>
              <a:rPr lang="he-IL" sz="2400" b="1" u="sng" dirty="0" smtClean="0"/>
              <a:t>סעיף 66 (ב) לפקודה: </a:t>
            </a:r>
          </a:p>
          <a:p>
            <a:pPr marL="0" indent="0" algn="just">
              <a:buNone/>
            </a:pPr>
            <a:r>
              <a:rPr lang="he-IL" sz="2400" b="1" dirty="0"/>
              <a:t>"</a:t>
            </a:r>
            <a:r>
              <a:rPr lang="he-IL" sz="2400" b="1" dirty="0" smtClean="0"/>
              <a:t>על </a:t>
            </a:r>
            <a:r>
              <a:rPr lang="he-IL" sz="2400" b="1" dirty="0"/>
              <a:t>אף האמור בסעיף קטן (א) ובסעיף 65, בן זוג שהיתה לו הכנסה מרכוש שהיה בבעלותו שנה לפני נישואיו או מרכוש שקיבל בירושה בתקופת נישואיו, רשאי לתבוע שייעשה חישוב נפרד של המס על הכנסתו האמורה, ובלבד שאם היתה לבן הזוג האמור הכנסה אחרת לגביה נערך חישוב מס נפרד, תיווסף ההכנסה על פי סעיף קטן זה להכנסה האחרת</a:t>
            </a:r>
            <a:r>
              <a:rPr lang="he-IL" sz="2400" b="1" dirty="0" smtClean="0"/>
              <a:t>."</a:t>
            </a:r>
            <a:endParaRPr lang="en-US" sz="2400" b="1" dirty="0" smtClean="0"/>
          </a:p>
          <a:p>
            <a:pPr marL="0" indent="0" algn="just">
              <a:buNone/>
            </a:pPr>
            <a:r>
              <a:rPr lang="en-US" sz="2400" dirty="0" smtClean="0"/>
              <a:t> </a:t>
            </a:r>
            <a:endParaRPr lang="he-IL" sz="2400" b="1" u="sng" dirty="0"/>
          </a:p>
        </p:txBody>
      </p:sp>
    </p:spTree>
    <p:extLst>
      <p:ext uri="{BB962C8B-B14F-4D97-AF65-F5344CB8AC3E}">
        <p14:creationId xmlns:p14="http://schemas.microsoft.com/office/powerpoint/2010/main" val="992911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lnSpcReduction="10000"/>
          </a:bodyPr>
          <a:lstStyle/>
          <a:p>
            <a:pPr marL="0" indent="0">
              <a:buNone/>
              <a:defRPr/>
            </a:pPr>
            <a:r>
              <a:rPr lang="he-IL" sz="2200" dirty="0"/>
              <a:t>במסגרת הסכמי גירושין, מסדירים בני הזוג, בין היתר, את חלוקת הרכוש ביניהם. סעיף 5(א) לחוק יחסי ממון קובע שעם התרת נישואין או עם פקיעת הנישואין עקב מותו של בן זוג זכאי כל אחד מבני הזוג למחצית שווים של כלל נכסי בני הזוג. </a:t>
            </a:r>
          </a:p>
          <a:p>
            <a:pPr>
              <a:defRPr/>
            </a:pPr>
            <a:r>
              <a:rPr lang="he-IL" sz="2200" b="1" dirty="0" smtClean="0"/>
              <a:t>סעיף 5(א)חוק יחסי ממון:  </a:t>
            </a:r>
          </a:p>
          <a:p>
            <a:pPr marL="0" indent="0">
              <a:buNone/>
              <a:defRPr/>
            </a:pPr>
            <a:r>
              <a:rPr lang="he-IL" sz="2200" b="1" dirty="0" smtClean="0"/>
              <a:t>"עם </a:t>
            </a:r>
            <a:r>
              <a:rPr lang="he-IL" sz="2200" b="1" dirty="0"/>
              <a:t>התרת הנישואין או עם פקיעת הנישואין עקב מותו של בן זוג (בחוק זה – פקיעת הנישואין) זכאי כל אחד מבני הזוג למחצית שוויים של כלל נכסי בני הזוג, למעט –</a:t>
            </a:r>
            <a:endParaRPr lang="en-US" sz="2200" b="1" dirty="0"/>
          </a:p>
          <a:p>
            <a:pPr marL="0" indent="0">
              <a:buNone/>
            </a:pPr>
            <a:r>
              <a:rPr lang="he-IL" sz="2200" b="1" dirty="0"/>
              <a:t>(</a:t>
            </a:r>
            <a:r>
              <a:rPr lang="he-IL" sz="2200" b="1" dirty="0" smtClean="0"/>
              <a:t>1)נכסים </a:t>
            </a:r>
            <a:r>
              <a:rPr lang="he-IL" sz="2200" b="1" dirty="0"/>
              <a:t>שהיו להם ערב הנישואין או שקיבלו במתנה או בירושה בתקופת הנישואין;</a:t>
            </a:r>
            <a:endParaRPr lang="en-US" sz="2200" b="1" dirty="0"/>
          </a:p>
          <a:p>
            <a:pPr marL="0" indent="0">
              <a:buNone/>
            </a:pPr>
            <a:r>
              <a:rPr lang="he-IL" sz="2200" b="1" dirty="0" smtClean="0"/>
              <a:t>(2)גימלה </a:t>
            </a:r>
            <a:r>
              <a:rPr lang="he-IL" sz="2200" b="1" dirty="0"/>
              <a:t>המשתלמת לאחד מבני הזוג על-ידי המוסד לביטוח לאומי, או גימלה או פיצוי שנפסקו או המגיעים על פי חיקוק לאחד מבני-הזוג בשל נזק גוף, או מוות</a:t>
            </a:r>
            <a:r>
              <a:rPr lang="he-IL" sz="2200" b="1" dirty="0" smtClean="0"/>
              <a:t>;</a:t>
            </a:r>
            <a:endParaRPr lang="en-US" sz="2200" b="1" dirty="0" smtClean="0"/>
          </a:p>
          <a:p>
            <a:pPr marL="0" indent="0">
              <a:buNone/>
            </a:pPr>
            <a:r>
              <a:rPr lang="en-US" sz="2200" b="1" dirty="0" smtClean="0"/>
              <a:t> </a:t>
            </a:r>
            <a:r>
              <a:rPr lang="he-IL" sz="2200" b="1" dirty="0"/>
              <a:t>(</a:t>
            </a:r>
            <a:r>
              <a:rPr lang="he-IL" sz="2200" b="1" dirty="0" smtClean="0"/>
              <a:t>3)נכסים </a:t>
            </a:r>
            <a:r>
              <a:rPr lang="he-IL" sz="2200" b="1" dirty="0"/>
              <a:t>שבני הזוג הסכימו בכתב ששוויים לא יאוזן ביניהם</a:t>
            </a:r>
            <a:r>
              <a:rPr lang="he-IL" sz="2200" b="1" dirty="0" smtClean="0"/>
              <a:t>."</a:t>
            </a:r>
            <a:endParaRPr lang="en-US" sz="2200" b="1" dirty="0"/>
          </a:p>
        </p:txBody>
      </p:sp>
    </p:spTree>
    <p:extLst>
      <p:ext uri="{BB962C8B-B14F-4D97-AF65-F5344CB8AC3E}">
        <p14:creationId xmlns:p14="http://schemas.microsoft.com/office/powerpoint/2010/main" val="15977981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lstStyle/>
          <a:p>
            <a:pPr marL="0" indent="0">
              <a:buNone/>
              <a:defRPr/>
            </a:pPr>
            <a:r>
              <a:rPr lang="he-IL" sz="2400" b="1" u="sng" dirty="0" smtClean="0"/>
              <a:t>היבטי מיסוי מקרקעין</a:t>
            </a:r>
          </a:p>
          <a:p>
            <a:pPr marL="0" indent="0">
              <a:buNone/>
              <a:defRPr/>
            </a:pPr>
            <a:r>
              <a:rPr lang="he-IL" sz="2200" dirty="0" smtClean="0"/>
              <a:t>סעיף 4א לחוק מיסוי מקרקעין קובע, כי:</a:t>
            </a:r>
          </a:p>
          <a:p>
            <a:pPr marL="0" indent="0">
              <a:buNone/>
              <a:defRPr/>
            </a:pPr>
            <a:r>
              <a:rPr lang="he-IL" sz="2200" b="1" dirty="0" smtClean="0"/>
              <a:t>"העברת </a:t>
            </a:r>
            <a:r>
              <a:rPr lang="he-IL" sz="2200" b="1" dirty="0"/>
              <a:t>זכויות בזכות במקרקעין או בזכות באיגוד מקרקעין, הנעשית </a:t>
            </a:r>
            <a:r>
              <a:rPr lang="he-IL" sz="2200" b="1" u="sng" dirty="0"/>
              <a:t>על פי פסק דין שניתן אגב הליכי גירושין</a:t>
            </a:r>
            <a:r>
              <a:rPr lang="he-IL" sz="2200" b="1" dirty="0"/>
              <a:t>, לא יראוה כמכירה או כפעולה באיגוד לענין חוק זה, </a:t>
            </a:r>
            <a:r>
              <a:rPr lang="he-IL" sz="2200" b="1" u="sng" dirty="0"/>
              <a:t>בין אם היא העברה בין בני הזוג ובין אם היא העברה מהם לילדיהם</a:t>
            </a:r>
            <a:r>
              <a:rPr lang="he-IL" sz="2200" b="1" dirty="0"/>
              <a:t>, ובמכירת הזכות במקרקעין או בפעולה באיגוד במקרקעין על ידי מי שהועברו לו הזכויות בזכות במקרקעין כאמור, יהיו שווי הרכישה של הזכות ויום רכישתה, לרבות לענין סעיף 7א, שווי הרכישה ויום הרכישה שהיו נקבעים לפי הוראות חוק זה או לפי הוראות הפקודה, לפי הענין, אילו נמכרה הזכות או נעשתה הפעולה על ידי מי שהעביר את הזכויות בה</a:t>
            </a:r>
            <a:r>
              <a:rPr lang="he-IL" sz="2200" b="1" dirty="0" smtClean="0"/>
              <a:t>."</a:t>
            </a:r>
          </a:p>
        </p:txBody>
      </p:sp>
    </p:spTree>
    <p:extLst>
      <p:ext uri="{BB962C8B-B14F-4D97-AF65-F5344CB8AC3E}">
        <p14:creationId xmlns:p14="http://schemas.microsoft.com/office/powerpoint/2010/main" val="42344433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a:bodyPr>
          <a:lstStyle/>
          <a:p>
            <a:pPr marL="0" indent="0">
              <a:buNone/>
              <a:defRPr/>
            </a:pPr>
            <a:r>
              <a:rPr lang="he-IL" sz="2400" b="1" u="sng" dirty="0" smtClean="0"/>
              <a:t>היבטי מיסוי מקרקעין</a:t>
            </a:r>
          </a:p>
          <a:p>
            <a:pPr marL="0" indent="0">
              <a:buNone/>
              <a:defRPr/>
            </a:pPr>
            <a:r>
              <a:rPr lang="he-IL" sz="2200" dirty="0" smtClean="0"/>
              <a:t>דגשים מהוראת ביצוע </a:t>
            </a:r>
            <a:r>
              <a:rPr lang="he-IL" sz="2200" b="1" dirty="0" smtClean="0"/>
              <a:t>6/2006</a:t>
            </a:r>
            <a:r>
              <a:rPr lang="he-IL" sz="2200" dirty="0" smtClean="0"/>
              <a:t>:</a:t>
            </a:r>
          </a:p>
          <a:p>
            <a:pPr>
              <a:defRPr/>
            </a:pPr>
            <a:r>
              <a:rPr lang="he-IL" sz="2200" dirty="0" smtClean="0"/>
              <a:t>סעיף </a:t>
            </a:r>
            <a:r>
              <a:rPr lang="he-IL" sz="2200" dirty="0"/>
              <a:t>4א לחוק קבע, טרם תיקונו, כי העברת זכויות במקרקעין או באיגוד מקרקעין הנעשית עפ"י פס"ד לגירושין, אינה מהווה מכירה או פעולה באיגוד לעניין החוק.</a:t>
            </a:r>
          </a:p>
          <a:p>
            <a:pPr>
              <a:defRPr/>
            </a:pPr>
            <a:r>
              <a:rPr lang="he-IL" sz="2200" dirty="0" smtClean="0"/>
              <a:t>במסגרת </a:t>
            </a:r>
            <a:r>
              <a:rPr lang="he-IL" sz="2200" dirty="0"/>
              <a:t>תיקון מס' 55 בוצע תיקון מבהיר לפיו אין צורך בגט פיטורין מבית הדין הדתי כדי שההעברה לא תחשב כמכירה אלא די, בפסק דין שניתן</a:t>
            </a:r>
            <a:r>
              <a:rPr lang="he-IL" sz="2200" b="1" dirty="0"/>
              <a:t> אגב הליכי גירושין </a:t>
            </a:r>
            <a:r>
              <a:rPr lang="he-IL" sz="2200" dirty="0"/>
              <a:t>.</a:t>
            </a:r>
          </a:p>
          <a:p>
            <a:pPr>
              <a:defRPr/>
            </a:pPr>
            <a:r>
              <a:rPr lang="he-IL" sz="2200" dirty="0" smtClean="0"/>
              <a:t>החלטה </a:t>
            </a:r>
            <a:r>
              <a:rPr lang="he-IL" sz="2200" dirty="0"/>
              <a:t>שיפוטית הניתנת במסגרת הליכים בין בני זוג לפירוק התא המשפחתי ועניינה חלוקת הרכוש בין בני הזוג לרבות החלטה כאמור של בית המשפט לענייני משפחה, תעמוד בתנאי הסעיף, גם אם שאר ההליכים בין בני הזוג טרם הסתיימו (לדוגמא, טרם ניתן הגט או טרם הסתיימו הליכי המזונות, החזקת ילדים </a:t>
            </a:r>
            <a:r>
              <a:rPr lang="he-IL" sz="2200" dirty="0" err="1"/>
              <a:t>וכיוב</a:t>
            </a:r>
            <a:r>
              <a:rPr lang="he-IL" sz="2200" dirty="0" smtClean="0"/>
              <a:t>').</a:t>
            </a:r>
            <a:endParaRPr lang="he-IL" sz="2200" dirty="0"/>
          </a:p>
        </p:txBody>
      </p:sp>
    </p:spTree>
    <p:extLst>
      <p:ext uri="{BB962C8B-B14F-4D97-AF65-F5344CB8AC3E}">
        <p14:creationId xmlns:p14="http://schemas.microsoft.com/office/powerpoint/2010/main" val="30907891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מיסוי מקרקעין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25000" lnSpcReduction="20000"/>
          </a:bodyPr>
          <a:lstStyle/>
          <a:p>
            <a:pPr marL="0" indent="0">
              <a:buNone/>
              <a:defRPr/>
            </a:pPr>
            <a:r>
              <a:rPr lang="he-IL" sz="9600" b="1" u="sng" dirty="0" smtClean="0"/>
              <a:t>החלטת מיסוי 68/06 </a:t>
            </a:r>
          </a:p>
          <a:p>
            <a:pPr marL="0" indent="0">
              <a:buNone/>
              <a:defRPr/>
            </a:pPr>
            <a:r>
              <a:rPr lang="he-IL" sz="8800" b="1" u="sng" dirty="0" smtClean="0"/>
              <a:t>העובדות:</a:t>
            </a:r>
          </a:p>
          <a:p>
            <a:pPr algn="just">
              <a:defRPr/>
            </a:pPr>
            <a:r>
              <a:rPr lang="he-IL" sz="8800" dirty="0" smtClean="0"/>
              <a:t>בני הזוג התגרשו ב- 2002. </a:t>
            </a:r>
          </a:p>
          <a:p>
            <a:pPr algn="just">
              <a:defRPr/>
            </a:pPr>
            <a:r>
              <a:rPr lang="he-IL" sz="8800" dirty="0" smtClean="0"/>
              <a:t>להסכם הגירושין ניתן תוקף של פס"ד (להלן: </a:t>
            </a:r>
            <a:r>
              <a:rPr lang="he-IL" sz="8800" b="1" dirty="0" smtClean="0"/>
              <a:t>"פסק דין ראשון"</a:t>
            </a:r>
            <a:r>
              <a:rPr lang="he-IL" sz="8800" dirty="0" smtClean="0"/>
              <a:t>) ונקבע בו כי האישה תגור זמן מסוים בבית ולאחר מכן הבית יעמוד למכירה והתמורה תחולק בין בני הזוג. בפועל הבית לא נמכר והאישה גרה בו.</a:t>
            </a:r>
          </a:p>
          <a:p>
            <a:pPr algn="just">
              <a:defRPr/>
            </a:pPr>
            <a:r>
              <a:rPr lang="he-IL" sz="8800" dirty="0" smtClean="0"/>
              <a:t>בני הזוג מבקשים לתקן את פסק הדין הראשון שבניהם כך שהאישה תקבל את מלוא הזכויות על הבית ובתמורה תעביר לבעל סכום כסף חד פעמי.</a:t>
            </a:r>
          </a:p>
          <a:p>
            <a:pPr marL="0" indent="0" algn="just">
              <a:buNone/>
              <a:defRPr/>
            </a:pPr>
            <a:r>
              <a:rPr lang="he-IL" sz="8800" b="1" u="sng" dirty="0" smtClean="0"/>
              <a:t>הבקשה:</a:t>
            </a:r>
            <a:r>
              <a:rPr lang="he-IL" sz="8800" b="1" dirty="0" smtClean="0"/>
              <a:t>  </a:t>
            </a:r>
          </a:p>
          <a:p>
            <a:pPr marL="0" indent="0" algn="just">
              <a:buNone/>
              <a:defRPr/>
            </a:pPr>
            <a:r>
              <a:rPr lang="he-IL" sz="8800" dirty="0" smtClean="0"/>
              <a:t>העברת הזכויות מהבעל לאישה במסגרת פסק הדין הראשון לא תהווה "מכירה" לפי סעיף 4א לחוק מיסוי מקרקעין.</a:t>
            </a:r>
          </a:p>
          <a:p>
            <a:pPr marL="0" indent="0" algn="just">
              <a:buNone/>
              <a:defRPr/>
            </a:pPr>
            <a:r>
              <a:rPr lang="he-IL" sz="8800" b="1" u="sng" dirty="0" smtClean="0"/>
              <a:t>ההחלטה:</a:t>
            </a:r>
          </a:p>
          <a:p>
            <a:pPr algn="just">
              <a:defRPr/>
            </a:pPr>
            <a:r>
              <a:rPr lang="he-IL" sz="8800" b="1" dirty="0" smtClean="0"/>
              <a:t>"על העברת זכויות הבעל בבית לאישה במסגרת פירוק השיתוף ביניהם, ובהתאם לתיקון פסק הדין הראשון יחולו הוראות סעיף 4א לחוק באם יתקבלו אישור בימ"ש לענייני משפחה לתיקון האמור " </a:t>
            </a:r>
          </a:p>
          <a:p>
            <a:pPr marL="0" indent="0">
              <a:buNone/>
              <a:defRPr/>
            </a:pPr>
            <a:endParaRPr lang="he-IL" sz="2400" b="1" u="sng" dirty="0"/>
          </a:p>
          <a:p>
            <a:pPr marL="0" indent="0">
              <a:buNone/>
              <a:defRPr/>
            </a:pPr>
            <a:endParaRPr lang="he-IL" sz="3600" b="1" u="sng" dirty="0" smtClean="0"/>
          </a:p>
          <a:p>
            <a:pPr marL="0" indent="0">
              <a:buNone/>
              <a:defRPr/>
            </a:pPr>
            <a:endParaRPr lang="he-IL" sz="2200" b="1" u="sng" dirty="0"/>
          </a:p>
          <a:p>
            <a:pPr marL="0" indent="0">
              <a:buNone/>
              <a:defRPr/>
            </a:pPr>
            <a:endParaRPr lang="he-IL" sz="2200" b="1" u="sng" dirty="0" smtClean="0"/>
          </a:p>
          <a:p>
            <a:pPr marL="0" indent="0">
              <a:buNone/>
              <a:defRPr/>
            </a:pPr>
            <a:r>
              <a:rPr lang="he-IL" sz="2200" dirty="0" smtClean="0"/>
              <a:t> </a:t>
            </a:r>
          </a:p>
          <a:p>
            <a:pPr marL="0" indent="0">
              <a:buNone/>
              <a:defRPr/>
            </a:pPr>
            <a:endParaRPr lang="he-IL" sz="2200" b="1" dirty="0"/>
          </a:p>
          <a:p>
            <a:pPr marL="0" indent="0">
              <a:buNone/>
              <a:defRPr/>
            </a:pPr>
            <a:endParaRPr lang="he-IL" sz="2200" b="1" dirty="0" smtClean="0"/>
          </a:p>
        </p:txBody>
      </p:sp>
    </p:spTree>
    <p:extLst>
      <p:ext uri="{BB962C8B-B14F-4D97-AF65-F5344CB8AC3E}">
        <p14:creationId xmlns:p14="http://schemas.microsoft.com/office/powerpoint/2010/main" val="1332434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dirty="0" smtClean="0"/>
              <a:t>הלכת השיתוף</a:t>
            </a:r>
          </a:p>
        </p:txBody>
      </p:sp>
      <p:sp>
        <p:nvSpPr>
          <p:cNvPr id="9219" name="Content Placeholder 2"/>
          <p:cNvSpPr>
            <a:spLocks noGrp="1"/>
          </p:cNvSpPr>
          <p:nvPr>
            <p:ph idx="1"/>
          </p:nvPr>
        </p:nvSpPr>
        <p:spPr>
          <a:xfrm>
            <a:off x="468313" y="981075"/>
            <a:ext cx="8229600" cy="5000625"/>
          </a:xfrm>
        </p:spPr>
        <p:txBody>
          <a:bodyPr>
            <a:normAutofit fontScale="92500" lnSpcReduction="10000"/>
          </a:bodyPr>
          <a:lstStyle/>
          <a:p>
            <a:pPr algn="just">
              <a:defRPr/>
            </a:pPr>
            <a:r>
              <a:rPr lang="he-IL" sz="2400" dirty="0" smtClean="0"/>
              <a:t>חזקת שיתוף חלה עד חקיקת חוק יחסי ממון </a:t>
            </a:r>
            <a:r>
              <a:rPr lang="he-IL" sz="2400" dirty="0">
                <a:solidFill>
                  <a:prstClr val="black"/>
                </a:solidFill>
              </a:rPr>
              <a:t>, התשל"ג – 1974 (להלן: "</a:t>
            </a:r>
            <a:r>
              <a:rPr lang="he-IL" sz="2400" b="1" dirty="0">
                <a:solidFill>
                  <a:prstClr val="black"/>
                </a:solidFill>
              </a:rPr>
              <a:t>חוק יחסי ממון</a:t>
            </a:r>
            <a:r>
              <a:rPr lang="he-IL" sz="2400" dirty="0" smtClean="0">
                <a:solidFill>
                  <a:prstClr val="black"/>
                </a:solidFill>
              </a:rPr>
              <a:t>").</a:t>
            </a:r>
          </a:p>
          <a:p>
            <a:pPr algn="just">
              <a:defRPr/>
            </a:pPr>
            <a:r>
              <a:rPr lang="he-IL" sz="2400" dirty="0" smtClean="0"/>
              <a:t>החזקה פרי הפסיקה מבוססת על הנחת יסוד שבני הזוג נשואים הגרים יחדיו וחולקים את רכושם, מתכוונים לשותפות מלאה בנכסיהם</a:t>
            </a:r>
            <a:r>
              <a:rPr lang="he-IL" sz="2400" b="1" i="1" dirty="0" smtClean="0"/>
              <a:t> </a:t>
            </a:r>
            <a:r>
              <a:rPr lang="he-IL" sz="2400" b="1" i="1" u="sng" dirty="0" smtClean="0"/>
              <a:t>(ע"א 806/93 הדרי נ</a:t>
            </a:r>
            <a:r>
              <a:rPr lang="en-US" sz="2400" b="1" i="1" u="sng" dirty="0" smtClean="0"/>
              <a:t>'</a:t>
            </a:r>
            <a:r>
              <a:rPr lang="he-IL" sz="2400" b="1" i="1" u="sng" dirty="0" smtClean="0"/>
              <a:t> הדרי (1994))</a:t>
            </a:r>
            <a:r>
              <a:rPr lang="he-IL" sz="2400" dirty="0" smtClean="0"/>
              <a:t>.</a:t>
            </a:r>
          </a:p>
          <a:p>
            <a:pPr algn="just">
              <a:defRPr/>
            </a:pPr>
            <a:r>
              <a:rPr lang="he-IL" sz="2400" dirty="0" smtClean="0"/>
              <a:t>"</a:t>
            </a:r>
            <a:r>
              <a:rPr lang="he-IL" sz="2400" b="1" dirty="0" smtClean="0"/>
              <a:t>חזקה </a:t>
            </a:r>
            <a:r>
              <a:rPr lang="he-IL" sz="2400" b="1" dirty="0"/>
              <a:t>הניתנת לסתירה לפיה בני זוג המנהלים אורח חיים תקין ומאמץ משותף מתכוונים כי הרכוש הנצבר על ידיהם במהלך חייהם המשותפים יימצא בבעלותם המשותפת</a:t>
            </a:r>
            <a:r>
              <a:rPr lang="he-IL" sz="2400" dirty="0"/>
              <a:t>" </a:t>
            </a:r>
            <a:r>
              <a:rPr lang="he-IL" sz="2400" dirty="0" smtClean="0"/>
              <a:t>(בג"ץ </a:t>
            </a:r>
            <a:r>
              <a:rPr lang="he-IL" sz="2400" dirty="0"/>
              <a:t>8214/07 פלונית נ' פלוני ואח</a:t>
            </a:r>
            <a:r>
              <a:rPr lang="he-IL" sz="2400" dirty="0" smtClean="0"/>
              <a:t>'). </a:t>
            </a:r>
          </a:p>
          <a:p>
            <a:pPr algn="just">
              <a:defRPr/>
            </a:pPr>
            <a:r>
              <a:rPr lang="he-IL" sz="2400" dirty="0" smtClean="0"/>
              <a:t>אוטונומית הרצון של בני הזוג ועקרון השוויון.</a:t>
            </a:r>
          </a:p>
          <a:p>
            <a:pPr algn="just">
              <a:defRPr/>
            </a:pPr>
            <a:r>
              <a:rPr lang="he-IL" sz="2400" dirty="0" smtClean="0"/>
              <a:t>תחילה יש לברר האם קיימת חזקה ראייתית בדבר שיתוף. החזקה נבחנת לאור קשת של נסיבות כגון: משך חיים משותפים ותקינות היחסים בתוך משפחה.</a:t>
            </a:r>
          </a:p>
          <a:p>
            <a:pPr algn="just">
              <a:defRPr/>
            </a:pPr>
            <a:r>
              <a:rPr lang="he-IL" sz="2400" dirty="0" smtClean="0"/>
              <a:t>במידה והחזקה מתקיימת, נטל השכנוע מוטל על בן </a:t>
            </a:r>
            <a:r>
              <a:rPr lang="he-IL" sz="2400" dirty="0"/>
              <a:t>הזוג </a:t>
            </a:r>
            <a:r>
              <a:rPr lang="he-IL" sz="2400" dirty="0" smtClean="0"/>
              <a:t>שמתנגד להחלת החזקה, וההפך.</a:t>
            </a:r>
          </a:p>
          <a:p>
            <a:pPr marL="0" indent="0" eaLnBrk="1" hangingPunct="1">
              <a:buFont typeface="Arial" pitchFamily="34" charset="0"/>
              <a:buNone/>
              <a:defRPr/>
            </a:pPr>
            <a:endParaRPr lang="he-IL" sz="1800" dirty="0" smtClean="0"/>
          </a:p>
        </p:txBody>
      </p:sp>
    </p:spTree>
    <p:extLst>
      <p:ext uri="{BB962C8B-B14F-4D97-AF65-F5344CB8AC3E}">
        <p14:creationId xmlns:p14="http://schemas.microsoft.com/office/powerpoint/2010/main" val="10396946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מיסוי מקרקעין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lnSpcReduction="10000"/>
          </a:bodyPr>
          <a:lstStyle/>
          <a:p>
            <a:pPr marL="0" indent="0">
              <a:buNone/>
              <a:defRPr/>
            </a:pPr>
            <a:r>
              <a:rPr lang="he-IL" sz="2400" b="1" u="sng" dirty="0" smtClean="0"/>
              <a:t>החלטת מיסוי 121/06</a:t>
            </a:r>
          </a:p>
          <a:p>
            <a:pPr marL="0" indent="0">
              <a:buNone/>
              <a:defRPr/>
            </a:pPr>
            <a:r>
              <a:rPr lang="he-IL" sz="2200" b="1" dirty="0" smtClean="0"/>
              <a:t>העובדות:</a:t>
            </a:r>
            <a:endParaRPr lang="he-IL" sz="2200" b="1" dirty="0"/>
          </a:p>
          <a:p>
            <a:pPr>
              <a:defRPr/>
            </a:pPr>
            <a:r>
              <a:rPr lang="he-IL" sz="2200" dirty="0" smtClean="0"/>
              <a:t>בני הזוג התגרשו ב- 1998 והיתה להם דירה משותפת מנישואיהם (להלן: </a:t>
            </a:r>
            <a:r>
              <a:rPr lang="he-IL" sz="2200" b="1" dirty="0" smtClean="0"/>
              <a:t>"דירת מגורים"</a:t>
            </a:r>
            <a:r>
              <a:rPr lang="he-IL" sz="2200" dirty="0" smtClean="0"/>
              <a:t>).</a:t>
            </a:r>
          </a:p>
          <a:p>
            <a:pPr>
              <a:defRPr/>
            </a:pPr>
            <a:r>
              <a:rPr lang="he-IL" sz="2200" dirty="0" smtClean="0"/>
              <a:t>ביום 9.2.97 נחתם הסכם גירושין, אשר קבע, כי במידה והבעל יקבל בירושה דירה, ששוויה הכולל גבוה יותר מדירת מגורים, אזי הבעל ימכור לאישה את חלקו בדירת המגורים. </a:t>
            </a:r>
          </a:p>
          <a:p>
            <a:pPr>
              <a:defRPr/>
            </a:pPr>
            <a:r>
              <a:rPr lang="he-IL" sz="2200" dirty="0" smtClean="0"/>
              <a:t>לאחר מספר שנים קיבל הבעל בירושה מאביו דירה, הבעל מכר את הדירה ב- 23.3.06, ובהתאם להסכם הגירושין הבעל מבקש להעביר לאישה את חלקו בדירת המגורים. </a:t>
            </a:r>
          </a:p>
          <a:p>
            <a:pPr marL="0" indent="0">
              <a:buNone/>
              <a:defRPr/>
            </a:pPr>
            <a:r>
              <a:rPr lang="he-IL" sz="2200" b="1" dirty="0"/>
              <a:t>ההחלטה: </a:t>
            </a:r>
          </a:p>
          <a:p>
            <a:pPr>
              <a:defRPr/>
            </a:pPr>
            <a:r>
              <a:rPr lang="he-IL" sz="2200" dirty="0"/>
              <a:t> </a:t>
            </a:r>
            <a:r>
              <a:rPr lang="he-IL" sz="2200" b="1" dirty="0"/>
              <a:t>"העברת הזכויות בדירה המשותפת </a:t>
            </a:r>
            <a:r>
              <a:rPr lang="he-IL" sz="2200" b="1" dirty="0" smtClean="0"/>
              <a:t>נעשית ע"פ </a:t>
            </a:r>
            <a:r>
              <a:rPr lang="he-IL" sz="2200" b="1" dirty="0"/>
              <a:t>פסק דין ניתן "אגב הגירושין", ולפיכך לא תהווה "מכירה" לצורכי החוק- והכל בהתאם לסעיף 4א לחוק מיסוי מקרקעין"</a:t>
            </a:r>
          </a:p>
          <a:p>
            <a:pPr marL="0" indent="0">
              <a:buNone/>
              <a:defRPr/>
            </a:pPr>
            <a:endParaRPr lang="he-IL" sz="2200" b="1" dirty="0" smtClean="0"/>
          </a:p>
        </p:txBody>
      </p:sp>
    </p:spTree>
    <p:extLst>
      <p:ext uri="{BB962C8B-B14F-4D97-AF65-F5344CB8AC3E}">
        <p14:creationId xmlns:p14="http://schemas.microsoft.com/office/powerpoint/2010/main" val="39846500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מיסוי מקרקעין בעת גירושין</a:t>
            </a:r>
            <a:endParaRPr lang="he-IL" dirty="0"/>
          </a:p>
        </p:txBody>
      </p:sp>
      <p:sp>
        <p:nvSpPr>
          <p:cNvPr id="3" name="מציין מיקום תוכן 2"/>
          <p:cNvSpPr>
            <a:spLocks noGrp="1"/>
          </p:cNvSpPr>
          <p:nvPr>
            <p:ph idx="1"/>
          </p:nvPr>
        </p:nvSpPr>
        <p:spPr>
          <a:xfrm>
            <a:off x="428625" y="1000125"/>
            <a:ext cx="8229600" cy="5237187"/>
          </a:xfrm>
        </p:spPr>
        <p:txBody>
          <a:bodyPr>
            <a:normAutofit fontScale="85000" lnSpcReduction="20000"/>
          </a:bodyPr>
          <a:lstStyle/>
          <a:p>
            <a:pPr marL="0" indent="0">
              <a:buNone/>
              <a:defRPr/>
            </a:pPr>
            <a:r>
              <a:rPr lang="he-IL" sz="2600" b="1" u="sng" dirty="0" smtClean="0"/>
              <a:t>החלטת מיסוי 34/07</a:t>
            </a:r>
          </a:p>
          <a:p>
            <a:pPr marL="0" indent="0">
              <a:buNone/>
              <a:defRPr/>
            </a:pPr>
            <a:r>
              <a:rPr lang="he-IL" sz="2600" b="1" dirty="0" smtClean="0"/>
              <a:t>העובדות:</a:t>
            </a:r>
          </a:p>
          <a:p>
            <a:pPr>
              <a:defRPr/>
            </a:pPr>
            <a:r>
              <a:rPr lang="he-IL" sz="2600" dirty="0" smtClean="0"/>
              <a:t>בני הזוג התגרשו בשנת 98 בהסדר גירושין שקיבל תוקף של בי"ד רבני (להלן:</a:t>
            </a:r>
            <a:r>
              <a:rPr lang="he-IL" sz="2600" b="1" dirty="0" smtClean="0"/>
              <a:t>"הסכם גירושין"</a:t>
            </a:r>
            <a:r>
              <a:rPr lang="he-IL" sz="2600" dirty="0" smtClean="0"/>
              <a:t>)</a:t>
            </a:r>
          </a:p>
          <a:p>
            <a:pPr>
              <a:defRPr/>
            </a:pPr>
            <a:r>
              <a:rPr lang="he-IL" sz="2600" dirty="0" smtClean="0"/>
              <a:t>בהסכם הגירושין נקבע, כי דירת המגורים המשותפת לבני הזוג תחולק שווה בשווה בין בני הזוג</a:t>
            </a:r>
          </a:p>
          <a:p>
            <a:pPr>
              <a:defRPr/>
            </a:pPr>
            <a:r>
              <a:rPr lang="he-IL" sz="2600" dirty="0" smtClean="0"/>
              <a:t>בפועל דירת המגורים הושכרה ודמי השכירות חולקו בין בני הזוג. בשלב מאוחר יותר האישה שכרה את הדירה תמורת מחצית מדמי השכירות. </a:t>
            </a:r>
          </a:p>
          <a:p>
            <a:pPr>
              <a:defRPr/>
            </a:pPr>
            <a:r>
              <a:rPr lang="he-IL" sz="2600" dirty="0" smtClean="0"/>
              <a:t>בני הזוג מבקשים לפרק את הסכם השיתוף באופן שבת הזוג תעביר את זכויותיה בדירה לבעל והוא בתמורה ייתן התחייבות כי תוך שנתיים יעביר לה ולילדיהם המשותפים תמורה בסך 300,000$.</a:t>
            </a:r>
          </a:p>
          <a:p>
            <a:pPr>
              <a:defRPr/>
            </a:pPr>
            <a:r>
              <a:rPr lang="he-IL" sz="2600" dirty="0" smtClean="0"/>
              <a:t>בני הזוג מבקשים לפנות לבימ"ש לענייני משפחה על מנת שיתן תוקף להסכמה.</a:t>
            </a:r>
          </a:p>
          <a:p>
            <a:pPr marL="0" indent="0">
              <a:buNone/>
              <a:defRPr/>
            </a:pPr>
            <a:r>
              <a:rPr lang="he-IL" sz="2200" dirty="0" smtClean="0"/>
              <a:t> </a:t>
            </a:r>
            <a:r>
              <a:rPr lang="he-IL" sz="2600" b="1" dirty="0"/>
              <a:t>ההחלטה:</a:t>
            </a:r>
          </a:p>
          <a:p>
            <a:pPr algn="just">
              <a:defRPr/>
            </a:pPr>
            <a:r>
              <a:rPr lang="he-IL" sz="2600" b="1" dirty="0"/>
              <a:t>"בכפוף לאישורו של בימ"ש לענייני משפחה כי ההסכמה הינה במסגרת הסכם הגירושין שביניהם, יחולו על העברה כאמור הוראות סעיף 4א לחוק המקרקעין</a:t>
            </a:r>
            <a:r>
              <a:rPr lang="he-IL" sz="2600" b="1" dirty="0" smtClean="0"/>
              <a:t>". </a:t>
            </a:r>
            <a:endParaRPr lang="he-IL" sz="2600" b="1" dirty="0"/>
          </a:p>
          <a:p>
            <a:pPr marL="0" indent="0">
              <a:buNone/>
              <a:defRPr/>
            </a:pPr>
            <a:endParaRPr lang="he-IL" sz="2200" dirty="0" smtClean="0"/>
          </a:p>
          <a:p>
            <a:pPr marL="0" indent="0">
              <a:buNone/>
              <a:defRPr/>
            </a:pPr>
            <a:endParaRPr lang="he-IL" sz="2200" b="1" dirty="0"/>
          </a:p>
          <a:p>
            <a:pPr marL="0" indent="0">
              <a:buNone/>
              <a:defRPr/>
            </a:pPr>
            <a:endParaRPr lang="he-IL" sz="2200" b="1" dirty="0" smtClean="0"/>
          </a:p>
        </p:txBody>
      </p:sp>
    </p:spTree>
    <p:extLst>
      <p:ext uri="{BB962C8B-B14F-4D97-AF65-F5344CB8AC3E}">
        <p14:creationId xmlns:p14="http://schemas.microsoft.com/office/powerpoint/2010/main" val="3002568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מיסוי מקרקעין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92500" lnSpcReduction="20000"/>
          </a:bodyPr>
          <a:lstStyle/>
          <a:p>
            <a:pPr marL="0" indent="0">
              <a:buNone/>
              <a:defRPr/>
            </a:pPr>
            <a:r>
              <a:rPr lang="he-IL" sz="2600" b="1" u="sng" dirty="0" smtClean="0"/>
              <a:t>החלטת מיסוי 1960/10</a:t>
            </a:r>
          </a:p>
          <a:p>
            <a:pPr marL="0" indent="0">
              <a:buNone/>
              <a:defRPr/>
            </a:pPr>
            <a:r>
              <a:rPr lang="he-IL" sz="2400" b="1" dirty="0" smtClean="0"/>
              <a:t>העובדות:</a:t>
            </a:r>
          </a:p>
          <a:p>
            <a:pPr>
              <a:defRPr/>
            </a:pPr>
            <a:r>
              <a:rPr lang="he-IL" sz="2400" dirty="0" smtClean="0"/>
              <a:t>בסוף שנת 2008, במהלך הנישואים, מכר הבעל 1/32 חלקים מדירת מגורים אותה קיבל בירושה במהלך נישואיו (להלן</a:t>
            </a:r>
            <a:r>
              <a:rPr lang="he-IL" sz="2400" b="1" dirty="0" smtClean="0"/>
              <a:t>:"דירת הירושה</a:t>
            </a:r>
            <a:r>
              <a:rPr lang="he-IL" sz="2400" dirty="0" smtClean="0"/>
              <a:t>"), הבעל קיבל פטור ממס שבח ע"פ סעיף 49ב(1) לחוק מיסוי מקרקעין.</a:t>
            </a:r>
          </a:p>
          <a:p>
            <a:pPr>
              <a:defRPr/>
            </a:pPr>
            <a:r>
              <a:rPr lang="he-IL" sz="2400" dirty="0" smtClean="0"/>
              <a:t>לבני הזוג דירת מגורים משותפת הרשומה על שניהם בחלקים שווים.</a:t>
            </a:r>
          </a:p>
          <a:p>
            <a:pPr>
              <a:defRPr/>
            </a:pPr>
            <a:r>
              <a:rPr lang="he-IL" sz="2400" dirty="0" smtClean="0"/>
              <a:t>בני הזוג נמצאים בהליך גירושין, בהתאם להסכם גירושין שנחתם ב- 2010 תועבר הדירה המשותפת בשלמות על שם האישה (להלן:</a:t>
            </a:r>
            <a:r>
              <a:rPr lang="he-IL" sz="2400" b="1" dirty="0" smtClean="0"/>
              <a:t>"דירת האישה"</a:t>
            </a:r>
            <a:r>
              <a:rPr lang="he-IL" sz="2400" dirty="0" smtClean="0"/>
              <a:t>)</a:t>
            </a:r>
          </a:p>
          <a:p>
            <a:pPr>
              <a:defRPr/>
            </a:pPr>
            <a:r>
              <a:rPr lang="he-IL" sz="2400" dirty="0" smtClean="0"/>
              <a:t>בהתאם להסכם הגירושין הבעל עזב את דירת המגורים אשר עברה להחזקתה הבלעדית של האישה וילדיה הקטינים</a:t>
            </a:r>
          </a:p>
          <a:p>
            <a:pPr>
              <a:defRPr/>
            </a:pPr>
            <a:r>
              <a:rPr lang="he-IL" sz="2400" dirty="0" smtClean="0"/>
              <a:t>האישה מעוניינת למכור את הדירה ולהשתמש בפטור במס לפי פרק חמישי 1 לחוק, בטרם חלפו 4 שנים מאז השנה בא הבעל השתמש בפטור. </a:t>
            </a:r>
            <a:endParaRPr lang="he-IL" sz="2400" dirty="0"/>
          </a:p>
          <a:p>
            <a:pPr marL="0" indent="0">
              <a:buNone/>
              <a:defRPr/>
            </a:pPr>
            <a:endParaRPr lang="he-IL" sz="2200" b="1" u="sng" dirty="0" smtClean="0"/>
          </a:p>
          <a:p>
            <a:pPr marL="0" indent="0">
              <a:buNone/>
              <a:defRPr/>
            </a:pPr>
            <a:r>
              <a:rPr lang="he-IL" sz="2200" dirty="0" smtClean="0"/>
              <a:t> </a:t>
            </a:r>
          </a:p>
          <a:p>
            <a:pPr marL="0" indent="0">
              <a:buNone/>
              <a:defRPr/>
            </a:pPr>
            <a:endParaRPr lang="he-IL" sz="2200" b="1" dirty="0"/>
          </a:p>
          <a:p>
            <a:pPr marL="0" indent="0">
              <a:buNone/>
              <a:defRPr/>
            </a:pPr>
            <a:endParaRPr lang="he-IL" sz="2200" b="1" dirty="0" smtClean="0"/>
          </a:p>
        </p:txBody>
      </p:sp>
    </p:spTree>
    <p:extLst>
      <p:ext uri="{BB962C8B-B14F-4D97-AF65-F5344CB8AC3E}">
        <p14:creationId xmlns:p14="http://schemas.microsoft.com/office/powerpoint/2010/main" val="9616339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מיסוי מקרקעין בעת גירושין</a:t>
            </a:r>
            <a:endParaRPr lang="he-IL" dirty="0"/>
          </a:p>
        </p:txBody>
      </p:sp>
      <p:sp>
        <p:nvSpPr>
          <p:cNvPr id="3" name="מציין מיקום תוכן 2"/>
          <p:cNvSpPr>
            <a:spLocks noGrp="1"/>
          </p:cNvSpPr>
          <p:nvPr>
            <p:ph idx="1"/>
          </p:nvPr>
        </p:nvSpPr>
        <p:spPr>
          <a:xfrm>
            <a:off x="428625" y="1000125"/>
            <a:ext cx="8229600" cy="5093171"/>
          </a:xfrm>
        </p:spPr>
        <p:txBody>
          <a:bodyPr>
            <a:normAutofit fontScale="25000" lnSpcReduction="20000"/>
          </a:bodyPr>
          <a:lstStyle/>
          <a:p>
            <a:pPr marL="0" indent="0">
              <a:buNone/>
              <a:defRPr/>
            </a:pPr>
            <a:r>
              <a:rPr lang="he-IL" sz="9600" b="1" u="sng" dirty="0" smtClean="0"/>
              <a:t>החלטת מיסוי 1960/10</a:t>
            </a:r>
          </a:p>
          <a:p>
            <a:pPr marL="0" indent="0">
              <a:buNone/>
              <a:defRPr/>
            </a:pPr>
            <a:r>
              <a:rPr lang="he-IL" sz="8800" b="1" dirty="0" smtClean="0"/>
              <a:t>בקשה:</a:t>
            </a:r>
          </a:p>
          <a:p>
            <a:pPr marL="0" indent="0">
              <a:buNone/>
              <a:defRPr/>
            </a:pPr>
            <a:r>
              <a:rPr lang="he-IL" sz="8800" dirty="0" smtClean="0"/>
              <a:t>במכירת דירת האישה (לאחר העברת הזכויות) ולאחר פירוק התא המשפחתי, לא יביאו בחשבון במניין הפטורים לפי פרק חמישי 1 לחוק את הפטור בו השתמש הבעל עבור מכירת דירת הירושה.</a:t>
            </a:r>
          </a:p>
          <a:p>
            <a:pPr marL="0" indent="0">
              <a:buNone/>
              <a:defRPr/>
            </a:pPr>
            <a:r>
              <a:rPr lang="he-IL" sz="8800" b="1" dirty="0" smtClean="0"/>
              <a:t>החלטה:</a:t>
            </a:r>
          </a:p>
          <a:p>
            <a:pPr>
              <a:defRPr/>
            </a:pPr>
            <a:r>
              <a:rPr lang="he-IL" sz="8800" dirty="0" smtClean="0"/>
              <a:t>בכפוף לכך שכל הזכויות בדירת האישה שייכות לאישה בלבד ובכפוף לכך שהמכירה תתבצע לאחר פירוק התא המשפחתי, לא יבוא במניין הפטורים לפי פרק חמישי1 לחוק, הפטור אותו ניצל הבעל במכירת דירת הירושה.</a:t>
            </a:r>
          </a:p>
          <a:p>
            <a:pPr>
              <a:defRPr/>
            </a:pPr>
            <a:r>
              <a:rPr lang="he-IL" sz="8800" dirty="0" smtClean="0"/>
              <a:t>אין בהחלטה זו לקבוע כי האישה זכאית לפטור ממס בעת מכירת הדירה, הזכאות תעשה ע"י המשרד האזורי.</a:t>
            </a:r>
          </a:p>
          <a:p>
            <a:pPr marL="0" indent="0">
              <a:buNone/>
              <a:defRPr/>
            </a:pPr>
            <a:r>
              <a:rPr lang="he-IL" sz="9600" b="1" u="sng" dirty="0" smtClean="0"/>
              <a:t>הוראת </a:t>
            </a:r>
            <a:r>
              <a:rPr lang="he-IL" sz="9600" b="1" u="sng" dirty="0"/>
              <a:t>ביצוע 5/2011 – </a:t>
            </a:r>
          </a:p>
          <a:p>
            <a:pPr marL="0" indent="0">
              <a:buNone/>
              <a:defRPr/>
            </a:pPr>
            <a:r>
              <a:rPr lang="he-IL" altLang="he-IL" sz="8800" b="1" dirty="0"/>
              <a:t>יישום הלכת עניין </a:t>
            </a:r>
            <a:r>
              <a:rPr lang="he-IL" altLang="he-IL" sz="8800" b="1" dirty="0" err="1"/>
              <a:t>פלם</a:t>
            </a:r>
            <a:r>
              <a:rPr lang="he-IL" altLang="he-IL" sz="8800" b="1" dirty="0"/>
              <a:t> לאחר פירוק התא המשפחתי </a:t>
            </a:r>
            <a:r>
              <a:rPr lang="he-IL" altLang="he-IL" sz="8800" b="1" dirty="0" smtClean="0"/>
              <a:t> - </a:t>
            </a:r>
            <a:r>
              <a:rPr lang="he-IL" altLang="he-IL" sz="8800" dirty="0" smtClean="0"/>
              <a:t>יש </a:t>
            </a:r>
            <a:r>
              <a:rPr lang="he-IL" altLang="he-IL" sz="8800" dirty="0"/>
              <a:t>להחיל את חזקת התא המשפחתי רק בעת קיומו של התא המשפחתי, לא ניתן להחילו לפני קיום התא ולאחריו</a:t>
            </a:r>
            <a:r>
              <a:rPr lang="he-IL" altLang="he-IL" sz="8800" dirty="0" smtClean="0"/>
              <a:t>. בבחינת </a:t>
            </a:r>
            <a:r>
              <a:rPr lang="he-IL" altLang="he-IL" sz="8800" dirty="0"/>
              <a:t>זכאותו של בן הזוג לאחר פירוק התא המשפחתי, לא ניתן להביא בחשבון את מניין הפטורים אותם ניצל בן הזוג האחר במהלך קיום התא </a:t>
            </a:r>
            <a:r>
              <a:rPr lang="he-IL" altLang="he-IL" sz="8800" dirty="0" smtClean="0"/>
              <a:t>המשפחתי.  </a:t>
            </a:r>
            <a:endParaRPr lang="he-IL" altLang="he-IL" sz="8800" dirty="0"/>
          </a:p>
          <a:p>
            <a:pPr>
              <a:defRPr/>
            </a:pPr>
            <a:endParaRPr lang="he-IL" sz="2200" dirty="0" smtClean="0"/>
          </a:p>
          <a:p>
            <a:pPr marL="0" indent="0">
              <a:buNone/>
              <a:defRPr/>
            </a:pPr>
            <a:endParaRPr lang="he-IL" sz="2200" b="1" dirty="0" smtClean="0"/>
          </a:p>
          <a:p>
            <a:pPr marL="0" indent="0">
              <a:buNone/>
              <a:defRPr/>
            </a:pPr>
            <a:r>
              <a:rPr lang="he-IL" sz="2200" dirty="0" smtClean="0"/>
              <a:t> </a:t>
            </a:r>
          </a:p>
          <a:p>
            <a:pPr marL="0" indent="0">
              <a:buNone/>
              <a:defRPr/>
            </a:pPr>
            <a:endParaRPr lang="he-IL" sz="2200" b="1" dirty="0"/>
          </a:p>
          <a:p>
            <a:pPr marL="0" indent="0">
              <a:buNone/>
              <a:defRPr/>
            </a:pPr>
            <a:endParaRPr lang="he-IL" sz="2200" b="1" dirty="0" smtClean="0"/>
          </a:p>
        </p:txBody>
      </p:sp>
    </p:spTree>
    <p:extLst>
      <p:ext uri="{BB962C8B-B14F-4D97-AF65-F5344CB8AC3E}">
        <p14:creationId xmlns:p14="http://schemas.microsoft.com/office/powerpoint/2010/main" val="41717445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מיסוי מקרקעין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32500" lnSpcReduction="20000"/>
          </a:bodyPr>
          <a:lstStyle/>
          <a:p>
            <a:pPr marL="0" indent="0">
              <a:buNone/>
              <a:defRPr/>
            </a:pPr>
            <a:r>
              <a:rPr lang="he-IL" sz="7400" b="1" u="sng" dirty="0" smtClean="0"/>
              <a:t>החלטת מיסוי 6898/15</a:t>
            </a:r>
          </a:p>
          <a:p>
            <a:pPr marL="0" indent="0">
              <a:buNone/>
              <a:defRPr/>
            </a:pPr>
            <a:r>
              <a:rPr lang="he-IL" sz="6800" b="1" dirty="0" smtClean="0"/>
              <a:t>עובדות:</a:t>
            </a:r>
          </a:p>
          <a:p>
            <a:pPr>
              <a:defRPr/>
            </a:pPr>
            <a:r>
              <a:rPr lang="he-IL" sz="6500" dirty="0" smtClean="0"/>
              <a:t>דירה נרכשה </a:t>
            </a:r>
            <a:r>
              <a:rPr lang="he-IL" sz="6500" dirty="0"/>
              <a:t>במהלך </a:t>
            </a:r>
            <a:r>
              <a:rPr lang="he-IL" sz="6500" dirty="0" smtClean="0"/>
              <a:t>הנישואי</a:t>
            </a:r>
            <a:r>
              <a:rPr lang="he-IL" sz="6500" dirty="0"/>
              <a:t>ן</a:t>
            </a:r>
            <a:r>
              <a:rPr lang="he-IL" sz="6500" dirty="0" smtClean="0"/>
              <a:t> ונרשמה </a:t>
            </a:r>
            <a:r>
              <a:rPr lang="he-IL" sz="6500" dirty="0"/>
              <a:t>על שם הבעל בלבד.</a:t>
            </a:r>
          </a:p>
          <a:p>
            <a:pPr>
              <a:defRPr/>
            </a:pPr>
            <a:r>
              <a:rPr lang="he-IL" sz="6500" dirty="0" smtClean="0"/>
              <a:t>בני הזוג חתמו על </a:t>
            </a:r>
            <a:r>
              <a:rPr lang="he-IL" sz="6500" dirty="0"/>
              <a:t>הסכם ממון לפיו הזכויות בדירה הראשונה תהיינה משותפות כך שכל אחד מבני הזוג יהיה זכאי למחצית הזכויות בדירה הראשונה</a:t>
            </a:r>
            <a:r>
              <a:rPr lang="he-IL" sz="6500" dirty="0" smtClean="0"/>
              <a:t>.</a:t>
            </a:r>
            <a:endParaRPr lang="he-IL" sz="6500" dirty="0"/>
          </a:p>
          <a:p>
            <a:pPr>
              <a:defRPr/>
            </a:pPr>
            <a:r>
              <a:rPr lang="he-IL" sz="6500" dirty="0" smtClean="0"/>
              <a:t>בני הזוג </a:t>
            </a:r>
            <a:r>
              <a:rPr lang="he-IL" sz="6500" dirty="0"/>
              <a:t>החליטו </a:t>
            </a:r>
            <a:r>
              <a:rPr lang="he-IL" sz="6500" dirty="0" smtClean="0"/>
              <a:t>לעבור דירה, ובספטמבר </a:t>
            </a:r>
            <a:r>
              <a:rPr lang="he-IL" sz="6500" dirty="0"/>
              <a:t>2013 </a:t>
            </a:r>
            <a:r>
              <a:rPr lang="he-IL" sz="6500" dirty="0" smtClean="0"/>
              <a:t>רכשו דירה חדשה.</a:t>
            </a:r>
            <a:endParaRPr lang="he-IL" sz="6500" dirty="0"/>
          </a:p>
          <a:p>
            <a:pPr>
              <a:defRPr/>
            </a:pPr>
            <a:r>
              <a:rPr lang="he-IL" sz="6500" dirty="0" smtClean="0"/>
              <a:t>במסגרת </a:t>
            </a:r>
            <a:r>
              <a:rPr lang="he-IL" sz="6500" dirty="0"/>
              <a:t>הדיווח על רכישת הדירה </a:t>
            </a:r>
            <a:r>
              <a:rPr lang="he-IL" sz="6500" dirty="0" smtClean="0"/>
              <a:t>החדשה, </a:t>
            </a:r>
            <a:r>
              <a:rPr lang="he-IL" sz="6500" dirty="0"/>
              <a:t>ערכו בני הזוג תחשיב </a:t>
            </a:r>
            <a:r>
              <a:rPr lang="he-IL" sz="6500" dirty="0" smtClean="0"/>
              <a:t>מס רכישה של </a:t>
            </a:r>
            <a:r>
              <a:rPr lang="he-IL" sz="6500" dirty="0"/>
              <a:t>דירה יחידה, תוך התחייבות למכור את הדירה הראשונה תוך 24 חודשים.</a:t>
            </a:r>
          </a:p>
          <a:p>
            <a:pPr>
              <a:defRPr/>
            </a:pPr>
            <a:r>
              <a:rPr lang="he-IL" sz="6500" dirty="0" smtClean="0"/>
              <a:t>לאחרונה</a:t>
            </a:r>
            <a:r>
              <a:rPr lang="he-IL" sz="6500" dirty="0"/>
              <a:t>, החליטו בני הזוג להתגרש, אך הם עדיין מתגוררים בדירה הראשונה בשל העובדה שהחזקה בדירה החדשה תימסר להם רק בינואר 2015.</a:t>
            </a:r>
          </a:p>
          <a:p>
            <a:pPr>
              <a:defRPr/>
            </a:pPr>
            <a:r>
              <a:rPr lang="he-IL" sz="6500" dirty="0" smtClean="0"/>
              <a:t>הסכם הגירושין יקבע </a:t>
            </a:r>
            <a:r>
              <a:rPr lang="he-IL" sz="6500" dirty="0"/>
              <a:t>ש</a:t>
            </a:r>
            <a:r>
              <a:rPr lang="he-IL" sz="6500" dirty="0" smtClean="0"/>
              <a:t>האישה </a:t>
            </a:r>
            <a:r>
              <a:rPr lang="he-IL" sz="6500" dirty="0"/>
              <a:t>תקבל את הדירה החדשה ותישא </a:t>
            </a:r>
            <a:r>
              <a:rPr lang="he-IL" sz="6500" dirty="0" smtClean="0"/>
              <a:t>בתשלום תמורתה </a:t>
            </a:r>
            <a:r>
              <a:rPr lang="he-IL" sz="6500" dirty="0"/>
              <a:t>והבעל יקבל את הדירה </a:t>
            </a:r>
            <a:r>
              <a:rPr lang="he-IL" sz="6500" dirty="0" smtClean="0"/>
              <a:t>הראשונה </a:t>
            </a:r>
            <a:r>
              <a:rPr lang="he-IL" sz="6500" dirty="0"/>
              <a:t>וישלם </a:t>
            </a:r>
            <a:r>
              <a:rPr lang="he-IL" sz="6500" dirty="0" smtClean="0"/>
              <a:t>את ההפרש ביחס לדירה הראשונה.</a:t>
            </a:r>
          </a:p>
          <a:p>
            <a:pPr marL="0" indent="0">
              <a:buNone/>
              <a:defRPr/>
            </a:pPr>
            <a:endParaRPr lang="he-IL" sz="2200" b="1" dirty="0" smtClean="0"/>
          </a:p>
          <a:p>
            <a:pPr marL="0" indent="0">
              <a:buNone/>
              <a:defRPr/>
            </a:pPr>
            <a:r>
              <a:rPr lang="he-IL" sz="2200" dirty="0" smtClean="0"/>
              <a:t> </a:t>
            </a:r>
          </a:p>
          <a:p>
            <a:pPr marL="0" indent="0">
              <a:buNone/>
              <a:defRPr/>
            </a:pPr>
            <a:endParaRPr lang="he-IL" sz="2200" b="1" dirty="0"/>
          </a:p>
          <a:p>
            <a:pPr marL="0" indent="0">
              <a:buNone/>
              <a:defRPr/>
            </a:pPr>
            <a:endParaRPr lang="he-IL" sz="2200" b="1" dirty="0" smtClean="0"/>
          </a:p>
        </p:txBody>
      </p:sp>
    </p:spTree>
    <p:extLst>
      <p:ext uri="{BB962C8B-B14F-4D97-AF65-F5344CB8AC3E}">
        <p14:creationId xmlns:p14="http://schemas.microsoft.com/office/powerpoint/2010/main" val="1985674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מיסוי מקרקעין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lnSpcReduction="10000"/>
          </a:bodyPr>
          <a:lstStyle/>
          <a:p>
            <a:pPr marL="0" indent="0">
              <a:buNone/>
              <a:defRPr/>
            </a:pPr>
            <a:r>
              <a:rPr lang="he-IL" sz="2400" b="1" u="sng" dirty="0" smtClean="0"/>
              <a:t>החלטת מיסוי 6898/15</a:t>
            </a:r>
          </a:p>
          <a:p>
            <a:pPr marL="0" indent="0">
              <a:buNone/>
              <a:defRPr/>
            </a:pPr>
            <a:r>
              <a:rPr lang="he-IL" sz="2200" b="1" dirty="0" smtClean="0"/>
              <a:t>בקשה:</a:t>
            </a:r>
          </a:p>
          <a:p>
            <a:pPr marL="0" indent="0">
              <a:buNone/>
              <a:defRPr/>
            </a:pPr>
            <a:r>
              <a:rPr lang="he-IL" sz="2200" dirty="0" smtClean="0"/>
              <a:t>לראות בדירה </a:t>
            </a:r>
            <a:r>
              <a:rPr lang="he-IL" sz="2200" dirty="0"/>
              <a:t>החדשה כ"דירה יחידה" לעניין </a:t>
            </a:r>
            <a:r>
              <a:rPr lang="he-IL" sz="2200" dirty="0" smtClean="0"/>
              <a:t>מס </a:t>
            </a:r>
            <a:r>
              <a:rPr lang="he-IL" sz="2200" dirty="0"/>
              <a:t>הרכישה, למרות אי העמידה בהתחייבות למכור את הדירה הראשונה. </a:t>
            </a:r>
            <a:endParaRPr lang="he-IL" sz="2200" dirty="0" smtClean="0"/>
          </a:p>
          <a:p>
            <a:pPr marL="0" indent="0">
              <a:buNone/>
              <a:defRPr/>
            </a:pPr>
            <a:r>
              <a:rPr lang="he-IL" sz="2200" b="1" dirty="0" smtClean="0"/>
              <a:t>החלטה:</a:t>
            </a:r>
          </a:p>
          <a:p>
            <a:pPr>
              <a:defRPr/>
            </a:pPr>
            <a:r>
              <a:rPr lang="he-IL" sz="2200" dirty="0" smtClean="0"/>
              <a:t>עם </a:t>
            </a:r>
            <a:r>
              <a:rPr lang="he-IL" sz="2200" dirty="0"/>
              <a:t>פירוק התא המשפחתי וחלוקת הדירות בין בני הזוג לפי סעיף 4א לחוק, לא יהיה ניתן לראות עוד את מי מבני הזוג כבעלים של יותר מדירה אחת, ופירוק התא המשפחתי כמוהו כמימוש הדירה הראשונה.</a:t>
            </a:r>
          </a:p>
          <a:p>
            <a:pPr>
              <a:defRPr/>
            </a:pPr>
            <a:r>
              <a:rPr lang="he-IL" sz="2200" dirty="0" smtClean="0"/>
              <a:t>לפיכך</a:t>
            </a:r>
            <a:r>
              <a:rPr lang="he-IL" sz="2200" dirty="0"/>
              <a:t>, תחויב רכישת הדירה החדשה במס רכישה לפי שיעורי המס החלים על דירה יחידה.</a:t>
            </a:r>
          </a:p>
          <a:p>
            <a:pPr>
              <a:defRPr/>
            </a:pPr>
            <a:r>
              <a:rPr lang="he-IL" sz="2200" dirty="0" smtClean="0"/>
              <a:t>הסדר </a:t>
            </a:r>
            <a:r>
              <a:rPr lang="he-IL" sz="2200" dirty="0"/>
              <a:t>המס כפוף לכך </a:t>
            </a:r>
            <a:r>
              <a:rPr lang="he-IL" sz="2200" dirty="0" smtClean="0"/>
              <a:t>שתוך 24 חודשים ממועד רכישת הדירה החדשה, </a:t>
            </a:r>
            <a:r>
              <a:rPr lang="he-IL" sz="2200" dirty="0"/>
              <a:t>התא המשפחתי התפרק, בני הזוג אינם גרים עוד ביחד ואינם מנהלים משק בית משותף, ושפירוק התא נעשה עובר לחלוקת הדירות ביניהם בפועל</a:t>
            </a:r>
            <a:r>
              <a:rPr lang="he-IL" sz="2200" dirty="0" smtClean="0"/>
              <a:t>.</a:t>
            </a:r>
          </a:p>
        </p:txBody>
      </p:sp>
    </p:spTree>
    <p:extLst>
      <p:ext uri="{BB962C8B-B14F-4D97-AF65-F5344CB8AC3E}">
        <p14:creationId xmlns:p14="http://schemas.microsoft.com/office/powerpoint/2010/main" val="1985674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92500"/>
          </a:bodyPr>
          <a:lstStyle/>
          <a:p>
            <a:pPr marL="0" indent="0">
              <a:buNone/>
              <a:defRPr/>
            </a:pPr>
            <a:r>
              <a:rPr lang="he-IL" sz="2600" b="1" u="sng" dirty="0" smtClean="0"/>
              <a:t>היבטי מס הכנסה</a:t>
            </a:r>
          </a:p>
          <a:p>
            <a:pPr>
              <a:defRPr/>
            </a:pPr>
            <a:r>
              <a:rPr lang="he-IL" sz="2600" dirty="0" smtClean="0"/>
              <a:t>בשונה מסעיף 4א לחוק מיסוי מקרקעין, פקודת מס הכנסה אינה מחריגה העברת זכויות אגב גירושין.  </a:t>
            </a:r>
          </a:p>
          <a:p>
            <a:pPr>
              <a:defRPr/>
            </a:pPr>
            <a:r>
              <a:rPr lang="he-IL" sz="2600" dirty="0" smtClean="0"/>
              <a:t>התייחסות עקיפה: סע' 66(ב) לפקודה: </a:t>
            </a:r>
          </a:p>
          <a:p>
            <a:pPr marL="0" indent="0">
              <a:buNone/>
              <a:defRPr/>
            </a:pPr>
            <a:r>
              <a:rPr lang="he-IL" sz="2600" dirty="0" smtClean="0"/>
              <a:t>"</a:t>
            </a:r>
            <a:r>
              <a:rPr lang="he-IL" sz="2600" b="1" dirty="0" smtClean="0"/>
              <a:t>בן-זוג </a:t>
            </a:r>
            <a:r>
              <a:rPr lang="he-IL" sz="2600" b="1" dirty="0" err="1"/>
              <a:t>שהיתה</a:t>
            </a:r>
            <a:r>
              <a:rPr lang="he-IL" sz="2600" b="1" dirty="0"/>
              <a:t> לו הכנסה מרכוש שהיה בבעלותו שנה לפני נישואיו או מרכוש שקיבל בירושה בתקופת נישואיו, רשאי לתבוע שייעשה חישוב נפרד של המס על הכנסתו </a:t>
            </a:r>
            <a:r>
              <a:rPr lang="he-IL" sz="2600" b="1" dirty="0" smtClean="0"/>
              <a:t>האמורה...".</a:t>
            </a:r>
          </a:p>
          <a:p>
            <a:pPr>
              <a:defRPr/>
            </a:pPr>
            <a:r>
              <a:rPr lang="he-IL" sz="2600" dirty="0" smtClean="0"/>
              <a:t>סעיף 88 לפקודה מגדיר את המונח "מכירה" באופן רחב, כדלקמן:</a:t>
            </a:r>
          </a:p>
          <a:p>
            <a:pPr marL="0" indent="0">
              <a:buNone/>
              <a:defRPr/>
            </a:pPr>
            <a:r>
              <a:rPr lang="he-IL" sz="2600" b="1" dirty="0" smtClean="0"/>
              <a:t>"מכירה – לרבות חליפין, ויתור, הסבה, העברה, הענקה, מתנה, פדיון, וכן כל פעולה או אירוע אחרים </a:t>
            </a:r>
            <a:r>
              <a:rPr lang="he-IL" sz="2600" b="1" dirty="0" err="1" smtClean="0"/>
              <a:t>שבעקבותם</a:t>
            </a:r>
            <a:r>
              <a:rPr lang="he-IL" sz="2600" b="1" dirty="0" smtClean="0"/>
              <a:t> יצא נכס בדרך כל שהיא מרשותו של אדם, והכל בין במישרין ובין בעקיפין, אך למעט הורשה."</a:t>
            </a:r>
          </a:p>
          <a:p>
            <a:pPr marL="0" indent="0">
              <a:buNone/>
              <a:defRPr/>
            </a:pPr>
            <a:endParaRPr lang="he-IL" sz="2600" dirty="0"/>
          </a:p>
          <a:p>
            <a:pPr marL="0" indent="0">
              <a:buNone/>
              <a:defRPr/>
            </a:pPr>
            <a:endParaRPr lang="he-IL" sz="2200" dirty="0" smtClean="0"/>
          </a:p>
          <a:p>
            <a:pPr marL="0" indent="0">
              <a:buNone/>
              <a:defRPr/>
            </a:pPr>
            <a:endParaRPr lang="he-IL" sz="2200" dirty="0"/>
          </a:p>
        </p:txBody>
      </p:sp>
    </p:spTree>
    <p:extLst>
      <p:ext uri="{BB962C8B-B14F-4D97-AF65-F5344CB8AC3E}">
        <p14:creationId xmlns:p14="http://schemas.microsoft.com/office/powerpoint/2010/main" val="24477945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הוראות רלוונטיות בפקודת מס הכנסה</a:t>
            </a:r>
            <a:endParaRPr lang="he-IL" dirty="0"/>
          </a:p>
        </p:txBody>
      </p:sp>
      <p:sp>
        <p:nvSpPr>
          <p:cNvPr id="3" name="מציין מיקום תוכן 2"/>
          <p:cNvSpPr>
            <a:spLocks noGrp="1"/>
          </p:cNvSpPr>
          <p:nvPr>
            <p:ph idx="1"/>
          </p:nvPr>
        </p:nvSpPr>
        <p:spPr>
          <a:xfrm>
            <a:off x="428625" y="1000125"/>
            <a:ext cx="8229600" cy="5000625"/>
          </a:xfrm>
        </p:spPr>
        <p:txBody>
          <a:bodyPr>
            <a:normAutofit/>
          </a:bodyPr>
          <a:lstStyle/>
          <a:p>
            <a:pPr marL="0" indent="0">
              <a:buNone/>
              <a:defRPr/>
            </a:pPr>
            <a:r>
              <a:rPr lang="he-IL" sz="2400" b="1" u="sng" dirty="0" smtClean="0"/>
              <a:t>היבטי מס הכנסה (המשך)</a:t>
            </a:r>
            <a:endParaRPr lang="en-US" sz="2400" dirty="0"/>
          </a:p>
          <a:p>
            <a:pPr marL="0" indent="0">
              <a:buNone/>
            </a:pPr>
            <a:r>
              <a:rPr lang="he-IL" sz="2200" b="1" dirty="0"/>
              <a:t>"נכס" - כל רכוש, בין מקרקעין ובין מיטלטלין, וכן כל זכות או טובת הנאה ראויות או מוחזקות, והכל בין שהם בישראל ובין שהם מחוץ לישראל, למעט –</a:t>
            </a:r>
            <a:endParaRPr lang="en-US" sz="2200" b="1" dirty="0"/>
          </a:p>
          <a:p>
            <a:pPr marL="361950" indent="-361950">
              <a:buNone/>
            </a:pPr>
            <a:r>
              <a:rPr lang="he-IL" sz="2200" b="1" dirty="0"/>
              <a:t>(1</a:t>
            </a:r>
            <a:r>
              <a:rPr lang="he-IL" sz="2200" b="1" dirty="0" smtClean="0"/>
              <a:t>)  </a:t>
            </a:r>
            <a:r>
              <a:rPr lang="he-IL" sz="2200" b="1" u="sng" dirty="0" smtClean="0"/>
              <a:t>מיטלטלין </a:t>
            </a:r>
            <a:r>
              <a:rPr lang="he-IL" sz="2200" b="1" u="sng" dirty="0"/>
              <a:t>של יחיד המוחזקים על ידיו לשימושו האישי או לשימושם </a:t>
            </a:r>
            <a:r>
              <a:rPr lang="he-IL" sz="2200" b="1" u="sng" dirty="0" smtClean="0"/>
              <a:t> האישי של </a:t>
            </a:r>
            <a:r>
              <a:rPr lang="he-IL" sz="2200" b="1" u="sng" dirty="0"/>
              <a:t>בני משפחתו או של בני-אדם התלויים בו;</a:t>
            </a:r>
            <a:endParaRPr lang="en-US" sz="2200" b="1" u="sng" dirty="0"/>
          </a:p>
          <a:p>
            <a:pPr marL="457200" indent="-457200">
              <a:buAutoNum type="arabicParenBoth" startAt="2"/>
            </a:pPr>
            <a:r>
              <a:rPr lang="he-IL" sz="2200" b="1" dirty="0" smtClean="0"/>
              <a:t>מלאי </a:t>
            </a:r>
            <a:r>
              <a:rPr lang="he-IL" sz="2200" b="1" dirty="0"/>
              <a:t>עסקי;</a:t>
            </a:r>
            <a:r>
              <a:rPr lang="en-US" sz="2200" b="1" dirty="0"/>
              <a:t> </a:t>
            </a:r>
            <a:endParaRPr lang="he-IL" sz="2200" b="1" dirty="0" smtClean="0"/>
          </a:p>
          <a:p>
            <a:pPr marL="457200" indent="-457200">
              <a:buAutoNum type="arabicParenBoth" startAt="2"/>
            </a:pPr>
            <a:r>
              <a:rPr lang="he-IL" sz="2200" b="1" dirty="0" smtClean="0"/>
              <a:t>זכות </a:t>
            </a:r>
            <a:r>
              <a:rPr lang="he-IL" sz="2200" b="1" dirty="0"/>
              <a:t>חזקה במקרקעין - בין שבדין ובין שביושר - המשמשים לצרכי מגורים ולא לשם השתכרות או </a:t>
            </a:r>
            <a:r>
              <a:rPr lang="he-IL" sz="2200" b="1" dirty="0" smtClean="0"/>
              <a:t>ריווח;</a:t>
            </a:r>
            <a:endParaRPr lang="he-IL" sz="2200" b="1" dirty="0"/>
          </a:p>
          <a:p>
            <a:pPr marL="457200" indent="-457200">
              <a:buAutoNum type="arabicParenBoth" startAt="2"/>
            </a:pPr>
            <a:r>
              <a:rPr lang="he-IL" sz="2200" b="1" dirty="0" smtClean="0"/>
              <a:t>זכויות </a:t>
            </a:r>
            <a:r>
              <a:rPr lang="he-IL" sz="2200" b="1" dirty="0"/>
              <a:t>במקרקעין וזכויות באיגוד כמשמעותם בחוק מס שבח מקרקעין, תשכ"ג-1963, שעל מכירתם מוטל מס שבח או שהיה עשוי להיות מוטל אילולא הפטור לפי החוק האמור</a:t>
            </a:r>
            <a:r>
              <a:rPr lang="he-IL" sz="2200" b="1" dirty="0" smtClean="0"/>
              <a:t>;</a:t>
            </a:r>
            <a:endParaRPr lang="en-US" sz="2200" b="1" dirty="0"/>
          </a:p>
        </p:txBody>
      </p:sp>
    </p:spTree>
    <p:extLst>
      <p:ext uri="{BB962C8B-B14F-4D97-AF65-F5344CB8AC3E}">
        <p14:creationId xmlns:p14="http://schemas.microsoft.com/office/powerpoint/2010/main" val="25226140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92500"/>
          </a:bodyPr>
          <a:lstStyle/>
          <a:p>
            <a:pPr marL="0" indent="0">
              <a:buNone/>
              <a:defRPr/>
            </a:pPr>
            <a:r>
              <a:rPr lang="he-IL" sz="2600" b="1" u="sng" dirty="0" smtClean="0"/>
              <a:t>פסק הדין בעניין פלוני נ' פלונית (בע"מ 4623/04)</a:t>
            </a:r>
          </a:p>
          <a:p>
            <a:pPr marL="0" indent="0">
              <a:buNone/>
              <a:defRPr/>
            </a:pPr>
            <a:r>
              <a:rPr lang="he-IL" sz="2400" b="1" u="sng" dirty="0" smtClean="0"/>
              <a:t>העובדות:</a:t>
            </a:r>
          </a:p>
          <a:p>
            <a:pPr algn="just">
              <a:defRPr/>
            </a:pPr>
            <a:r>
              <a:rPr lang="he-IL" sz="2400" dirty="0" smtClean="0"/>
              <a:t>בני הזוג נישאו ב- 1971 והקימו משפחה. בשנת 1999 בני הזוג התגרשו.</a:t>
            </a:r>
          </a:p>
          <a:p>
            <a:pPr algn="just">
              <a:defRPr/>
            </a:pPr>
            <a:r>
              <a:rPr lang="he-IL" sz="2400" dirty="0" smtClean="0"/>
              <a:t>המבקש עוסק בראיית חשבון ויש לו משרד עצמאי , המשיבה הינה יועצת חינוכית. </a:t>
            </a:r>
          </a:p>
          <a:p>
            <a:pPr algn="just">
              <a:defRPr/>
            </a:pPr>
            <a:r>
              <a:rPr lang="he-IL" sz="2400" dirty="0" smtClean="0"/>
              <a:t>המשיבה פנתה לבימ"ש לענייני משפחה והגישה תביעה במסגרתה ביקשה, כי יצהירו שהיא שותפה בכל הנכסים והזכויות הרשומות  ע"ש המבקש ע"פ הלכת השיתוף, ולאחר מכן שבימ"ש יורה על פירוק השיתוף בכל הנכסים והזכויות ושימנע מהמבקש לערוך דיספוזיציות בנכסים ובזכויות.</a:t>
            </a:r>
          </a:p>
          <a:p>
            <a:pPr algn="just">
              <a:defRPr/>
            </a:pPr>
            <a:r>
              <a:rPr lang="he-IL" sz="2400" dirty="0" smtClean="0"/>
              <a:t>בית המשפט העליון דן, בין היתר, בשאלה, האם יש להחיל את הלכת השיתוף גם על "נכסי קריירה" – כושר ההשתכרות והמוניטין האישי של בן הזוג?</a:t>
            </a:r>
          </a:p>
          <a:p>
            <a:pPr>
              <a:defRPr/>
            </a:pPr>
            <a:endParaRPr lang="he-IL" sz="2400" dirty="0"/>
          </a:p>
          <a:p>
            <a:pPr marL="0" indent="0">
              <a:buNone/>
              <a:defRPr/>
            </a:pPr>
            <a:endParaRPr lang="he-IL" sz="2400" dirty="0" smtClean="0"/>
          </a:p>
          <a:p>
            <a:pPr marL="0" indent="0">
              <a:buNone/>
              <a:defRPr/>
            </a:pPr>
            <a:endParaRPr lang="he-IL" sz="2400" dirty="0" smtClean="0"/>
          </a:p>
          <a:p>
            <a:pPr marL="0" indent="0">
              <a:buNone/>
              <a:defRPr/>
            </a:pPr>
            <a:endParaRPr lang="he-IL" sz="2400" dirty="0"/>
          </a:p>
          <a:p>
            <a:pPr marL="0" indent="0">
              <a:buNone/>
              <a:defRPr/>
            </a:pPr>
            <a:endParaRPr lang="he-IL" sz="2400" dirty="0" smtClean="0"/>
          </a:p>
          <a:p>
            <a:pPr marL="0" indent="0">
              <a:buNone/>
              <a:defRPr/>
            </a:pPr>
            <a:endParaRPr lang="he-IL" sz="2400" dirty="0"/>
          </a:p>
          <a:p>
            <a:pPr marL="0" indent="0">
              <a:buNone/>
              <a:defRPr/>
            </a:pPr>
            <a:endParaRPr lang="he-IL" sz="2400" dirty="0" smtClean="0"/>
          </a:p>
          <a:p>
            <a:pPr marL="0" indent="0">
              <a:buNone/>
              <a:defRPr/>
            </a:pPr>
            <a:endParaRPr lang="he-IL" sz="2400" dirty="0" smtClean="0"/>
          </a:p>
        </p:txBody>
      </p:sp>
    </p:spTree>
    <p:extLst>
      <p:ext uri="{BB962C8B-B14F-4D97-AF65-F5344CB8AC3E}">
        <p14:creationId xmlns:p14="http://schemas.microsoft.com/office/powerpoint/2010/main" val="40364921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92500" lnSpcReduction="10000"/>
          </a:bodyPr>
          <a:lstStyle/>
          <a:p>
            <a:pPr marL="0" indent="0">
              <a:buNone/>
              <a:defRPr/>
            </a:pPr>
            <a:r>
              <a:rPr lang="he-IL" sz="2400" b="1" u="sng" dirty="0" smtClean="0"/>
              <a:t>פסק הדין בעניין פלוני נ' פלונית  - המשך</a:t>
            </a:r>
            <a:endParaRPr lang="he-IL" sz="2200" dirty="0" smtClean="0"/>
          </a:p>
          <a:p>
            <a:pPr marL="342900" lvl="6" indent="-342900" eaLnBrk="0" fontAlgn="base" hangingPunct="0">
              <a:spcAft>
                <a:spcPct val="0"/>
              </a:spcAft>
              <a:defRPr/>
            </a:pPr>
            <a:r>
              <a:rPr lang="he-IL" sz="2200" dirty="0"/>
              <a:t>המערער טען שלא ניתן להחיל על נכסים אלו את הלכת השיתוף כיוון שמדובר בנכסיים אישיים וטבועים באדם:</a:t>
            </a:r>
          </a:p>
          <a:p>
            <a:pPr>
              <a:defRPr/>
            </a:pPr>
            <a:r>
              <a:rPr lang="he-IL" sz="2200" dirty="0" smtClean="0"/>
              <a:t>בית המשפט, קיבל באופן חלקי את הערעור וקבע, </a:t>
            </a:r>
            <a:r>
              <a:rPr lang="he-IL" sz="2200" dirty="0"/>
              <a:t>כי</a:t>
            </a:r>
            <a:r>
              <a:rPr lang="he-IL" sz="2200" dirty="0" smtClean="0"/>
              <a:t>: </a:t>
            </a:r>
            <a:r>
              <a:rPr lang="he-IL" sz="2200" b="1" dirty="0" smtClean="0"/>
              <a:t>"הלכת </a:t>
            </a:r>
            <a:r>
              <a:rPr lang="he-IL" sz="2200" b="1" dirty="0"/>
              <a:t>השיתוף מורה אותנו כי בני זוג המקיימים חיי-זוגיות תקינים – נכס שרכשו במאמץ משותף חזקה שהוא שייך לשניהם בחלקים שווים. לאור הדברים שאמרנו, והדברים שעוד נֹאמר, איננו רואים טעם של ממש מדוע – על דרך הכלל – לא להחיל את ההיגיון הגלום בחזקה זו גם על ההנאה מ"נכסי קריירה</a:t>
            </a:r>
            <a:r>
              <a:rPr lang="he-IL" sz="2200" b="1" dirty="0" smtClean="0"/>
              <a:t>".</a:t>
            </a:r>
          </a:p>
          <a:p>
            <a:pPr algn="just">
              <a:defRPr/>
            </a:pPr>
            <a:r>
              <a:rPr lang="he-IL" sz="2200" dirty="0" smtClean="0"/>
              <a:t>יש לבחון את הפער שנוצר בין בני הזוג עקב הנישואין, ולאזן אותו בכסף או בשווה כסף. יש לגרוע מן הפער הזה את התרומה לכושר ההשתכרות שבאה מכישרון אישי וכן את זו שנוצרה קודם לתחילת הקשר הזוגי או לאחר שפורק.</a:t>
            </a:r>
            <a:endParaRPr lang="he-IL" sz="2200" dirty="0"/>
          </a:p>
          <a:p>
            <a:pPr marL="0" indent="0">
              <a:buNone/>
              <a:defRPr/>
            </a:pPr>
            <a:r>
              <a:rPr lang="he-IL" sz="2200" b="1" dirty="0" smtClean="0"/>
              <a:t>נקודות למחשבה:</a:t>
            </a:r>
          </a:p>
          <a:p>
            <a:pPr>
              <a:defRPr/>
            </a:pPr>
            <a:r>
              <a:rPr lang="he-IL" sz="2200" dirty="0" smtClean="0"/>
              <a:t>האם החלוקה מהווה מכירה לצרכי סעיף 88 לפקודה? של בן הזוג המוכר? בן הזוג המקבל?</a:t>
            </a:r>
          </a:p>
          <a:p>
            <a:pPr>
              <a:defRPr/>
            </a:pPr>
            <a:r>
              <a:rPr lang="he-IL" sz="2200" dirty="0"/>
              <a:t>"כלל נכסי בני הזוג</a:t>
            </a:r>
            <a:r>
              <a:rPr lang="he-IL" sz="2200" dirty="0" smtClean="0"/>
              <a:t>" בסעיף 5 לחוק יחסי ממון </a:t>
            </a:r>
            <a:r>
              <a:rPr lang="he-IL" sz="2200" dirty="0"/>
              <a:t>– </a:t>
            </a:r>
            <a:r>
              <a:rPr lang="he-IL" sz="2200" dirty="0" smtClean="0"/>
              <a:t>"לרבות </a:t>
            </a:r>
            <a:r>
              <a:rPr lang="he-IL" sz="2200" dirty="0"/>
              <a:t>זכויות עתידיות לפנסיה, פיצויי פרישה, </a:t>
            </a:r>
            <a:r>
              <a:rPr lang="he-IL" sz="2200" dirty="0" smtClean="0"/>
              <a:t>קרנות השתלמות, קופות תגמולים וחסכונות".</a:t>
            </a:r>
            <a:endParaRPr lang="he-IL" sz="2200" dirty="0"/>
          </a:p>
          <a:p>
            <a:pPr marL="0" indent="0">
              <a:buNone/>
              <a:defRPr/>
            </a:pPr>
            <a:endParaRPr lang="he-IL" sz="2200" dirty="0" smtClean="0"/>
          </a:p>
          <a:p>
            <a:pPr marL="0" indent="0">
              <a:buNone/>
              <a:defRPr/>
            </a:pPr>
            <a:endParaRPr lang="he-IL" sz="2200" dirty="0"/>
          </a:p>
        </p:txBody>
      </p:sp>
    </p:spTree>
    <p:extLst>
      <p:ext uri="{BB962C8B-B14F-4D97-AF65-F5344CB8AC3E}">
        <p14:creationId xmlns:p14="http://schemas.microsoft.com/office/powerpoint/2010/main" val="376073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dirty="0" smtClean="0"/>
              <a:t>הלכת השיתוף</a:t>
            </a:r>
          </a:p>
        </p:txBody>
      </p:sp>
      <p:sp>
        <p:nvSpPr>
          <p:cNvPr id="9219" name="Content Placeholder 2"/>
          <p:cNvSpPr>
            <a:spLocks noGrp="1"/>
          </p:cNvSpPr>
          <p:nvPr>
            <p:ph idx="1"/>
          </p:nvPr>
        </p:nvSpPr>
        <p:spPr>
          <a:xfrm>
            <a:off x="468313" y="981075"/>
            <a:ext cx="8229600" cy="5000625"/>
          </a:xfrm>
        </p:spPr>
        <p:txBody>
          <a:bodyPr>
            <a:normAutofit/>
          </a:bodyPr>
          <a:lstStyle/>
          <a:p>
            <a:pPr marL="0" indent="0" algn="just">
              <a:buNone/>
              <a:defRPr/>
            </a:pPr>
            <a:r>
              <a:rPr lang="he-IL" sz="2400" b="1" u="sng" dirty="0" smtClean="0"/>
              <a:t>פס"ד בעניין יהלום רע"א 5774/91 (1994):</a:t>
            </a:r>
          </a:p>
          <a:p>
            <a:pPr marL="0" indent="0" algn="just">
              <a:buNone/>
              <a:defRPr/>
            </a:pPr>
            <a:r>
              <a:rPr lang="he-IL" sz="2200" b="1" dirty="0" smtClean="0"/>
              <a:t>עובדות:</a:t>
            </a:r>
          </a:p>
          <a:p>
            <a:pPr eaLnBrk="1" hangingPunct="1">
              <a:defRPr/>
            </a:pPr>
            <a:r>
              <a:rPr lang="he-IL" sz="2200" dirty="0" smtClean="0"/>
              <a:t>יורשים, דורשים הכרה בזכויותיו </a:t>
            </a:r>
            <a:r>
              <a:rPr lang="he-IL" sz="2200" dirty="0"/>
              <a:t>של </a:t>
            </a:r>
            <a:r>
              <a:rPr lang="he-IL" sz="2200" dirty="0" smtClean="0"/>
              <a:t>אחד מבני הזוג המנוחים (בן הזוג </a:t>
            </a:r>
            <a:r>
              <a:rPr lang="he-IL" sz="2200" dirty="0"/>
              <a:t>של </a:t>
            </a:r>
            <a:r>
              <a:rPr lang="he-IL" sz="2200" dirty="0" smtClean="0"/>
              <a:t>הנפטר) </a:t>
            </a:r>
            <a:r>
              <a:rPr lang="he-IL" sz="2200" dirty="0"/>
              <a:t>על פי חזקת </a:t>
            </a:r>
            <a:r>
              <a:rPr lang="he-IL" sz="2200" dirty="0" smtClean="0"/>
              <a:t>השיתוף. </a:t>
            </a:r>
          </a:p>
          <a:p>
            <a:pPr eaLnBrk="1" hangingPunct="1">
              <a:defRPr/>
            </a:pPr>
            <a:r>
              <a:rPr lang="he-IL" sz="2200" dirty="0" smtClean="0"/>
              <a:t>בני </a:t>
            </a:r>
            <a:r>
              <a:rPr lang="he-IL" sz="2200" dirty="0"/>
              <a:t>הזוג נישאו לפני כניסת </a:t>
            </a:r>
            <a:r>
              <a:rPr lang="he-IL" sz="2200" dirty="0" smtClean="0"/>
              <a:t>חוק יחסי ממון ולא </a:t>
            </a:r>
            <a:r>
              <a:rPr lang="he-IL" sz="2200" dirty="0"/>
              <a:t>היה ביניהם הסכם </a:t>
            </a:r>
            <a:r>
              <a:rPr lang="he-IL" sz="2200" dirty="0" smtClean="0"/>
              <a:t>שיתוף. </a:t>
            </a:r>
          </a:p>
          <a:p>
            <a:pPr eaLnBrk="1" hangingPunct="1">
              <a:defRPr/>
            </a:pPr>
            <a:r>
              <a:rPr lang="he-IL" sz="2200" dirty="0" smtClean="0"/>
              <a:t>טענת חזקת השיתוף עלתה בפעם הראשונה על ידי היורשים. </a:t>
            </a:r>
          </a:p>
          <a:p>
            <a:pPr eaLnBrk="1" hangingPunct="1">
              <a:defRPr/>
            </a:pPr>
            <a:r>
              <a:rPr lang="he-IL" sz="2200" dirty="0" smtClean="0"/>
              <a:t>השיקול </a:t>
            </a:r>
            <a:r>
              <a:rPr lang="he-IL" sz="2200" dirty="0" err="1" smtClean="0"/>
              <a:t>המיסויי</a:t>
            </a:r>
            <a:r>
              <a:rPr lang="he-IL" sz="2200" dirty="0" smtClean="0"/>
              <a:t>: הקפצת יום הרכישה למועד פטירת בן הזוג המאוחר יותר תוך כדי הפחתת שיעורי מס שבח.  </a:t>
            </a:r>
          </a:p>
          <a:p>
            <a:pPr marL="0" indent="0" eaLnBrk="1" hangingPunct="1">
              <a:buNone/>
              <a:defRPr/>
            </a:pPr>
            <a:endParaRPr lang="he-IL" sz="1800" dirty="0" smtClean="0"/>
          </a:p>
        </p:txBody>
      </p:sp>
    </p:spTree>
    <p:extLst>
      <p:ext uri="{BB962C8B-B14F-4D97-AF65-F5344CB8AC3E}">
        <p14:creationId xmlns:p14="http://schemas.microsoft.com/office/powerpoint/2010/main" val="38396828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a:bodyPr>
          <a:lstStyle/>
          <a:p>
            <a:pPr marL="0" indent="0">
              <a:buNone/>
              <a:defRPr/>
            </a:pPr>
            <a:r>
              <a:rPr lang="he-IL" sz="2200" b="1" u="sng" dirty="0" smtClean="0"/>
              <a:t>פסק הדין בעניין פלוני נ' פקיד שומה ירושלים (ע"מ 23939-01-11) (2012)</a:t>
            </a:r>
          </a:p>
          <a:p>
            <a:pPr marL="0" indent="0">
              <a:buNone/>
              <a:defRPr/>
            </a:pPr>
            <a:r>
              <a:rPr lang="he-IL" sz="2200" b="1" dirty="0" smtClean="0"/>
              <a:t>העובדות:</a:t>
            </a:r>
          </a:p>
          <a:p>
            <a:pPr>
              <a:defRPr/>
            </a:pPr>
            <a:r>
              <a:rPr lang="he-IL" sz="2200" dirty="0" smtClean="0"/>
              <a:t>המערער נישא לבת הזוג לאחר שנת 1974 והתגרש בשנת 1997.</a:t>
            </a:r>
          </a:p>
          <a:p>
            <a:pPr>
              <a:defRPr/>
            </a:pPr>
            <a:r>
              <a:rPr lang="he-IL" sz="2200" dirty="0" smtClean="0"/>
              <a:t>המערער פרש לגמלאות משירותו במשטרת ישראל בשנת 2001. </a:t>
            </a:r>
          </a:p>
          <a:p>
            <a:pPr>
              <a:defRPr/>
            </a:pPr>
            <a:r>
              <a:rPr lang="he-IL" sz="2200" dirty="0" smtClean="0"/>
              <a:t>בשנת 2003 ערכו בני הזוג (לשעבר) הסכם בדבר חלוקת קצבת הגמלאות (פנסיה) שמקבל המערער בין המערער לבין המערערת, אשר קיבל תוקף של בית משפט.  </a:t>
            </a:r>
          </a:p>
          <a:p>
            <a:pPr>
              <a:defRPr/>
            </a:pPr>
            <a:r>
              <a:rPr lang="he-IL" sz="2200" dirty="0" smtClean="0"/>
              <a:t>לטענת המערער, חלקה של האישה בגמלה הינו הכנסתה </a:t>
            </a:r>
            <a:r>
              <a:rPr lang="he-IL" sz="2200" dirty="0" err="1" smtClean="0"/>
              <a:t>מכח</a:t>
            </a:r>
            <a:r>
              <a:rPr lang="he-IL" sz="2200" dirty="0"/>
              <a:t> </a:t>
            </a:r>
            <a:r>
              <a:rPr lang="he-IL" sz="2200" dirty="0" smtClean="0"/>
              <a:t>הסדר איזון המשאבים ואינה הכנסתו ומשכך, אין </a:t>
            </a:r>
            <a:r>
              <a:rPr lang="he-IL" sz="2200" dirty="0" err="1" smtClean="0"/>
              <a:t>למסותו</a:t>
            </a:r>
            <a:r>
              <a:rPr lang="he-IL" sz="2200" dirty="0" smtClean="0"/>
              <a:t> בגין חלקה של האישה בגמלה אלא אותה.</a:t>
            </a:r>
          </a:p>
          <a:p>
            <a:pPr marL="0" indent="0">
              <a:buNone/>
              <a:defRPr/>
            </a:pPr>
            <a:endParaRPr lang="he-IL" sz="2200" b="1" dirty="0" smtClean="0"/>
          </a:p>
          <a:p>
            <a:pPr marL="0" indent="0">
              <a:buNone/>
              <a:defRPr/>
            </a:pPr>
            <a:r>
              <a:rPr lang="he-IL" sz="2200" b="1" dirty="0" smtClean="0"/>
              <a:t>   </a:t>
            </a:r>
          </a:p>
          <a:p>
            <a:pPr marL="0" indent="0">
              <a:buNone/>
              <a:defRPr/>
            </a:pPr>
            <a:endParaRPr lang="he-IL" sz="2200" dirty="0"/>
          </a:p>
        </p:txBody>
      </p:sp>
    </p:spTree>
    <p:extLst>
      <p:ext uri="{BB962C8B-B14F-4D97-AF65-F5344CB8AC3E}">
        <p14:creationId xmlns:p14="http://schemas.microsoft.com/office/powerpoint/2010/main" val="32099865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a:bodyPr>
          <a:lstStyle/>
          <a:p>
            <a:pPr marL="0" indent="0">
              <a:buNone/>
              <a:defRPr/>
            </a:pPr>
            <a:r>
              <a:rPr lang="he-IL" sz="2400" b="1" u="sng" dirty="0" smtClean="0"/>
              <a:t>פסק הדין בעניין פלוני נ' פקיד שומה ירושלים (ע"מ 23939-01-11)</a:t>
            </a:r>
          </a:p>
          <a:p>
            <a:pPr>
              <a:defRPr/>
            </a:pPr>
            <a:endParaRPr lang="he-IL" sz="2400" dirty="0" smtClean="0"/>
          </a:p>
          <a:p>
            <a:pPr>
              <a:defRPr/>
            </a:pPr>
            <a:r>
              <a:rPr lang="he-IL" sz="2200" dirty="0" smtClean="0"/>
              <a:t>בית המשפט דחה את הערעור וקבע, כי:</a:t>
            </a:r>
          </a:p>
          <a:p>
            <a:pPr marL="0" indent="0" algn="just">
              <a:buNone/>
              <a:defRPr/>
            </a:pPr>
            <a:r>
              <a:rPr lang="he-IL" sz="2200" b="1" dirty="0" smtClean="0"/>
              <a:t>"הגישה הרווחת היא כי הסדר איזון המשאבים הוא הסדר אובליגטורי דחוי שאינו מקנה לבן הזוג זכות קניינית בנכס, אלא רק זכות תביעה אישית כנגד בן הזוג השני בעת פקיעת הנכס. מכאן שזכות האישה בגמלה הצומחת מכוח הסדר איזון המשאבים איננה זכות קניינית בנכס המהווה נכס משותף כי אם רק זכות תביעה אישית כלפי המערער הנותרת במישור היחסים בין השניים."</a:t>
            </a:r>
          </a:p>
          <a:p>
            <a:pPr marL="0" indent="0" algn="just">
              <a:buNone/>
              <a:defRPr/>
            </a:pPr>
            <a:endParaRPr lang="he-IL" sz="2200" b="1" dirty="0" smtClean="0"/>
          </a:p>
          <a:p>
            <a:pPr algn="just">
              <a:defRPr/>
            </a:pPr>
            <a:r>
              <a:rPr lang="he-IL" sz="2200" dirty="0" smtClean="0"/>
              <a:t>האם יש מכירה של נכס ברמת בן הזוג מקבל התשלום?</a:t>
            </a:r>
          </a:p>
          <a:p>
            <a:pPr marL="0" indent="0">
              <a:buNone/>
              <a:defRPr/>
            </a:pPr>
            <a:endParaRPr lang="he-IL" sz="2200" b="1" dirty="0" smtClean="0"/>
          </a:p>
          <a:p>
            <a:pPr marL="0" indent="0">
              <a:buNone/>
              <a:defRPr/>
            </a:pPr>
            <a:r>
              <a:rPr lang="he-IL" sz="2200" b="1" dirty="0" smtClean="0"/>
              <a:t>   </a:t>
            </a:r>
          </a:p>
          <a:p>
            <a:pPr marL="0" indent="0">
              <a:buNone/>
              <a:defRPr/>
            </a:pPr>
            <a:endParaRPr lang="he-IL" sz="2200" dirty="0"/>
          </a:p>
        </p:txBody>
      </p:sp>
    </p:spTree>
    <p:extLst>
      <p:ext uri="{BB962C8B-B14F-4D97-AF65-F5344CB8AC3E}">
        <p14:creationId xmlns:p14="http://schemas.microsoft.com/office/powerpoint/2010/main" val="2245978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40000" lnSpcReduction="20000"/>
          </a:bodyPr>
          <a:lstStyle/>
          <a:p>
            <a:pPr marL="0" indent="0">
              <a:buNone/>
              <a:defRPr/>
            </a:pPr>
            <a:r>
              <a:rPr lang="he-IL" sz="6000" b="1" u="sng" dirty="0" smtClean="0"/>
              <a:t>החלטת מיסוי 7681/14</a:t>
            </a:r>
          </a:p>
          <a:p>
            <a:pPr marL="0" indent="0">
              <a:buNone/>
              <a:defRPr/>
            </a:pPr>
            <a:endParaRPr lang="he-IL" sz="2900" b="1" dirty="0" smtClean="0"/>
          </a:p>
          <a:p>
            <a:pPr marL="0" indent="0">
              <a:buNone/>
              <a:defRPr/>
            </a:pPr>
            <a:r>
              <a:rPr lang="he-IL" sz="5500" b="1" dirty="0" smtClean="0"/>
              <a:t>העובדות:</a:t>
            </a:r>
          </a:p>
          <a:p>
            <a:pPr marL="0" indent="0">
              <a:buNone/>
              <a:defRPr/>
            </a:pPr>
            <a:r>
              <a:rPr lang="he-IL" sz="5500" dirty="0" smtClean="0"/>
              <a:t>בני זוג החלו לאחרונה בהליך גירושין , בבעלותם המשותפת נכסים שונים ובתוכם נכללות גם מניות של חברה פרטית בבעלותם המלאה של בני הזוג המחוזקות על ידי כל אחד מבני הזוג בחלקים שווים.</a:t>
            </a:r>
          </a:p>
          <a:p>
            <a:pPr marL="0" indent="0">
              <a:buNone/>
              <a:defRPr/>
            </a:pPr>
            <a:r>
              <a:rPr lang="he-IL" sz="5500" dirty="0" smtClean="0"/>
              <a:t>במסגרת הסכם גירושין הוסכם כי בני הזוג האחד המחזיק במניות יעביר את 50% מאחזקותיו במניות של החברה הפרטית לבן זוג השני ,כך שלאחר העברה בן הזוג השני יחזיק ב-100% ממניות החברה הפרטית.</a:t>
            </a:r>
          </a:p>
          <a:p>
            <a:pPr marL="0" indent="0">
              <a:buNone/>
              <a:defRPr/>
            </a:pPr>
            <a:endParaRPr lang="he-IL" sz="5500" dirty="0"/>
          </a:p>
          <a:p>
            <a:pPr marL="0" indent="0">
              <a:buNone/>
              <a:defRPr/>
            </a:pPr>
            <a:r>
              <a:rPr lang="he-IL" sz="5500" b="1" dirty="0" smtClean="0"/>
              <a:t>הבקשה: </a:t>
            </a:r>
            <a:r>
              <a:rPr lang="he-IL" sz="5500" dirty="0" smtClean="0"/>
              <a:t>העברת המניות שתעשה ע"פ פסקי דין שניתן אגב הליכי גירושין לא מהווה מכירה בהתאם לסעיף 88 לפקודת מס הכנסה ויחול רצף מס.</a:t>
            </a:r>
          </a:p>
          <a:p>
            <a:pPr marL="0" indent="0">
              <a:buNone/>
              <a:defRPr/>
            </a:pPr>
            <a:endParaRPr lang="he-IL" sz="3300" b="1" dirty="0" smtClean="0"/>
          </a:p>
          <a:p>
            <a:pPr marL="457200" indent="-457200">
              <a:buAutoNum type="arabicPeriod"/>
              <a:defRPr/>
            </a:pPr>
            <a:endParaRPr lang="he-IL" sz="2200" b="1" dirty="0" smtClean="0"/>
          </a:p>
          <a:p>
            <a:pPr marL="0" indent="0">
              <a:buNone/>
              <a:defRPr/>
            </a:pPr>
            <a:r>
              <a:rPr lang="he-IL" sz="2200" b="1" dirty="0" smtClean="0"/>
              <a:t>   </a:t>
            </a:r>
          </a:p>
          <a:p>
            <a:pPr marL="0" indent="0">
              <a:buNone/>
              <a:defRPr/>
            </a:pPr>
            <a:endParaRPr lang="he-IL" sz="2200" dirty="0"/>
          </a:p>
        </p:txBody>
      </p:sp>
    </p:spTree>
    <p:extLst>
      <p:ext uri="{BB962C8B-B14F-4D97-AF65-F5344CB8AC3E}">
        <p14:creationId xmlns:p14="http://schemas.microsoft.com/office/powerpoint/2010/main" val="22088883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היבטי המס בעת גירושין</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92500" lnSpcReduction="10000"/>
          </a:bodyPr>
          <a:lstStyle/>
          <a:p>
            <a:pPr marL="0" indent="0">
              <a:buNone/>
              <a:defRPr/>
            </a:pPr>
            <a:r>
              <a:rPr lang="he-IL" sz="2600" b="1" u="sng" dirty="0" smtClean="0"/>
              <a:t>החלטת מיסוי 7681/14</a:t>
            </a:r>
            <a:r>
              <a:rPr lang="he-IL" sz="2600" b="1" dirty="0" smtClean="0"/>
              <a:t>-המשך</a:t>
            </a:r>
          </a:p>
          <a:p>
            <a:pPr marL="0" indent="0">
              <a:buNone/>
              <a:defRPr/>
            </a:pPr>
            <a:endParaRPr lang="he-IL" sz="3300" b="1" dirty="0" smtClean="0"/>
          </a:p>
          <a:p>
            <a:pPr marL="0" indent="0">
              <a:buNone/>
              <a:defRPr/>
            </a:pPr>
            <a:r>
              <a:rPr lang="he-IL" sz="2400" b="1" dirty="0" smtClean="0"/>
              <a:t>החלטה: </a:t>
            </a:r>
            <a:r>
              <a:rPr lang="he-IL" sz="2400" dirty="0" smtClean="0"/>
              <a:t>העברת מניות החברה הפרטית בין בני הזוג לא תהווה מכירה ע"פ סעיף 88 לפקודה וזאת בהתקיימות התנאים הבאים:</a:t>
            </a:r>
          </a:p>
          <a:p>
            <a:pPr marL="457200" indent="-457200">
              <a:buAutoNum type="arabicPeriod"/>
              <a:defRPr/>
            </a:pPr>
            <a:r>
              <a:rPr lang="he-IL" sz="2400" dirty="0" smtClean="0"/>
              <a:t>העברת המניות תעשה במסגרת חלוקת הנכסים המשותפים ע"פ פסק דין שניתן אגב הליכי הגירושין.</a:t>
            </a:r>
          </a:p>
          <a:p>
            <a:pPr marL="457200" indent="-457200">
              <a:buAutoNum type="arabicPeriod"/>
              <a:defRPr/>
            </a:pPr>
            <a:r>
              <a:rPr lang="he-IL" sz="2400" dirty="0" smtClean="0"/>
              <a:t>לצורך חישוב הרווח במכירה לראשונה של המניות  המועברות , המחיר המקורי ויום הרכישה יהא כפי שנקבע בידי בן הזוג המעביר טרם חלוקת הנכסים המשותפים בהסכם גירושין</a:t>
            </a:r>
          </a:p>
          <a:p>
            <a:pPr marL="457200" indent="-457200">
              <a:buAutoNum type="arabicPeriod"/>
              <a:defRPr/>
            </a:pPr>
            <a:r>
              <a:rPr lang="he-IL" sz="2400" dirty="0" smtClean="0"/>
              <a:t>בן הזוג המקבל הצהיר כי הוא מסכים שהעברת המניות בין בני הזוג לא תהווה מכירה לפי סעיף 88 לפקודה והמחיר המקורי ויום הרכישה של המניות יא כפי שנקבע ע"י בן הזוג המעביר.</a:t>
            </a:r>
          </a:p>
          <a:p>
            <a:pPr marL="457200" indent="-457200">
              <a:buAutoNum type="arabicPeriod"/>
              <a:defRPr/>
            </a:pPr>
            <a:endParaRPr lang="he-IL" sz="2200" b="1" dirty="0" smtClean="0"/>
          </a:p>
          <a:p>
            <a:pPr marL="0" indent="0">
              <a:buNone/>
              <a:defRPr/>
            </a:pPr>
            <a:r>
              <a:rPr lang="he-IL" sz="2200" b="1" dirty="0" smtClean="0"/>
              <a:t>   </a:t>
            </a:r>
          </a:p>
          <a:p>
            <a:pPr marL="0" indent="0">
              <a:buNone/>
              <a:defRPr/>
            </a:pPr>
            <a:endParaRPr lang="he-IL" sz="2200" dirty="0"/>
          </a:p>
        </p:txBody>
      </p:sp>
    </p:spTree>
    <p:extLst>
      <p:ext uri="{BB962C8B-B14F-4D97-AF65-F5344CB8AC3E}">
        <p14:creationId xmlns:p14="http://schemas.microsoft.com/office/powerpoint/2010/main" val="34023532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smtClean="0"/>
              <a:t>חוק לחלוקת חיסכון פנסיוני בין בני זוג שנפרדו, </a:t>
            </a:r>
            <a:r>
              <a:rPr lang="he-IL" dirty="0" err="1" smtClean="0"/>
              <a:t>התשע"ד</a:t>
            </a:r>
            <a:r>
              <a:rPr lang="he-IL" dirty="0" smtClean="0"/>
              <a:t> - 2014</a:t>
            </a:r>
            <a:endParaRPr lang="he-IL" dirty="0"/>
          </a:p>
        </p:txBody>
      </p:sp>
      <p:sp>
        <p:nvSpPr>
          <p:cNvPr id="3" name="Content Placeholder 2"/>
          <p:cNvSpPr>
            <a:spLocks noGrp="1"/>
          </p:cNvSpPr>
          <p:nvPr>
            <p:ph idx="1"/>
          </p:nvPr>
        </p:nvSpPr>
        <p:spPr/>
        <p:txBody>
          <a:bodyPr>
            <a:normAutofit/>
          </a:bodyPr>
          <a:lstStyle/>
          <a:p>
            <a:pPr marL="0" indent="0">
              <a:buNone/>
            </a:pPr>
            <a:r>
              <a:rPr lang="he-IL" sz="2400" b="1" dirty="0" smtClean="0"/>
              <a:t>עקרונות החוק:</a:t>
            </a:r>
          </a:p>
          <a:p>
            <a:r>
              <a:rPr lang="he-IL" sz="2200" dirty="0" smtClean="0"/>
              <a:t>מטרת החוק היא לקבוע </a:t>
            </a:r>
            <a:r>
              <a:rPr lang="he-IL" sz="2200" dirty="0"/>
              <a:t>הסדרים בעניין חלוקה של חיסכון </a:t>
            </a:r>
            <a:r>
              <a:rPr lang="he-IL" sz="2200" dirty="0" smtClean="0"/>
              <a:t>פנסיוני שנצבר במהלך תקופת החיים המשותפת, בין בני זוג שנפרדו.</a:t>
            </a:r>
          </a:p>
          <a:p>
            <a:r>
              <a:rPr lang="he-IL" sz="2200" dirty="0" smtClean="0"/>
              <a:t>עד לחקיקת החוק, היה קושי להפריד את החיסכון הפנסיוני ולשלם לבני הזוג בנפרד. קושי נוסף היה בפטירת בן הזוג החוסך, שאז במקרים רבים לא הוכר בן הזוג לשעבר כשאיר הזכאי לתשלום.</a:t>
            </a:r>
          </a:p>
          <a:p>
            <a:r>
              <a:rPr lang="he-IL" sz="2200" dirty="0" smtClean="0"/>
              <a:t>החוק החדש קובע כי הגוף המשלם יהיה חייב לערוך הפרדה מלאה של חלקו של בן הזוג לשעבר, או העברה פיזית של חלקו לחשבון חדש.</a:t>
            </a:r>
          </a:p>
          <a:p>
            <a:endParaRPr lang="he-IL" sz="2200" dirty="0" smtClean="0"/>
          </a:p>
          <a:p>
            <a:endParaRPr lang="he-IL" dirty="0"/>
          </a:p>
        </p:txBody>
      </p:sp>
    </p:spTree>
    <p:extLst>
      <p:ext uri="{BB962C8B-B14F-4D97-AF65-F5344CB8AC3E}">
        <p14:creationId xmlns:p14="http://schemas.microsoft.com/office/powerpoint/2010/main" val="1389792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שנפרדו, </a:t>
            </a:r>
            <a:r>
              <a:rPr lang="he-IL" dirty="0" err="1"/>
              <a:t>התשע"ד</a:t>
            </a:r>
            <a:r>
              <a:rPr lang="he-IL" dirty="0"/>
              <a:t> - 2014</a:t>
            </a:r>
          </a:p>
        </p:txBody>
      </p:sp>
      <p:sp>
        <p:nvSpPr>
          <p:cNvPr id="3" name="Content Placeholder 2"/>
          <p:cNvSpPr>
            <a:spLocks noGrp="1"/>
          </p:cNvSpPr>
          <p:nvPr>
            <p:ph idx="1"/>
          </p:nvPr>
        </p:nvSpPr>
        <p:spPr/>
        <p:txBody>
          <a:bodyPr>
            <a:normAutofit/>
          </a:bodyPr>
          <a:lstStyle/>
          <a:p>
            <a:r>
              <a:rPr lang="he-IL" sz="2200" b="1" dirty="0" smtClean="0"/>
              <a:t>קופות צוברות כספים</a:t>
            </a:r>
            <a:r>
              <a:rPr lang="he-IL" sz="2200" dirty="0" smtClean="0"/>
              <a:t>: </a:t>
            </a:r>
            <a:r>
              <a:rPr lang="he-IL" sz="2200" dirty="0" err="1" smtClean="0"/>
              <a:t>קופ"ג</a:t>
            </a:r>
            <a:r>
              <a:rPr lang="he-IL" sz="2200" dirty="0" smtClean="0"/>
              <a:t> וקרנות פנסיה חדשות יידרשו לפתוח חשבון חדש ע"ש בן הזוג לשעבר ולהעביר לשם את חלקו בכספים הצבורים. אם בן הזוג החוסך הוא גמלאי שהחל לקבל קצבה, יקבל בן הזוג לשעבר חלק מקצבת הפרישה.</a:t>
            </a:r>
          </a:p>
          <a:p>
            <a:r>
              <a:rPr lang="he-IL" sz="2200" b="1" dirty="0" smtClean="0"/>
              <a:t>קופות צוברות זכויות:</a:t>
            </a:r>
            <a:r>
              <a:rPr lang="he-IL" sz="2200" dirty="0" smtClean="0"/>
              <a:t> קרן ותיקה, קופת ביטוח ישנה, </a:t>
            </a:r>
            <a:r>
              <a:rPr lang="he-IL" sz="2200" dirty="0" err="1" smtClean="0"/>
              <a:t>קופ"ג</a:t>
            </a:r>
            <a:r>
              <a:rPr lang="he-IL" sz="2200" dirty="0" smtClean="0"/>
              <a:t> מרכזית לקצבה או </a:t>
            </a:r>
            <a:r>
              <a:rPr lang="he-IL" sz="2200" dirty="0" err="1" smtClean="0"/>
              <a:t>קופ"ג</a:t>
            </a:r>
            <a:r>
              <a:rPr lang="he-IL" sz="2200" dirty="0" smtClean="0"/>
              <a:t> מרכזית להשתתפות בפנסיה תקציבית, לא יידרשו לפתוח חשבון חדש, ובן הזוג לשעבר יקבל חלק מקצבת הפרישה, עם מועד התשלום לבן הזוג החוסך.</a:t>
            </a:r>
          </a:p>
          <a:p>
            <a:r>
              <a:rPr lang="he-IL" sz="2200" dirty="0" smtClean="0"/>
              <a:t>החוק קובע, כי בן הזוג לשעבר שהוא "שאיר" של חוסך שנפטר יהיה זכאי לקצבה, גם אם במועד הפטירה היה לחוסך בן זוג אחר המוגדר כשאיר. התנאים לכך הם שתקופת החיסכון המשותף היא 10 שנים לפחות, ואם הנפטר היה </a:t>
            </a:r>
            <a:r>
              <a:rPr lang="he-IL" sz="2200" dirty="0" err="1" smtClean="0"/>
              <a:t>גימלאי</a:t>
            </a:r>
            <a:r>
              <a:rPr lang="he-IL" sz="2200" dirty="0" smtClean="0"/>
              <a:t> – 3 שנים לפחות.</a:t>
            </a:r>
          </a:p>
          <a:p>
            <a:endParaRPr lang="he-IL" dirty="0"/>
          </a:p>
        </p:txBody>
      </p:sp>
    </p:spTree>
    <p:extLst>
      <p:ext uri="{BB962C8B-B14F-4D97-AF65-F5344CB8AC3E}">
        <p14:creationId xmlns:p14="http://schemas.microsoft.com/office/powerpoint/2010/main" val="19150040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שנפרדו, </a:t>
            </a:r>
            <a:r>
              <a:rPr lang="he-IL" dirty="0" err="1"/>
              <a:t>התשע"ד</a:t>
            </a:r>
            <a:r>
              <a:rPr lang="he-IL" dirty="0"/>
              <a:t> - 2014</a:t>
            </a:r>
          </a:p>
        </p:txBody>
      </p:sp>
      <p:sp>
        <p:nvSpPr>
          <p:cNvPr id="3" name="Content Placeholder 2"/>
          <p:cNvSpPr>
            <a:spLocks noGrp="1"/>
          </p:cNvSpPr>
          <p:nvPr>
            <p:ph idx="1"/>
          </p:nvPr>
        </p:nvSpPr>
        <p:spPr/>
        <p:txBody>
          <a:bodyPr>
            <a:noAutofit/>
          </a:bodyPr>
          <a:lstStyle/>
          <a:p>
            <a:pPr marL="0" indent="0">
              <a:buNone/>
            </a:pPr>
            <a:r>
              <a:rPr lang="he-IL" sz="2200" b="1" dirty="0" smtClean="0"/>
              <a:t>חלוקת החיסכון:</a:t>
            </a:r>
          </a:p>
          <a:p>
            <a:r>
              <a:rPr lang="he-IL" sz="2200" dirty="0"/>
              <a:t>החוק יחול אם בידי בן הזוג לשעבר יהיה פסק דין שקובע שהחיסכון הפנסיוני יחולק בין בני הזוג. אם בן הזוג החוסך הוא גמלאי, שיעור ההעברה לא יעלה על מחצית השיעור המשותף. אם בן הזוג החוסך אינו גמלאי, שהשיעור להעברה לא יעלה על מחצית מסך היתרה הצבורה במועד הפירוד.</a:t>
            </a:r>
          </a:p>
          <a:p>
            <a:r>
              <a:rPr lang="he-IL" sz="2200" b="1" dirty="0" smtClean="0"/>
              <a:t>"</a:t>
            </a:r>
            <a:r>
              <a:rPr lang="he-IL" sz="2200" b="1" dirty="0"/>
              <a:t>השיעור להעברה" </a:t>
            </a:r>
            <a:r>
              <a:rPr lang="he-IL" sz="2200" dirty="0"/>
              <a:t>– השיעור מהיתרה הצבורה, מקצבת הפרישה או מסכום חד-פעמי שנמשך מקופת הגמל שלא בדרך של קצבה, לפי העניין, שנקבע בפסק דין לחלוקת חיסכון פנסיוני כשיעור שיועבר לבן הזוג לשעבר;</a:t>
            </a:r>
          </a:p>
          <a:p>
            <a:r>
              <a:rPr lang="he-IL" sz="2200" b="1" dirty="0"/>
              <a:t>"השיעור המשותף" </a:t>
            </a:r>
            <a:r>
              <a:rPr lang="he-IL" sz="2200" dirty="0"/>
              <a:t>– השיעור המתקבל מחלוקת התקופה המשותפת שעד למועד הפירוד בתקופת הצבירה שעד למועד הפירוד;</a:t>
            </a:r>
          </a:p>
          <a:p>
            <a:r>
              <a:rPr lang="he-IL" sz="2200" b="1" dirty="0"/>
              <a:t>"התקופה המשותפת" </a:t>
            </a:r>
            <a:r>
              <a:rPr lang="he-IL" sz="2200" dirty="0"/>
              <a:t>– תקופה החלה בתקופת הצבירה, שנקבע לגביה בפסק דין לחלוקת חיסכון פנסיוני כי נצבר במהלכה חיסכון פנסיוני המשותף לחוסך ולבן זוגו לשעבר;</a:t>
            </a:r>
          </a:p>
        </p:txBody>
      </p:sp>
    </p:spTree>
    <p:extLst>
      <p:ext uri="{BB962C8B-B14F-4D97-AF65-F5344CB8AC3E}">
        <p14:creationId xmlns:p14="http://schemas.microsoft.com/office/powerpoint/2010/main" val="9347155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שנפרדו, </a:t>
            </a:r>
            <a:r>
              <a:rPr lang="he-IL" dirty="0" err="1"/>
              <a:t>התשע"ד</a:t>
            </a:r>
            <a:r>
              <a:rPr lang="he-IL" dirty="0"/>
              <a:t> - 2014</a:t>
            </a:r>
          </a:p>
        </p:txBody>
      </p:sp>
      <p:sp>
        <p:nvSpPr>
          <p:cNvPr id="3" name="Content Placeholder 2"/>
          <p:cNvSpPr>
            <a:spLocks noGrp="1"/>
          </p:cNvSpPr>
          <p:nvPr>
            <p:ph idx="1"/>
          </p:nvPr>
        </p:nvSpPr>
        <p:spPr/>
        <p:txBody>
          <a:bodyPr>
            <a:noAutofit/>
          </a:bodyPr>
          <a:lstStyle/>
          <a:p>
            <a:pPr marL="0" indent="0">
              <a:buNone/>
            </a:pPr>
            <a:r>
              <a:rPr lang="he-IL" sz="2200" b="1" dirty="0" smtClean="0"/>
              <a:t>חלוקת החיסכון – המשך:</a:t>
            </a:r>
          </a:p>
          <a:p>
            <a:pPr marL="0" indent="0">
              <a:buNone/>
            </a:pPr>
            <a:r>
              <a:rPr lang="he-IL" sz="2000" b="1" dirty="0" smtClean="0"/>
              <a:t>"</a:t>
            </a:r>
            <a:r>
              <a:rPr lang="he-IL" sz="2000" b="1" dirty="0"/>
              <a:t>תקופת הצבירה" </a:t>
            </a:r>
            <a:r>
              <a:rPr lang="he-IL" sz="2000" dirty="0"/>
              <a:t>– התקופה כמפורט להלן, לפי העניין</a:t>
            </a:r>
            <a:r>
              <a:rPr lang="he-IL" sz="2000" dirty="0" smtClean="0"/>
              <a:t>:</a:t>
            </a:r>
          </a:p>
          <a:p>
            <a:pPr marL="514350" indent="-514350">
              <a:buAutoNum type="arabicParenBoth"/>
            </a:pPr>
            <a:r>
              <a:rPr lang="he-IL" sz="2000" dirty="0" smtClean="0"/>
              <a:t>לעניין </a:t>
            </a:r>
            <a:r>
              <a:rPr lang="he-IL" sz="2000" dirty="0"/>
              <a:t>חיסכון פנסיוני באמצעות צבירת כספים – התקופה שבעדה שולמו בשל החוסך תשלומים לקופת גמל</a:t>
            </a:r>
            <a:r>
              <a:rPr lang="he-IL" sz="2000" dirty="0" smtClean="0"/>
              <a:t>;</a:t>
            </a:r>
          </a:p>
          <a:p>
            <a:pPr marL="514350" indent="-514350">
              <a:buAutoNum type="arabicParenBoth"/>
            </a:pPr>
            <a:r>
              <a:rPr lang="he-IL" sz="2000" dirty="0"/>
              <a:t>לעניין חיסכון פנסיוני באמצעות צבירת זכויות </a:t>
            </a:r>
            <a:r>
              <a:rPr lang="he-IL" sz="2000" dirty="0" smtClean="0"/>
              <a:t>–</a:t>
            </a:r>
          </a:p>
          <a:p>
            <a:pPr marL="400050" lvl="1" indent="0">
              <a:buNone/>
            </a:pPr>
            <a:r>
              <a:rPr lang="he-IL" sz="2000" dirty="0"/>
              <a:t>(א)	לגבי הסדר פנסיה תקציבית – תקופת העבודה או תקופת </a:t>
            </a:r>
            <a:r>
              <a:rPr lang="he-IL" sz="2000" dirty="0" smtClean="0"/>
              <a:t>הכהונה</a:t>
            </a:r>
            <a:r>
              <a:rPr lang="he-IL" sz="2000" dirty="0"/>
              <a:t>, לפי העניין, שחל לגביה הסדר פנסיה תקציבית</a:t>
            </a:r>
            <a:r>
              <a:rPr lang="he-IL" sz="2000" dirty="0" smtClean="0"/>
              <a:t>;</a:t>
            </a:r>
          </a:p>
          <a:p>
            <a:pPr marL="400050" lvl="1" indent="0">
              <a:buNone/>
            </a:pPr>
            <a:r>
              <a:rPr lang="he-IL" sz="2000" dirty="0"/>
              <a:t>(ב)	לגבי קרן ותיקה או קופת ביטוח ישנה – התקופה שבעדה שולמו בשל החוסך תשלומים לקרן הוותיקה או לקופת הביטוח הישנה בהתאם להוראות הסדר החיסכון, ולא נמשכו בשל אותה תקופה, כולה או חלקה, כספים מהקרן הוותיקה או מקופת הביטוח הישנה;</a:t>
            </a:r>
          </a:p>
        </p:txBody>
      </p:sp>
    </p:spTree>
    <p:extLst>
      <p:ext uri="{BB962C8B-B14F-4D97-AF65-F5344CB8AC3E}">
        <p14:creationId xmlns:p14="http://schemas.microsoft.com/office/powerpoint/2010/main" val="24704084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שנפרדו, </a:t>
            </a:r>
            <a:r>
              <a:rPr lang="he-IL" dirty="0" err="1"/>
              <a:t>התשע"ד</a:t>
            </a:r>
            <a:r>
              <a:rPr lang="he-IL" dirty="0"/>
              <a:t> - 2014</a:t>
            </a:r>
          </a:p>
        </p:txBody>
      </p:sp>
      <p:sp>
        <p:nvSpPr>
          <p:cNvPr id="3" name="Content Placeholder 2"/>
          <p:cNvSpPr>
            <a:spLocks noGrp="1"/>
          </p:cNvSpPr>
          <p:nvPr>
            <p:ph idx="1"/>
          </p:nvPr>
        </p:nvSpPr>
        <p:spPr/>
        <p:txBody>
          <a:bodyPr>
            <a:noAutofit/>
          </a:bodyPr>
          <a:lstStyle/>
          <a:p>
            <a:pPr marL="0" indent="0">
              <a:buNone/>
            </a:pPr>
            <a:r>
              <a:rPr lang="he-IL" sz="2400" b="1" u="sng" dirty="0" smtClean="0"/>
              <a:t>תחולת החוק:</a:t>
            </a:r>
          </a:p>
          <a:p>
            <a:r>
              <a:rPr lang="he-IL" sz="2200" dirty="0" smtClean="0"/>
              <a:t>תוך 6 חודשים מיום פרסום החוק.</a:t>
            </a:r>
          </a:p>
          <a:p>
            <a:r>
              <a:rPr lang="he-IL" sz="2200" dirty="0" smtClean="0"/>
              <a:t>החוק יחול על פסק דין שניתן לפני יום התחילה הנ"ל, בתנאים הבאים:</a:t>
            </a:r>
          </a:p>
          <a:p>
            <a:pPr marL="857250" lvl="1" indent="-457200">
              <a:buAutoNum type="arabicPeriod"/>
            </a:pPr>
            <a:r>
              <a:rPr lang="he-IL" sz="2200" dirty="0" smtClean="0"/>
              <a:t>בן הזוג החוסך לא נפטר לפני יום התחילה</a:t>
            </a:r>
          </a:p>
          <a:p>
            <a:pPr marL="857250" lvl="1" indent="-457200">
              <a:buAutoNum type="arabicPeriod"/>
            </a:pPr>
            <a:r>
              <a:rPr lang="he-IL" sz="2200" dirty="0" smtClean="0"/>
              <a:t>טרם חלף חודש מאז הפך החוסך לגמלאי, או שטרם חלפו שנתיים מיום מתן פסק הדין. לחלופין, פסק הדין נרשם בתוך שנה מיום התחילה, ובן הזוג לשעבר </a:t>
            </a:r>
            <a:r>
              <a:rPr lang="he-IL" sz="2200" dirty="0" err="1" smtClean="0"/>
              <a:t>ישא</a:t>
            </a:r>
            <a:r>
              <a:rPr lang="he-IL" sz="2200" dirty="0" smtClean="0"/>
              <a:t> במלוא סכום ההפחתה הנגבה מהגמלה, בעד המועדים שמתחילת הזכאות לגמלה.</a:t>
            </a:r>
          </a:p>
          <a:p>
            <a:pPr marL="457200" indent="-457200">
              <a:buAutoNum type="arabicPeriod"/>
            </a:pPr>
            <a:endParaRPr lang="he-IL" sz="2400" dirty="0" smtClean="0"/>
          </a:p>
          <a:p>
            <a:endParaRPr lang="he-IL" sz="2200" dirty="0"/>
          </a:p>
          <a:p>
            <a:pPr marL="0" indent="0">
              <a:buNone/>
            </a:pPr>
            <a:endParaRPr lang="he-IL" sz="2000" b="1" u="sng" dirty="0" smtClean="0"/>
          </a:p>
          <a:p>
            <a:pPr marL="0" indent="0">
              <a:buNone/>
            </a:pPr>
            <a:endParaRPr lang="he-IL" sz="2000" dirty="0"/>
          </a:p>
        </p:txBody>
      </p:sp>
    </p:spTree>
    <p:extLst>
      <p:ext uri="{BB962C8B-B14F-4D97-AF65-F5344CB8AC3E}">
        <p14:creationId xmlns:p14="http://schemas.microsoft.com/office/powerpoint/2010/main" val="18753484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a:t>
            </a:r>
            <a:r>
              <a:rPr lang="he-IL" dirty="0" smtClean="0"/>
              <a:t>שנפרדו – </a:t>
            </a:r>
            <a:br>
              <a:rPr lang="he-IL" dirty="0" smtClean="0"/>
            </a:br>
            <a:r>
              <a:rPr lang="he-IL" dirty="0" smtClean="0"/>
              <a:t>עיקרי תיקון 204 לפקודה </a:t>
            </a:r>
            <a:endParaRPr lang="he-IL" dirty="0"/>
          </a:p>
        </p:txBody>
      </p:sp>
      <p:sp>
        <p:nvSpPr>
          <p:cNvPr id="3" name="Content Placeholder 2"/>
          <p:cNvSpPr>
            <a:spLocks noGrp="1"/>
          </p:cNvSpPr>
          <p:nvPr>
            <p:ph idx="1"/>
          </p:nvPr>
        </p:nvSpPr>
        <p:spPr/>
        <p:txBody>
          <a:bodyPr>
            <a:normAutofit lnSpcReduction="10000"/>
          </a:bodyPr>
          <a:lstStyle/>
          <a:p>
            <a:r>
              <a:rPr lang="he-IL" sz="2200" dirty="0" smtClean="0"/>
              <a:t>סעיף 3(ה7) לפקודה – סכומים שהועברו לחשבון חדש לקופת גמל לקצבה/סכומים ממרכיב פיצויים שהועברו לקופת גמל לא משלמת לקצבה על שם בן זוג לשעבר של העמית  - </a:t>
            </a:r>
            <a:r>
              <a:rPr lang="he-IL" sz="2200" b="1" dirty="0" smtClean="0"/>
              <a:t>יראו אותם כהכנסה בידי העמית.</a:t>
            </a:r>
          </a:p>
          <a:p>
            <a:pPr marL="0" indent="0">
              <a:buNone/>
            </a:pPr>
            <a:r>
              <a:rPr lang="he-IL" sz="2200" b="1" dirty="0" smtClean="0"/>
              <a:t>	"(</a:t>
            </a:r>
            <a:r>
              <a:rPr lang="he-IL" sz="2200" b="1" dirty="0"/>
              <a:t>1) </a:t>
            </a:r>
            <a:r>
              <a:rPr lang="he-IL" sz="2200" b="1" dirty="0" smtClean="0"/>
              <a:t>סכומים </a:t>
            </a:r>
            <a:r>
              <a:rPr lang="he-IL" sz="2200" b="1" dirty="0"/>
              <a:t>שהועברו לחשבון חדש בקופת גמל לקצבה על שם </a:t>
            </a:r>
            <a:r>
              <a:rPr lang="he-IL" sz="2200" b="1" dirty="0" smtClean="0"/>
              <a:t>	בן </a:t>
            </a:r>
            <a:r>
              <a:rPr lang="he-IL" sz="2200" b="1" dirty="0"/>
              <a:t>זוג </a:t>
            </a:r>
            <a:r>
              <a:rPr lang="he-IL" sz="2200" b="1" dirty="0" smtClean="0"/>
              <a:t>לשעבר </a:t>
            </a:r>
            <a:r>
              <a:rPr lang="he-IL" sz="2200" b="1" dirty="0"/>
              <a:t>של </a:t>
            </a:r>
            <a:r>
              <a:rPr lang="he-IL" sz="2200" b="1" dirty="0" smtClean="0"/>
              <a:t>עמית </a:t>
            </a:r>
            <a:r>
              <a:rPr lang="he-IL" sz="2200" b="1" dirty="0"/>
              <a:t>בקופה, לפי הוראות סעיף 6(א) או </a:t>
            </a:r>
            <a:r>
              <a:rPr lang="he-IL" sz="2200" b="1" dirty="0" smtClean="0"/>
              <a:t>	(</a:t>
            </a:r>
            <a:r>
              <a:rPr lang="he-IL" sz="2200" b="1" dirty="0"/>
              <a:t>ה)(1)(א) </a:t>
            </a:r>
            <a:r>
              <a:rPr lang="he-IL" sz="2200" b="1" dirty="0" smtClean="0"/>
              <a:t>לחוק 	לחלוקת </a:t>
            </a:r>
            <a:r>
              <a:rPr lang="he-IL" sz="2200" b="1" dirty="0"/>
              <a:t>חיסכון פנסיוני, </a:t>
            </a:r>
            <a:r>
              <a:rPr lang="he-IL" sz="2200" b="1" dirty="0" smtClean="0"/>
              <a:t>יראו </a:t>
            </a:r>
            <a:r>
              <a:rPr lang="he-IL" sz="2200" b="1" dirty="0"/>
              <a:t>אותם </a:t>
            </a:r>
            <a:r>
              <a:rPr lang="he-IL" sz="2200" b="1" dirty="0" smtClean="0"/>
              <a:t>כהכנסה</a:t>
            </a:r>
            <a:r>
              <a:rPr lang="he-IL" sz="2200" b="1" dirty="0"/>
              <a:t> </a:t>
            </a:r>
            <a:r>
              <a:rPr lang="he-IL" sz="2200" b="1" dirty="0" smtClean="0"/>
              <a:t>	שהתקבלה </a:t>
            </a:r>
            <a:r>
              <a:rPr lang="he-IL" sz="2200" b="1" dirty="0"/>
              <a:t>בידי העמית. </a:t>
            </a:r>
          </a:p>
          <a:p>
            <a:pPr marL="0" indent="0">
              <a:buNone/>
            </a:pPr>
            <a:r>
              <a:rPr lang="he-IL" sz="2200" b="1" dirty="0" smtClean="0"/>
              <a:t>	(</a:t>
            </a:r>
            <a:r>
              <a:rPr lang="he-IL" sz="2200" b="1" dirty="0"/>
              <a:t>2) </a:t>
            </a:r>
            <a:r>
              <a:rPr lang="he-IL" sz="2200" b="1" dirty="0" smtClean="0"/>
              <a:t>סכומים </a:t>
            </a:r>
            <a:r>
              <a:rPr lang="he-IL" sz="2200" b="1" dirty="0"/>
              <a:t>ממרכיב פיצויים בקופת גמל לקצבה של עמית </a:t>
            </a:r>
            <a:r>
              <a:rPr lang="he-IL" sz="2200" b="1" dirty="0" smtClean="0"/>
              <a:t>	שהועברו לקופת </a:t>
            </a:r>
            <a:r>
              <a:rPr lang="he-IL" sz="2200" b="1" dirty="0"/>
              <a:t>גמל לא משלמת לקצבה על שם בן זוגו לשעבר </a:t>
            </a:r>
            <a:r>
              <a:rPr lang="he-IL" sz="2200" b="1" dirty="0" smtClean="0"/>
              <a:t>	של </a:t>
            </a:r>
            <a:r>
              <a:rPr lang="he-IL" sz="2200" b="1" dirty="0"/>
              <a:t>העמית, לפי </a:t>
            </a:r>
            <a:r>
              <a:rPr lang="he-IL" sz="2200" b="1" dirty="0" smtClean="0"/>
              <a:t>	הוראות </a:t>
            </a:r>
            <a:r>
              <a:rPr lang="he-IL" sz="2200" b="1" dirty="0"/>
              <a:t>סעיף 6(ה)(1)(ב) לחוק לחלוקת חיסכון </a:t>
            </a:r>
            <a:r>
              <a:rPr lang="he-IL" sz="2200" b="1" dirty="0" smtClean="0"/>
              <a:t>	פנסיוני</a:t>
            </a:r>
            <a:r>
              <a:rPr lang="he-IL" sz="2200" b="1" dirty="0"/>
              <a:t>, או שנמשכו </a:t>
            </a:r>
            <a:r>
              <a:rPr lang="he-IL" sz="2200" b="1" dirty="0" smtClean="0"/>
              <a:t>מקופת הגמל </a:t>
            </a:r>
            <a:r>
              <a:rPr lang="he-IL" sz="2200" b="1" dirty="0"/>
              <a:t>לקצבה של העמית בידי בן זוגו </a:t>
            </a:r>
            <a:r>
              <a:rPr lang="he-IL" sz="2200" b="1" dirty="0" smtClean="0"/>
              <a:t>	לשעבר</a:t>
            </a:r>
            <a:r>
              <a:rPr lang="he-IL" sz="2200" b="1" dirty="0"/>
              <a:t>, לפי הוראות </a:t>
            </a:r>
            <a:r>
              <a:rPr lang="he-IL" sz="2200" b="1" dirty="0" smtClean="0"/>
              <a:t>סעיף </a:t>
            </a:r>
            <a:r>
              <a:rPr lang="he-IL" sz="2200" b="1" dirty="0"/>
              <a:t>6(ה)(1)(</a:t>
            </a:r>
            <a:r>
              <a:rPr lang="he-IL" sz="2200" b="1" dirty="0" smtClean="0"/>
              <a:t>ג)</a:t>
            </a:r>
            <a:r>
              <a:rPr lang="he-IL" sz="2200" b="1" dirty="0"/>
              <a:t> </a:t>
            </a:r>
            <a:r>
              <a:rPr lang="he-IL" sz="2200" b="1" dirty="0" smtClean="0"/>
              <a:t>לחוק </a:t>
            </a:r>
            <a:r>
              <a:rPr lang="he-IL" sz="2200" b="1" dirty="0"/>
              <a:t>לחלוקת חיסכון </a:t>
            </a:r>
            <a:r>
              <a:rPr lang="he-IL" sz="2200" b="1" dirty="0" smtClean="0"/>
              <a:t>	פנסיוני</a:t>
            </a:r>
            <a:r>
              <a:rPr lang="he-IL" sz="2200" b="1" dirty="0"/>
              <a:t>, יראו אותם כהכנסה </a:t>
            </a:r>
            <a:r>
              <a:rPr lang="he-IL" sz="2200" b="1" dirty="0" smtClean="0"/>
              <a:t>שהתקבלה </a:t>
            </a:r>
            <a:r>
              <a:rPr lang="he-IL" sz="2200" b="1" dirty="0"/>
              <a:t>בידי העמית</a:t>
            </a:r>
            <a:r>
              <a:rPr lang="he-IL" sz="2200" b="1" dirty="0" smtClean="0"/>
              <a:t>.</a:t>
            </a:r>
          </a:p>
          <a:p>
            <a:pPr marL="0" indent="0">
              <a:buNone/>
            </a:pPr>
            <a:r>
              <a:rPr lang="he-IL" sz="2200" b="1" dirty="0"/>
              <a:t>	</a:t>
            </a:r>
            <a:r>
              <a:rPr lang="he-IL" sz="2200" b="1" dirty="0" smtClean="0"/>
              <a:t>(3) לעניין סעיף קטן זה, "עמית" ו"בן זוג לשעבר" – כהגדרתם 	בחוק לחלוקת חיסכון פנסיוני."</a:t>
            </a:r>
            <a:endParaRPr lang="he-IL" sz="2200" b="1" dirty="0"/>
          </a:p>
          <a:p>
            <a:pPr marL="457200" indent="-457200">
              <a:buAutoNum type="arabicParenBoth" startAt="3"/>
            </a:pPr>
            <a:endParaRPr lang="he-IL" sz="2200" b="1" dirty="0" smtClean="0"/>
          </a:p>
        </p:txBody>
      </p:sp>
    </p:spTree>
    <p:extLst>
      <p:ext uri="{BB962C8B-B14F-4D97-AF65-F5344CB8AC3E}">
        <p14:creationId xmlns:p14="http://schemas.microsoft.com/office/powerpoint/2010/main" val="401299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dirty="0" smtClean="0"/>
              <a:t>הלכת השיתוף</a:t>
            </a:r>
          </a:p>
        </p:txBody>
      </p:sp>
      <p:sp>
        <p:nvSpPr>
          <p:cNvPr id="9219" name="Content Placeholder 2"/>
          <p:cNvSpPr>
            <a:spLocks noGrp="1"/>
          </p:cNvSpPr>
          <p:nvPr>
            <p:ph idx="1"/>
          </p:nvPr>
        </p:nvSpPr>
        <p:spPr>
          <a:xfrm>
            <a:off x="468313" y="981075"/>
            <a:ext cx="8229600" cy="5000625"/>
          </a:xfrm>
        </p:spPr>
        <p:txBody>
          <a:bodyPr>
            <a:normAutofit/>
          </a:bodyPr>
          <a:lstStyle/>
          <a:p>
            <a:pPr marL="0" indent="0" algn="just">
              <a:buNone/>
              <a:defRPr/>
            </a:pPr>
            <a:r>
              <a:rPr lang="he-IL" sz="2400" b="1" u="sng" dirty="0" smtClean="0"/>
              <a:t>פס"ד בעניין יהלום רע"א 5774/91 (1994):</a:t>
            </a:r>
          </a:p>
          <a:p>
            <a:pPr marL="0" indent="0" algn="just">
              <a:buNone/>
              <a:defRPr/>
            </a:pPr>
            <a:r>
              <a:rPr lang="he-IL" sz="2200" b="1" dirty="0" smtClean="0"/>
              <a:t>פסק הדין:</a:t>
            </a:r>
          </a:p>
          <a:p>
            <a:pPr marL="0" indent="0" eaLnBrk="1" hangingPunct="1">
              <a:buNone/>
              <a:defRPr/>
            </a:pPr>
            <a:r>
              <a:rPr lang="he-IL" sz="2200" dirty="0" smtClean="0"/>
              <a:t>בית המשפט פסק,  כי היות והאלמנות לא העלו את טענת חזקת השיתוף בזמן חייהן, אזי יש לראות אותן כאילו ויתרו על החזקה ואין ליורשים זכות לעלותה: </a:t>
            </a:r>
            <a:r>
              <a:rPr lang="he-IL" sz="2200" b="1" dirty="0" smtClean="0"/>
              <a:t>"בפני </a:t>
            </a:r>
            <a:r>
              <a:rPr lang="he-IL" sz="2200" b="1" dirty="0"/>
              <a:t>האלמנות לא עמדה כל מניעה שהיא, אשר שללה או מנעה מהן, בעודן בחיים, את ההזדמנות לטעון ולתבוע הכרה בכך שהן שותפות שוות בנכסי המקרקעין שנרכשו על שם בעליהן בלבד. הן יכלו לעשות זאת בשלב מתן צוי הירושה ואף בשלב מאוחר יותר, אך העובדה היא שלא עשו כן - במשך כל אותן שנים רבות שנקפו וחלפו עד שהלכו האלמנות לבית עולמן, הן לא מצאו לנכון להעלות, ולו ברמז, את הטענה האמורה. משכך, ועל פי הכלל האמור, יש לראותן כאילו ויתרו על זכותן לטעון ולהוכיח קיומה של חזקת השיתוף </a:t>
            </a:r>
            <a:r>
              <a:rPr lang="he-IL" sz="2200" b="1" dirty="0" smtClean="0"/>
              <a:t>בעניינן."  </a:t>
            </a:r>
          </a:p>
        </p:txBody>
      </p:sp>
    </p:spTree>
    <p:extLst>
      <p:ext uri="{BB962C8B-B14F-4D97-AF65-F5344CB8AC3E}">
        <p14:creationId xmlns:p14="http://schemas.microsoft.com/office/powerpoint/2010/main" val="13816334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a:t>
            </a:r>
            <a:r>
              <a:rPr lang="he-IL" dirty="0" smtClean="0"/>
              <a:t>שנפרדו – </a:t>
            </a:r>
            <a:br>
              <a:rPr lang="he-IL" dirty="0" smtClean="0"/>
            </a:br>
            <a:r>
              <a:rPr lang="he-IL" dirty="0" smtClean="0"/>
              <a:t>עיקרי תיקון 204 לפקודה </a:t>
            </a:r>
            <a:endParaRPr lang="he-IL" dirty="0"/>
          </a:p>
        </p:txBody>
      </p:sp>
      <p:sp>
        <p:nvSpPr>
          <p:cNvPr id="3" name="Content Placeholder 2"/>
          <p:cNvSpPr>
            <a:spLocks noGrp="1"/>
          </p:cNvSpPr>
          <p:nvPr>
            <p:ph idx="1"/>
          </p:nvPr>
        </p:nvSpPr>
        <p:spPr/>
        <p:txBody>
          <a:bodyPr>
            <a:normAutofit/>
          </a:bodyPr>
          <a:lstStyle/>
          <a:p>
            <a:r>
              <a:rPr lang="he-IL" sz="2200" dirty="0"/>
              <a:t>סעיף 164 לפקודה - העברת כספים לחשבון החדש תיחשב כהכנסה, ממנה יש לנכות מס במקור.</a:t>
            </a:r>
          </a:p>
          <a:p>
            <a:pPr marL="0" indent="0">
              <a:buNone/>
            </a:pPr>
            <a:r>
              <a:rPr lang="he-IL" sz="2200" dirty="0"/>
              <a:t>	</a:t>
            </a:r>
            <a:r>
              <a:rPr lang="he-IL" sz="2200" b="1" dirty="0"/>
              <a:t>"כל המשלם או האחראי לתשלומה של... סכומים ותשלומים שחל 	עליהם סעיף 3(ה7)... ינכה בשעת התשלום מן הסכום המשתלם </a:t>
            </a:r>
            <a:r>
              <a:rPr lang="he-IL" sz="2200" b="1" dirty="0" smtClean="0"/>
              <a:t>	מס"</a:t>
            </a:r>
            <a:endParaRPr lang="he-IL" sz="2200" dirty="0" smtClean="0"/>
          </a:p>
          <a:p>
            <a:r>
              <a:rPr lang="he-IL" sz="2200" dirty="0" smtClean="0"/>
              <a:t>סעיף 124ג לפקודה - שיעור </a:t>
            </a:r>
            <a:r>
              <a:rPr lang="he-IL" sz="2200" dirty="0"/>
              <a:t>המס על העברת סכומים לחשבון חדש </a:t>
            </a:r>
            <a:r>
              <a:rPr lang="he-IL" sz="2200" dirty="0" err="1" smtClean="0"/>
              <a:t>בקופ"ג</a:t>
            </a:r>
            <a:r>
              <a:rPr lang="he-IL" sz="2200" dirty="0" smtClean="0"/>
              <a:t> לקצבה </a:t>
            </a:r>
            <a:r>
              <a:rPr lang="he-IL" sz="2200" dirty="0"/>
              <a:t>יהיה 21</a:t>
            </a:r>
            <a:r>
              <a:rPr lang="he-IL" sz="2200" dirty="0" smtClean="0"/>
              <a:t>%.</a:t>
            </a:r>
          </a:p>
          <a:p>
            <a:pPr marL="0" indent="0">
              <a:buNone/>
            </a:pPr>
            <a:r>
              <a:rPr lang="he-IL" sz="2200" b="1" dirty="0"/>
              <a:t>	</a:t>
            </a:r>
            <a:r>
              <a:rPr lang="he-IL" sz="2200" b="1" dirty="0" smtClean="0"/>
              <a:t>"על </a:t>
            </a:r>
            <a:r>
              <a:rPr lang="he-IL" sz="2200" b="1" dirty="0"/>
              <a:t>אף האמור בסעיף 121, שיעור המס על הכנסה לפי סעיף </a:t>
            </a:r>
            <a:r>
              <a:rPr lang="he-IL" sz="2200" b="1" dirty="0" smtClean="0"/>
              <a:t>	3(ה7</a:t>
            </a:r>
            <a:r>
              <a:rPr lang="he-IL" sz="2200" b="1" dirty="0"/>
              <a:t>)(1), יהיה בשיעור האמור בסעיף 121(ב)(1)(ג) בלא זכאות </a:t>
            </a:r>
            <a:r>
              <a:rPr lang="he-IL" sz="2200" b="1" dirty="0" smtClean="0"/>
              <a:t>	לפטור</a:t>
            </a:r>
            <a:r>
              <a:rPr lang="he-IL" sz="2200" b="1" dirty="0"/>
              <a:t>, להנחה, לניכוי, לזיכוי או לקיזוז כלשהם, למעט פטור לפי </a:t>
            </a:r>
            <a:r>
              <a:rPr lang="he-IL" sz="2200" b="1" dirty="0" smtClean="0"/>
              <a:t>	סעיף </a:t>
            </a:r>
            <a:r>
              <a:rPr lang="he-IL" sz="2200" b="1" dirty="0"/>
              <a:t>9(17א</a:t>
            </a:r>
            <a:r>
              <a:rPr lang="he-IL" sz="2200" b="1" dirty="0" smtClean="0"/>
              <a:t>)."</a:t>
            </a:r>
            <a:endParaRPr lang="he-IL" sz="2200" b="1" dirty="0"/>
          </a:p>
        </p:txBody>
      </p:sp>
    </p:spTree>
    <p:extLst>
      <p:ext uri="{BB962C8B-B14F-4D97-AF65-F5344CB8AC3E}">
        <p14:creationId xmlns:p14="http://schemas.microsoft.com/office/powerpoint/2010/main" val="22863887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a:t>
            </a:r>
            <a:r>
              <a:rPr lang="he-IL" dirty="0" smtClean="0"/>
              <a:t>שנפרדו – </a:t>
            </a:r>
            <a:br>
              <a:rPr lang="he-IL" dirty="0" smtClean="0"/>
            </a:br>
            <a:r>
              <a:rPr lang="he-IL" dirty="0" smtClean="0"/>
              <a:t>עיקרי תיקון 204 לפקודה </a:t>
            </a:r>
            <a:endParaRPr lang="he-IL" dirty="0"/>
          </a:p>
        </p:txBody>
      </p:sp>
      <p:sp>
        <p:nvSpPr>
          <p:cNvPr id="3" name="Content Placeholder 2"/>
          <p:cNvSpPr>
            <a:spLocks noGrp="1"/>
          </p:cNvSpPr>
          <p:nvPr>
            <p:ph idx="1"/>
          </p:nvPr>
        </p:nvSpPr>
        <p:spPr/>
        <p:txBody>
          <a:bodyPr>
            <a:normAutofit lnSpcReduction="10000"/>
          </a:bodyPr>
          <a:lstStyle/>
          <a:p>
            <a:r>
              <a:rPr lang="he-IL" sz="2200" dirty="0" smtClean="0"/>
              <a:t>סעיף </a:t>
            </a:r>
            <a:r>
              <a:rPr lang="he-IL" sz="2200" dirty="0"/>
              <a:t>9(7א</a:t>
            </a:r>
            <a:r>
              <a:rPr lang="he-IL" sz="2200" dirty="0" smtClean="0"/>
              <a:t>)(ח) </a:t>
            </a:r>
            <a:r>
              <a:rPr lang="he-IL" sz="2200" dirty="0"/>
              <a:t>לפקודה - אם קיים בכספים המשולמים לבן הזוג לשעבר מרכיב של פיצויים, ניתן לבקש פטור בהתאם לזכאות בן הזוג לשעבר, כלומר עד לגובה המשכורת האחרונה עד לתקרה של 12,340 ₪, מוכפלת במספר שנות העבודה</a:t>
            </a:r>
            <a:r>
              <a:rPr lang="he-IL" sz="2200" dirty="0" smtClean="0"/>
              <a:t>.</a:t>
            </a:r>
          </a:p>
          <a:p>
            <a:pPr marL="800100" lvl="2" indent="0">
              <a:buNone/>
            </a:pPr>
            <a:r>
              <a:rPr lang="he-IL" sz="2000" b="1" dirty="0" smtClean="0"/>
              <a:t>"הוראות </a:t>
            </a:r>
            <a:r>
              <a:rPr lang="he-IL" sz="2000" b="1" dirty="0"/>
              <a:t>פסקה זו לא יחולו על סכומים ממרכיב הפיצויים שחל עליהם סעיף 6(ה)(1) לחוק לחלוקת חיסכון פנסיוני ובן זוג לשעבר של עמית בחר להעבירם לפי הוראות אותו סעיף ולא יראו בסכומים כאמור מענק פרישה, אלא אם כן הודיע העמית למנהל, בהסכמת בן זוגו לשעבר, כי על כספים שבחר בן הזוג להעבירם לפי סעיף 6(ה)(1)(א) לחוק האמור יחולו הוראות פסקת משנה (א)(1) עד (3); העברת הסכומים לפי בחירת בן הזוג לשעבר בהתאם להוראות סעיף 6(ה)(1) האמור, לא יראו בה חזרה של העמית מבחירתו בהחלת פסקת משנה (א)(4) על הכספים שנותרו בידי העמית, ככל שבחר בהחלה, או מהודעתו לפי פסקת משנה (ז) לעניין הכספים שנותרו בידיו, ככל שהודיע כאמור; לעניין פסקת משנה זו, "בן זוג לשעבר" ו"עמית" - כהגדרתם בחוק לחלוקת חיסכון פנסיוני</a:t>
            </a:r>
            <a:r>
              <a:rPr lang="he-IL" sz="2000" b="1" dirty="0" smtClean="0"/>
              <a:t>;"</a:t>
            </a:r>
            <a:endParaRPr lang="he-IL" sz="2000" b="1" dirty="0"/>
          </a:p>
        </p:txBody>
      </p:sp>
    </p:spTree>
    <p:extLst>
      <p:ext uri="{BB962C8B-B14F-4D97-AF65-F5344CB8AC3E}">
        <p14:creationId xmlns:p14="http://schemas.microsoft.com/office/powerpoint/2010/main" val="37577139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a:t>
            </a:r>
            <a:r>
              <a:rPr lang="he-IL" dirty="0" smtClean="0"/>
              <a:t>שנפרדו – </a:t>
            </a:r>
            <a:br>
              <a:rPr lang="he-IL" dirty="0" smtClean="0"/>
            </a:br>
            <a:r>
              <a:rPr lang="he-IL" dirty="0" smtClean="0"/>
              <a:t>עיקרי תיקון 204 לפקודה </a:t>
            </a:r>
            <a:endParaRPr lang="he-IL" dirty="0"/>
          </a:p>
        </p:txBody>
      </p:sp>
      <p:sp>
        <p:nvSpPr>
          <p:cNvPr id="3" name="Content Placeholder 2"/>
          <p:cNvSpPr>
            <a:spLocks noGrp="1"/>
          </p:cNvSpPr>
          <p:nvPr>
            <p:ph idx="1"/>
          </p:nvPr>
        </p:nvSpPr>
        <p:spPr/>
        <p:txBody>
          <a:bodyPr>
            <a:normAutofit/>
          </a:bodyPr>
          <a:lstStyle/>
          <a:p>
            <a:r>
              <a:rPr lang="he-IL" sz="2200" dirty="0" smtClean="0"/>
              <a:t>סעיף 9(17א) לפקודה - </a:t>
            </a:r>
            <a:r>
              <a:rPr lang="he-IL" sz="2200" dirty="0"/>
              <a:t>העברת סכומים לחשבון חדש </a:t>
            </a:r>
            <a:r>
              <a:rPr lang="he-IL" sz="2200" dirty="0" err="1"/>
              <a:t>בקופ"ג</a:t>
            </a:r>
            <a:r>
              <a:rPr lang="he-IL" sz="2200" dirty="0"/>
              <a:t> לקצבה </a:t>
            </a:r>
            <a:r>
              <a:rPr lang="he-IL" sz="2200" dirty="0" smtClean="0"/>
              <a:t>יהיו פטורים ממס, כל עוד היתרה הצבורה בקופה אינה עולה על סכום ה"תקרה" (כמיליון וחצי ₪). אם עולה על סכום התקרה, הפטור יחול על הסכומים שהועברו בניכוי ההפרש בין היתרה הצבורה לבין התקרה.</a:t>
            </a:r>
          </a:p>
        </p:txBody>
      </p:sp>
    </p:spTree>
    <p:extLst>
      <p:ext uri="{BB962C8B-B14F-4D97-AF65-F5344CB8AC3E}">
        <p14:creationId xmlns:p14="http://schemas.microsoft.com/office/powerpoint/2010/main" val="3757713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a:t>חוק לחלוקת חיסכון פנסיוני בין בני זוג </a:t>
            </a:r>
            <a:r>
              <a:rPr lang="he-IL" dirty="0" smtClean="0"/>
              <a:t>שנפרדו – </a:t>
            </a:r>
            <a:br>
              <a:rPr lang="he-IL" dirty="0" smtClean="0"/>
            </a:br>
            <a:r>
              <a:rPr lang="he-IL" dirty="0" smtClean="0"/>
              <a:t>עיקרי תיקון 204 לפקודה </a:t>
            </a:r>
            <a:endParaRPr lang="he-IL" dirty="0"/>
          </a:p>
        </p:txBody>
      </p:sp>
      <p:sp>
        <p:nvSpPr>
          <p:cNvPr id="3" name="Content Placeholder 2"/>
          <p:cNvSpPr>
            <a:spLocks noGrp="1"/>
          </p:cNvSpPr>
          <p:nvPr>
            <p:ph idx="1"/>
          </p:nvPr>
        </p:nvSpPr>
        <p:spPr/>
        <p:txBody>
          <a:bodyPr>
            <a:normAutofit/>
          </a:bodyPr>
          <a:lstStyle/>
          <a:p>
            <a:pPr marL="800100" lvl="2" indent="0">
              <a:buNone/>
            </a:pPr>
            <a:r>
              <a:rPr lang="he-IL" sz="2000" b="1" dirty="0" smtClean="0"/>
              <a:t>"(א)     סכומים שהועברו לחשבון חדש על שם בן זוגו לשעבר של עמית בקופת גמל לקצבה לפי הוראות סעיף 6(א) או (ה)(1)(א) לחוק לחלוקת חיסכון פנסיוני (להלן - הסכום המועבר) עד לגובה הסכום כמפורט להלן:</a:t>
            </a:r>
          </a:p>
          <a:p>
            <a:pPr marL="800100" lvl="2" indent="0">
              <a:buNone/>
            </a:pPr>
            <a:r>
              <a:rPr lang="he-IL" sz="2000" b="1" dirty="0" smtClean="0"/>
              <a:t>(1)     </a:t>
            </a:r>
            <a:r>
              <a:rPr lang="he-IL" sz="2000" b="1" dirty="0" err="1" smtClean="0"/>
              <a:t>היתה</a:t>
            </a:r>
            <a:r>
              <a:rPr lang="he-IL" sz="2000" b="1" dirty="0" smtClean="0"/>
              <a:t> היתרה הצבורה עד גובה התקרה - הסכום המועבר כולו;</a:t>
            </a:r>
          </a:p>
          <a:p>
            <a:pPr marL="800100" lvl="2" indent="0">
              <a:buNone/>
            </a:pPr>
            <a:r>
              <a:rPr lang="he-IL" sz="2000" b="1" dirty="0" smtClean="0"/>
              <a:t>(2)     </a:t>
            </a:r>
            <a:r>
              <a:rPr lang="he-IL" sz="2000" b="1" dirty="0" err="1" smtClean="0"/>
              <a:t>היתה</a:t>
            </a:r>
            <a:r>
              <a:rPr lang="he-IL" sz="2000" b="1" dirty="0" smtClean="0"/>
              <a:t> היתרה הצבורה גבוהה מהתקרה - הסכום המועבר בניכוי ההפרש שבין היתרה הצבורה ובין התקרה, ולא פחות מ-0.</a:t>
            </a:r>
          </a:p>
          <a:p>
            <a:pPr marL="800100" lvl="2" indent="0">
              <a:buNone/>
            </a:pPr>
            <a:r>
              <a:rPr lang="he-IL" sz="2000" b="1" dirty="0" smtClean="0"/>
              <a:t>(ב)     נכללו בסכום המועבר סכומים מהיתרה הכוללת שהם תשלומים פטורים וסכומים בחשבון חדש כמשמעותו בסעיף 9א של העמית, לרבות הרווחים שנצמחו מהם - יירשמו אצל בן הזוג לשעבר כקרן וכרווחים ביחס השווה ליחס שלפני העברתם, ויראו אותם כרווחים בידי בן הזוג לשעבר ממועד צבירתם אצל העמית לפני ההעברה, וסכומים שלפני העברתם היו בחשבון חדש כמשמעותו בסעיף 9א על שם העמית - יועברו לחשבון חדש במשמעותו כאמור על שם בן הזוג לשעבר. </a:t>
            </a:r>
          </a:p>
          <a:p>
            <a:pPr marL="800100" lvl="2" indent="0">
              <a:buNone/>
            </a:pPr>
            <a:r>
              <a:rPr lang="he-IL" sz="2000" b="1" dirty="0" smtClean="0"/>
              <a:t>(ג)     על אף האמור בפסקאות משנה (א) ו-(ב), פטור כאמור יינתן לכל מרכיב בסכום המועבר בהתאם לחלקו היחסי ביתרה הכוללת;"</a:t>
            </a:r>
            <a:endParaRPr lang="he-IL" sz="2000" b="1" dirty="0"/>
          </a:p>
        </p:txBody>
      </p:sp>
    </p:spTree>
    <p:extLst>
      <p:ext uri="{BB962C8B-B14F-4D97-AF65-F5344CB8AC3E}">
        <p14:creationId xmlns:p14="http://schemas.microsoft.com/office/powerpoint/2010/main" val="3435389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a:bodyPr>
          <a:lstStyle/>
          <a:p>
            <a:pPr>
              <a:defRPr/>
            </a:pPr>
            <a:r>
              <a:rPr lang="he-IL" dirty="0" smtClean="0"/>
              <a:t>סיכום ומסקנות </a:t>
            </a:r>
            <a:endParaRPr lang="he-IL" dirty="0"/>
          </a:p>
        </p:txBody>
      </p:sp>
      <p:sp>
        <p:nvSpPr>
          <p:cNvPr id="3" name="מציין מיקום תוכן 2"/>
          <p:cNvSpPr>
            <a:spLocks noGrp="1"/>
          </p:cNvSpPr>
          <p:nvPr>
            <p:ph idx="1"/>
          </p:nvPr>
        </p:nvSpPr>
        <p:spPr>
          <a:xfrm>
            <a:off x="428625" y="1000125"/>
            <a:ext cx="8229600" cy="5000625"/>
          </a:xfrm>
        </p:spPr>
        <p:txBody>
          <a:bodyPr>
            <a:normAutofit/>
          </a:bodyPr>
          <a:lstStyle/>
          <a:p>
            <a:pPr>
              <a:defRPr/>
            </a:pPr>
            <a:r>
              <a:rPr lang="he-IL" sz="2200" b="1" dirty="0" smtClean="0"/>
              <a:t>עקרון ההפרדה </a:t>
            </a:r>
            <a:r>
              <a:rPr lang="he-IL" sz="2200" b="1" dirty="0" err="1" smtClean="0"/>
              <a:t>הרכושית</a:t>
            </a:r>
            <a:r>
              <a:rPr lang="he-IL" sz="2200" b="1" dirty="0" smtClean="0"/>
              <a:t>/ חזקת השיתוף</a:t>
            </a:r>
            <a:r>
              <a:rPr lang="en-US" sz="2200" b="1" dirty="0" smtClean="0"/>
              <a:t>;</a:t>
            </a:r>
          </a:p>
          <a:p>
            <a:pPr>
              <a:defRPr/>
            </a:pPr>
            <a:r>
              <a:rPr lang="he-IL" sz="2200" b="1" dirty="0" smtClean="0"/>
              <a:t>חזקת התא המשפחתי</a:t>
            </a:r>
            <a:r>
              <a:rPr lang="en-US" sz="2200" b="1" dirty="0" smtClean="0"/>
              <a:t>;</a:t>
            </a:r>
          </a:p>
          <a:p>
            <a:pPr>
              <a:defRPr/>
            </a:pPr>
            <a:r>
              <a:rPr lang="he-IL" sz="2200" b="1" dirty="0" smtClean="0"/>
              <a:t>הכרת מכלול נכסי הלקוח טרם רכישה ומכירה.</a:t>
            </a:r>
          </a:p>
          <a:p>
            <a:pPr>
              <a:defRPr/>
            </a:pPr>
            <a:r>
              <a:rPr lang="he-IL" sz="2200" b="1" dirty="0" smtClean="0"/>
              <a:t>חשיבותו של הסכם הממון לאחר פסק דין שלמי</a:t>
            </a:r>
          </a:p>
          <a:p>
            <a:pPr>
              <a:defRPr/>
            </a:pPr>
            <a:r>
              <a:rPr lang="he-IL" sz="2200" b="1" dirty="0" smtClean="0"/>
              <a:t>פנייה לבית משפט לענייני משפחה.</a:t>
            </a:r>
          </a:p>
          <a:p>
            <a:pPr>
              <a:defRPr/>
            </a:pPr>
            <a:r>
              <a:rPr lang="he-IL" sz="2200" b="1" dirty="0" smtClean="0"/>
              <a:t>תכנון מס במצב של גירושין (העברת נכסי מקרקעין לילדים)</a:t>
            </a:r>
          </a:p>
          <a:p>
            <a:pPr>
              <a:defRPr/>
            </a:pPr>
            <a:r>
              <a:rPr lang="he-IL" sz="2200" b="1" dirty="0" smtClean="0"/>
              <a:t>הסדר לקוי ברמת הפקודה</a:t>
            </a:r>
            <a:endParaRPr lang="en-US" sz="2200" b="1" dirty="0" smtClean="0"/>
          </a:p>
          <a:p>
            <a:pPr>
              <a:defRPr/>
            </a:pPr>
            <a:r>
              <a:rPr lang="he-IL" sz="2200" b="1" dirty="0" smtClean="0"/>
              <a:t>השלכות החוק לחלוקת חיסכון פנסיוני בין בני זוג שנפרדו.</a:t>
            </a:r>
          </a:p>
          <a:p>
            <a:pPr>
              <a:defRPr/>
            </a:pPr>
            <a:endParaRPr lang="he-IL" sz="2200" b="1" dirty="0" smtClean="0"/>
          </a:p>
          <a:p>
            <a:pPr marL="0" indent="0">
              <a:buNone/>
              <a:defRPr/>
            </a:pPr>
            <a:endParaRPr lang="he-IL" sz="2200" b="1" dirty="0" smtClean="0"/>
          </a:p>
          <a:p>
            <a:pPr marL="0" indent="0">
              <a:buNone/>
              <a:defRPr/>
            </a:pPr>
            <a:r>
              <a:rPr lang="he-IL" sz="2200" b="1" dirty="0" smtClean="0"/>
              <a:t>   </a:t>
            </a:r>
          </a:p>
          <a:p>
            <a:pPr marL="0" indent="0">
              <a:buNone/>
              <a:defRPr/>
            </a:pPr>
            <a:endParaRPr lang="he-IL" sz="2200" dirty="0"/>
          </a:p>
        </p:txBody>
      </p:sp>
    </p:spTree>
    <p:extLst>
      <p:ext uri="{BB962C8B-B14F-4D97-AF65-F5344CB8AC3E}">
        <p14:creationId xmlns:p14="http://schemas.microsoft.com/office/powerpoint/2010/main" val="4093739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כותרת 1"/>
          <p:cNvSpPr>
            <a:spLocks noGrp="1"/>
          </p:cNvSpPr>
          <p:nvPr>
            <p:ph type="ctrTitle" idx="4294967295"/>
          </p:nvPr>
        </p:nvSpPr>
        <p:spPr>
          <a:xfrm>
            <a:off x="685800" y="2130425"/>
            <a:ext cx="7772400" cy="1470025"/>
          </a:xfrm>
        </p:spPr>
        <p:txBody>
          <a:bodyPr/>
          <a:lstStyle/>
          <a:p>
            <a:pPr eaLnBrk="1" hangingPunct="1"/>
            <a:r>
              <a:rPr lang="he-IL" altLang="he-IL" smtClean="0"/>
              <a:t>שאלות ?</a:t>
            </a:r>
            <a:br>
              <a:rPr lang="he-IL" altLang="he-IL" smtClean="0"/>
            </a:br>
            <a:r>
              <a:rPr lang="he-IL" altLang="he-IL" smtClean="0"/>
              <a:t>תודה !</a:t>
            </a:r>
          </a:p>
        </p:txBody>
      </p:sp>
      <p:sp>
        <p:nvSpPr>
          <p:cNvPr id="49155"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smtClean="0">
                <a:hlinkClick r:id="rId3"/>
              </a:rPr>
              <a:t>054-2651516</a:t>
            </a:r>
          </a:p>
          <a:p>
            <a:pPr algn="ctr" eaLnBrk="1" hangingPunct="1">
              <a:buFont typeface="Arial" pitchFamily="34" charset="0"/>
              <a:buNone/>
            </a:pPr>
            <a:r>
              <a:rPr lang="en-US" altLang="he-IL" smtClean="0">
                <a:hlinkClick r:id="rId3"/>
              </a:rPr>
              <a:t>meori@ampeli-tax.co.il</a:t>
            </a:r>
            <a:endParaRPr lang="en-US" altLang="he-IL" smtClean="0"/>
          </a:p>
          <a:p>
            <a:pPr algn="ctr" eaLnBrk="1" hangingPunct="1">
              <a:buFont typeface="Arial" pitchFamily="34" charset="0"/>
              <a:buNone/>
            </a:pPr>
            <a:r>
              <a:rPr lang="en-US" altLang="he-IL" smtClean="0">
                <a:hlinkClick r:id="rId4"/>
              </a:rPr>
              <a:t>http://www.ampeli-tax.co.il/</a:t>
            </a:r>
            <a:endParaRPr lang="en-US" altLang="he-IL" smtClean="0"/>
          </a:p>
          <a:p>
            <a:pPr algn="ctr" eaLnBrk="1" hangingPunct="1">
              <a:buFont typeface="Arial" pitchFamily="34" charset="0"/>
              <a:buNone/>
            </a:pPr>
            <a:endParaRPr lang="he-IL" altLang="he-IL" smtClean="0"/>
          </a:p>
          <a:p>
            <a:pPr algn="ctr" eaLnBrk="1" hangingPunct="1">
              <a:buFont typeface="Arial" pitchFamily="34" charset="0"/>
              <a:buNone/>
            </a:pPr>
            <a:endParaRPr lang="he-IL" altLang="he-IL"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dirty="0" smtClean="0"/>
              <a:t>הלכת השיתוף</a:t>
            </a:r>
          </a:p>
        </p:txBody>
      </p:sp>
      <p:sp>
        <p:nvSpPr>
          <p:cNvPr id="9219" name="Content Placeholder 2"/>
          <p:cNvSpPr>
            <a:spLocks noGrp="1"/>
          </p:cNvSpPr>
          <p:nvPr>
            <p:ph idx="1"/>
          </p:nvPr>
        </p:nvSpPr>
        <p:spPr>
          <a:xfrm>
            <a:off x="468313" y="981075"/>
            <a:ext cx="8229600" cy="5000625"/>
          </a:xfrm>
        </p:spPr>
        <p:txBody>
          <a:bodyPr>
            <a:normAutofit fontScale="92500" lnSpcReduction="20000"/>
          </a:bodyPr>
          <a:lstStyle/>
          <a:p>
            <a:pPr marL="0" indent="0" algn="just">
              <a:buNone/>
              <a:defRPr/>
            </a:pPr>
            <a:r>
              <a:rPr lang="he-IL" sz="2600" b="1" u="sng" dirty="0" smtClean="0"/>
              <a:t>פס"ד בעניין ברוך ו"ע 10516-03-12 (ניתן ביום 18.3.2014): </a:t>
            </a:r>
          </a:p>
          <a:p>
            <a:pPr marL="0" indent="0" algn="just">
              <a:buNone/>
              <a:defRPr/>
            </a:pPr>
            <a:r>
              <a:rPr lang="he-IL" sz="2400" b="1" dirty="0" smtClean="0"/>
              <a:t>העובדות :</a:t>
            </a:r>
          </a:p>
          <a:p>
            <a:pPr algn="just">
              <a:defRPr/>
            </a:pPr>
            <a:r>
              <a:rPr lang="he-IL" sz="2400" dirty="0" smtClean="0"/>
              <a:t>הורי העוררת קנו זכויות במקרקעין בשנת 1930. הזכויות נרשמו ע"ש האב.</a:t>
            </a:r>
          </a:p>
          <a:p>
            <a:pPr algn="just">
              <a:defRPr/>
            </a:pPr>
            <a:r>
              <a:rPr lang="he-IL" sz="2400" dirty="0" smtClean="0"/>
              <a:t>הבת התחתנה עם העורר בשנת 1955 והקימה משפחה. </a:t>
            </a:r>
          </a:p>
          <a:p>
            <a:pPr algn="just">
              <a:defRPr/>
            </a:pPr>
            <a:r>
              <a:rPr lang="he-IL" sz="2400" dirty="0" smtClean="0"/>
              <a:t>הן ההורים והן העוררים אינם תושבי ישראל.</a:t>
            </a:r>
          </a:p>
          <a:p>
            <a:pPr algn="just">
              <a:defRPr/>
            </a:pPr>
            <a:r>
              <a:rPr lang="he-IL" sz="2400" dirty="0" smtClean="0"/>
              <a:t>ב- 1975 נפטר האב ושולם מס עיזבון (שהיה נהוג באותה תקופה)</a:t>
            </a:r>
          </a:p>
          <a:p>
            <a:pPr algn="just">
              <a:defRPr/>
            </a:pPr>
            <a:r>
              <a:rPr lang="he-IL" sz="2400" dirty="0" smtClean="0"/>
              <a:t>ב- 1994 אושרה תוכנית איחוד וחלוקה על המקרקעין.</a:t>
            </a:r>
          </a:p>
          <a:p>
            <a:pPr algn="just">
              <a:defRPr/>
            </a:pPr>
            <a:r>
              <a:rPr lang="he-IL" sz="2400" dirty="0" smtClean="0"/>
              <a:t>ב- 1999 נפטרה האם. </a:t>
            </a:r>
          </a:p>
          <a:p>
            <a:pPr algn="just">
              <a:defRPr/>
            </a:pPr>
            <a:r>
              <a:rPr lang="he-IL" sz="2400" dirty="0" smtClean="0"/>
              <a:t>בשנת 2006 מכרו המערערים את הזכויות במקרקעין.</a:t>
            </a:r>
          </a:p>
          <a:p>
            <a:pPr algn="just">
              <a:defRPr/>
            </a:pPr>
            <a:r>
              <a:rPr lang="he-IL" sz="2400" dirty="0" smtClean="0"/>
              <a:t>המערערים טענו, כי מנהל מיסוי מקרקעין לא החיל את חזקת השיתוף ביחסים בין הורי המערערת וביחסים שבין המערערים לבין עצמם. </a:t>
            </a:r>
          </a:p>
          <a:p>
            <a:pPr algn="just">
              <a:defRPr/>
            </a:pPr>
            <a:r>
              <a:rPr lang="he-IL" sz="2400" dirty="0" smtClean="0"/>
              <a:t>מנהל מיסוי מקרקעין טען, כי בזמן תשלום מס העיזבון, ולאחר מכן בעת ביצוע עסקת המכר לא נטענה הלכת השיתוף ולכן לא ניתן להעלותה כעת בפעם הראשונה (הלכת יהלום).       </a:t>
            </a:r>
          </a:p>
          <a:p>
            <a:pPr marL="0" indent="0" eaLnBrk="1" hangingPunct="1">
              <a:buFont typeface="Arial" pitchFamily="34" charset="0"/>
              <a:buNone/>
              <a:defRPr/>
            </a:pPr>
            <a:endParaRPr lang="he-IL" sz="1800" dirty="0" smtClean="0"/>
          </a:p>
        </p:txBody>
      </p:sp>
    </p:spTree>
    <p:extLst>
      <p:ext uri="{BB962C8B-B14F-4D97-AF65-F5344CB8AC3E}">
        <p14:creationId xmlns:p14="http://schemas.microsoft.com/office/powerpoint/2010/main" val="3036542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dirty="0" smtClean="0"/>
              <a:t>הלכת השיתוף</a:t>
            </a:r>
          </a:p>
        </p:txBody>
      </p:sp>
      <p:sp>
        <p:nvSpPr>
          <p:cNvPr id="9219" name="Content Placeholder 2"/>
          <p:cNvSpPr>
            <a:spLocks noGrp="1"/>
          </p:cNvSpPr>
          <p:nvPr>
            <p:ph idx="1"/>
          </p:nvPr>
        </p:nvSpPr>
        <p:spPr>
          <a:xfrm>
            <a:off x="468313" y="981075"/>
            <a:ext cx="8229600" cy="5000625"/>
          </a:xfrm>
        </p:spPr>
        <p:txBody>
          <a:bodyPr>
            <a:normAutofit fontScale="92500" lnSpcReduction="10000"/>
          </a:bodyPr>
          <a:lstStyle/>
          <a:p>
            <a:pPr marL="0" indent="0" algn="just">
              <a:buNone/>
              <a:defRPr/>
            </a:pPr>
            <a:r>
              <a:rPr lang="he-IL" sz="2400" b="1" u="sng" dirty="0" smtClean="0"/>
              <a:t>פס"ד בעניין ברוך ו"ע 10516-03-12 (ניתן ביום 18.3.2014):</a:t>
            </a:r>
          </a:p>
          <a:p>
            <a:pPr marL="0" indent="0" algn="just">
              <a:buNone/>
              <a:defRPr/>
            </a:pPr>
            <a:r>
              <a:rPr lang="he-IL" sz="2400" b="1" dirty="0" smtClean="0"/>
              <a:t>הוועדה פסקה:</a:t>
            </a:r>
          </a:p>
          <a:p>
            <a:pPr marL="0" indent="0" algn="just">
              <a:buNone/>
              <a:defRPr/>
            </a:pPr>
            <a:r>
              <a:rPr lang="he-IL" sz="2400" b="1" dirty="0" smtClean="0"/>
              <a:t>דעת רוב</a:t>
            </a:r>
            <a:r>
              <a:rPr lang="he-IL" sz="2400" dirty="0" smtClean="0"/>
              <a:t>: </a:t>
            </a:r>
          </a:p>
          <a:p>
            <a:pPr algn="just">
              <a:defRPr/>
            </a:pPr>
            <a:r>
              <a:rPr lang="he-IL" sz="2400" dirty="0" smtClean="0"/>
              <a:t>במקרה של הורי העוררת חזקת השיתוף אינה חלה עקב הלכת </a:t>
            </a:r>
            <a:r>
              <a:rPr lang="he-IL" sz="2400" b="1" dirty="0" smtClean="0"/>
              <a:t>יהלום</a:t>
            </a:r>
            <a:r>
              <a:rPr lang="he-IL" sz="2400" dirty="0" smtClean="0"/>
              <a:t>. </a:t>
            </a:r>
          </a:p>
          <a:p>
            <a:pPr algn="just">
              <a:defRPr/>
            </a:pPr>
            <a:r>
              <a:rPr lang="he-IL" sz="2400" dirty="0" smtClean="0"/>
              <a:t>במקרה של העוררים החזקה לא תחול מהסיבות הבאות:</a:t>
            </a:r>
          </a:p>
          <a:p>
            <a:pPr lvl="1" algn="just">
              <a:defRPr/>
            </a:pPr>
            <a:r>
              <a:rPr lang="he-IL" sz="2400" dirty="0" smtClean="0"/>
              <a:t>המקום הטבעי שיש לדון בחזקת השיתוף זה בבית משפט לענייני משפחה.</a:t>
            </a:r>
          </a:p>
          <a:p>
            <a:pPr lvl="1" algn="just">
              <a:defRPr/>
            </a:pPr>
            <a:r>
              <a:rPr lang="he-IL" sz="2400" dirty="0"/>
              <a:t>הפנייה לקבלת חזקה השיתוף </a:t>
            </a:r>
            <a:r>
              <a:rPr lang="he-IL" sz="2400" dirty="0" smtClean="0"/>
              <a:t>נעשתה באופן ספציפי </a:t>
            </a:r>
            <a:r>
              <a:rPr lang="he-IL" sz="2400" dirty="0"/>
              <a:t>לוועדת הערר לגבי מס השבח, ולפיכך נראה כי מטרתה להפחית את שיעורי המס ואינה משקפת את המציאות המשפחתית.</a:t>
            </a:r>
          </a:p>
          <a:p>
            <a:pPr lvl="1" algn="just">
              <a:defRPr/>
            </a:pPr>
            <a:endParaRPr lang="he-IL" sz="2400" dirty="0" smtClean="0"/>
          </a:p>
          <a:p>
            <a:pPr marL="0" indent="0" algn="just">
              <a:buNone/>
              <a:defRPr/>
            </a:pPr>
            <a:r>
              <a:rPr lang="he-IL" sz="2400" b="1" dirty="0" smtClean="0"/>
              <a:t>דעת מיעוט</a:t>
            </a:r>
            <a:r>
              <a:rPr lang="he-IL" sz="2400" dirty="0" smtClean="0"/>
              <a:t>: </a:t>
            </a:r>
          </a:p>
          <a:p>
            <a:pPr algn="just">
              <a:defRPr/>
            </a:pPr>
            <a:r>
              <a:rPr lang="he-IL" sz="2400" dirty="0" smtClean="0"/>
              <a:t>במקרה של העוררים יש להחיל את חזקת השיתוף כיוון שהם בחיים ויש להם את הזכות לטעון לחזקת השיתוף. </a:t>
            </a:r>
          </a:p>
          <a:p>
            <a:pPr marL="0" indent="0" eaLnBrk="1" hangingPunct="1">
              <a:buFont typeface="Arial" pitchFamily="34" charset="0"/>
              <a:buNone/>
              <a:defRPr/>
            </a:pPr>
            <a:endParaRPr lang="he-IL" sz="1800" dirty="0" smtClean="0"/>
          </a:p>
        </p:txBody>
      </p:sp>
    </p:spTree>
    <p:extLst>
      <p:ext uri="{BB962C8B-B14F-4D97-AF65-F5344CB8AC3E}">
        <p14:creationId xmlns:p14="http://schemas.microsoft.com/office/powerpoint/2010/main" val="2006019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יחסי ממון – השיתוף הנדחה</a:t>
            </a:r>
          </a:p>
        </p:txBody>
      </p:sp>
      <p:sp>
        <p:nvSpPr>
          <p:cNvPr id="10243" name="Content Placeholder 2"/>
          <p:cNvSpPr>
            <a:spLocks noGrp="1"/>
          </p:cNvSpPr>
          <p:nvPr>
            <p:ph idx="1"/>
          </p:nvPr>
        </p:nvSpPr>
        <p:spPr>
          <a:xfrm>
            <a:off x="468313" y="981075"/>
            <a:ext cx="8229600" cy="5000625"/>
          </a:xfrm>
        </p:spPr>
        <p:txBody>
          <a:bodyPr>
            <a:normAutofit/>
          </a:bodyPr>
          <a:lstStyle/>
          <a:p>
            <a:pPr marL="0" lvl="0" indent="0">
              <a:buNone/>
              <a:defRPr/>
            </a:pPr>
            <a:r>
              <a:rPr lang="he-IL" sz="2400" b="1" dirty="0" smtClean="0"/>
              <a:t>פרק ראשון: הסדר מוסכם - </a:t>
            </a:r>
          </a:p>
          <a:p>
            <a:pPr lvl="0">
              <a:defRPr/>
            </a:pPr>
            <a:r>
              <a:rPr lang="he-IL" sz="2200" b="1" dirty="0" smtClean="0"/>
              <a:t>סעיף 1</a:t>
            </a:r>
            <a:r>
              <a:rPr lang="he-IL" sz="2200" dirty="0" smtClean="0"/>
              <a:t> לחוק יחסי ממון: הסכם ממון: "</a:t>
            </a:r>
            <a:r>
              <a:rPr lang="he-IL" sz="2200" b="1" dirty="0" smtClean="0"/>
              <a:t>הסכם </a:t>
            </a:r>
            <a:r>
              <a:rPr lang="he-IL" sz="2200" b="1" dirty="0"/>
              <a:t>בין בני זוג המסדיר יחסי ממון שביניהם (להלן – הסכם ממון), ושינוי של הסכם כזה, יהיו </a:t>
            </a:r>
            <a:r>
              <a:rPr lang="he-IL" sz="2200" b="1" dirty="0" smtClean="0"/>
              <a:t>בכתב</a:t>
            </a:r>
            <a:r>
              <a:rPr lang="he-IL" sz="2200" dirty="0" smtClean="0"/>
              <a:t>".</a:t>
            </a:r>
          </a:p>
          <a:p>
            <a:pPr lvl="0">
              <a:defRPr/>
            </a:pPr>
            <a:r>
              <a:rPr lang="he-IL" sz="2200" dirty="0" smtClean="0"/>
              <a:t>סעיף 2 לחוק יחסי ממון: אישור בית משפט/בית דין רבני.</a:t>
            </a:r>
          </a:p>
          <a:p>
            <a:pPr marL="0" lvl="0" indent="0">
              <a:buNone/>
              <a:defRPr/>
            </a:pPr>
            <a:r>
              <a:rPr lang="he-IL" sz="2400" b="1" dirty="0" smtClean="0"/>
              <a:t>פרק שני: הסדר איזון המשאבים - </a:t>
            </a:r>
          </a:p>
          <a:p>
            <a:r>
              <a:rPr lang="he-IL" sz="2200" dirty="0" smtClean="0"/>
              <a:t> </a:t>
            </a:r>
            <a:r>
              <a:rPr lang="he-IL" sz="2200" b="1" dirty="0" smtClean="0"/>
              <a:t>סעיף 3</a:t>
            </a:r>
            <a:r>
              <a:rPr lang="he-IL" sz="2200" dirty="0" smtClean="0"/>
              <a:t> לחוק יחסי ממון: </a:t>
            </a:r>
            <a:r>
              <a:rPr lang="he-IL" sz="2200" b="1" dirty="0" smtClean="0"/>
              <a:t>"לא </a:t>
            </a:r>
            <a:r>
              <a:rPr lang="he-IL" sz="2200" b="1" dirty="0"/>
              <a:t>עשו בני הזוג הסדר ממון, ואם עשו – במידה שההסכם אינו קובע אחרת, יראום כמסכימים </a:t>
            </a:r>
            <a:r>
              <a:rPr lang="he-IL" sz="2200" b="1" u="sng" dirty="0"/>
              <a:t>להסדר איזון המשאבים</a:t>
            </a:r>
            <a:r>
              <a:rPr lang="he-IL" sz="2200" b="1" dirty="0"/>
              <a:t> לפי פרק זה, ויראו הסדר זה כמוסכם בהסכם ממון בעל תוקף שנתמלאו בו הוראות סעיף 2</a:t>
            </a:r>
            <a:r>
              <a:rPr lang="he-IL" sz="2200" b="1" dirty="0" smtClean="0"/>
              <a:t>.  </a:t>
            </a:r>
            <a:endParaRPr lang="he-IL" sz="2200" b="1" dirty="0"/>
          </a:p>
          <a:p>
            <a:pPr lvl="0">
              <a:defRPr/>
            </a:pPr>
            <a:endParaRPr lang="he-IL" sz="2200" dirty="0"/>
          </a:p>
          <a:p>
            <a:pPr>
              <a:lnSpc>
                <a:spcPct val="110000"/>
              </a:lnSpc>
              <a:defRPr/>
            </a:pPr>
            <a:endParaRPr lang="he-IL" sz="5300" dirty="0" smtClean="0"/>
          </a:p>
          <a:p>
            <a:pPr marL="0" indent="0">
              <a:buFont typeface="Arial" charset="0"/>
              <a:buNone/>
              <a:defRPr/>
            </a:pPr>
            <a:endParaRPr lang="he-IL" sz="2200" dirty="0" smtClean="0"/>
          </a:p>
          <a:p>
            <a:pPr>
              <a:buFont typeface="Arial" charset="0"/>
              <a:buChar char="•"/>
              <a:defRPr/>
            </a:pPr>
            <a:endParaRPr lang="he-IL" sz="2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dirty="0" smtClean="0"/>
              <a:t>חוק יחסי ממון</a:t>
            </a:r>
          </a:p>
        </p:txBody>
      </p:sp>
      <p:sp>
        <p:nvSpPr>
          <p:cNvPr id="10243" name="Content Placeholder 2"/>
          <p:cNvSpPr>
            <a:spLocks noGrp="1"/>
          </p:cNvSpPr>
          <p:nvPr>
            <p:ph idx="1"/>
          </p:nvPr>
        </p:nvSpPr>
        <p:spPr>
          <a:xfrm>
            <a:off x="468313" y="981075"/>
            <a:ext cx="8229600" cy="5000625"/>
          </a:xfrm>
        </p:spPr>
        <p:txBody>
          <a:bodyPr>
            <a:normAutofit/>
          </a:bodyPr>
          <a:lstStyle/>
          <a:p>
            <a:pPr>
              <a:defRPr/>
            </a:pPr>
            <a:r>
              <a:rPr lang="he-IL" sz="2200" b="1" dirty="0" smtClean="0"/>
              <a:t> סעיף 4 </a:t>
            </a:r>
            <a:r>
              <a:rPr lang="he-IL" sz="2200" dirty="0" smtClean="0"/>
              <a:t>לחוק יחסי ממון קובע, כי: </a:t>
            </a:r>
            <a:r>
              <a:rPr lang="he-IL" sz="2200" b="1" dirty="0" smtClean="0"/>
              <a:t>"אין בכריתת הנישואין או בקיומם כשלעצמם כדי לפגוע בקניינם של בני הזוג, להקנות לאחד מהם זכויות בנכסי השני או להטיל עליו אחריות לחובות השני."</a:t>
            </a:r>
            <a:endParaRPr lang="he-IL" sz="2200" b="1" dirty="0" smtClean="0">
              <a:solidFill>
                <a:srgbClr val="FF0000"/>
              </a:solidFill>
            </a:endParaRPr>
          </a:p>
          <a:p>
            <a:pPr>
              <a:lnSpc>
                <a:spcPct val="110000"/>
              </a:lnSpc>
              <a:defRPr/>
            </a:pPr>
            <a:r>
              <a:rPr lang="he-IL" sz="2200" b="1" dirty="0" smtClean="0"/>
              <a:t>סעיף 5 </a:t>
            </a:r>
            <a:r>
              <a:rPr lang="he-IL" sz="2200" dirty="0" smtClean="0"/>
              <a:t>לחוק יחסי ממון קובע, כי עם התרת הנישואין רואים את נכסיהם של בני הזוג כאילו הם מתחלקים חצי בחצי בין בני הזוג, למעט מספר חריגים, ובין היתר:</a:t>
            </a:r>
          </a:p>
          <a:p>
            <a:pPr lvl="1">
              <a:lnSpc>
                <a:spcPct val="110000"/>
              </a:lnSpc>
              <a:defRPr/>
            </a:pPr>
            <a:r>
              <a:rPr lang="he-IL" sz="2200" dirty="0" smtClean="0"/>
              <a:t>נכסים שהוסכם בין בני זוג אחרת;</a:t>
            </a:r>
          </a:p>
          <a:p>
            <a:pPr lvl="1">
              <a:lnSpc>
                <a:spcPct val="110000"/>
              </a:lnSpc>
              <a:defRPr/>
            </a:pPr>
            <a:r>
              <a:rPr lang="he-IL" sz="2200" dirty="0" smtClean="0"/>
              <a:t>נכסים </a:t>
            </a:r>
            <a:r>
              <a:rPr lang="he-IL" sz="2200" dirty="0"/>
              <a:t>שהיו </a:t>
            </a:r>
            <a:r>
              <a:rPr lang="he-IL" sz="2200" dirty="0" smtClean="0"/>
              <a:t>לבני הזוג ערב הנישואין</a:t>
            </a:r>
            <a:r>
              <a:rPr lang="he-IL" sz="2200" dirty="0"/>
              <a:t>;</a:t>
            </a:r>
            <a:endParaRPr lang="he-IL" sz="2200" dirty="0" smtClean="0"/>
          </a:p>
          <a:p>
            <a:pPr lvl="1">
              <a:lnSpc>
                <a:spcPct val="110000"/>
              </a:lnSpc>
              <a:defRPr/>
            </a:pPr>
            <a:r>
              <a:rPr lang="he-IL" sz="2200" dirty="0"/>
              <a:t>נ</a:t>
            </a:r>
            <a:r>
              <a:rPr lang="he-IL" sz="2200" dirty="0" smtClean="0"/>
              <a:t>כסים </a:t>
            </a:r>
            <a:r>
              <a:rPr lang="he-IL" sz="2200" dirty="0"/>
              <a:t>שקיבלו במתנה או בירושה </a:t>
            </a:r>
            <a:r>
              <a:rPr lang="he-IL" sz="2200" dirty="0" smtClean="0"/>
              <a:t>בתקופת </a:t>
            </a:r>
            <a:r>
              <a:rPr lang="he-IL" sz="2200" dirty="0"/>
              <a:t>הנישואין</a:t>
            </a:r>
            <a:r>
              <a:rPr lang="he-IL" sz="2200" dirty="0" smtClean="0"/>
              <a:t>.</a:t>
            </a:r>
          </a:p>
          <a:p>
            <a:pPr marL="342900" lvl="1" indent="-342900">
              <a:lnSpc>
                <a:spcPct val="110000"/>
              </a:lnSpc>
              <a:buFont typeface="Arial" pitchFamily="34" charset="0"/>
              <a:buChar char="•"/>
              <a:defRPr/>
            </a:pPr>
            <a:endParaRPr lang="he-IL" sz="2200" dirty="0"/>
          </a:p>
          <a:p>
            <a:pPr>
              <a:lnSpc>
                <a:spcPct val="110000"/>
              </a:lnSpc>
              <a:defRPr/>
            </a:pPr>
            <a:endParaRPr lang="he-IL" sz="5300" dirty="0" smtClean="0"/>
          </a:p>
          <a:p>
            <a:pPr marL="0" indent="0">
              <a:buFont typeface="Arial" charset="0"/>
              <a:buNone/>
              <a:defRPr/>
            </a:pPr>
            <a:endParaRPr lang="he-IL" sz="2200" dirty="0" smtClean="0"/>
          </a:p>
          <a:p>
            <a:pPr>
              <a:buFont typeface="Arial" charset="0"/>
              <a:buChar char="•"/>
              <a:defRPr/>
            </a:pPr>
            <a:endParaRPr lang="he-IL" sz="2200" dirty="0" smtClean="0"/>
          </a:p>
        </p:txBody>
      </p:sp>
    </p:spTree>
    <p:extLst>
      <p:ext uri="{BB962C8B-B14F-4D97-AF65-F5344CB8AC3E}">
        <p14:creationId xmlns:p14="http://schemas.microsoft.com/office/powerpoint/2010/main" val="2302552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34151</TotalTime>
  <Words>6338</Words>
  <Application>Microsoft Office PowerPoint</Application>
  <PresentationFormat>On-screen Show (4:3)</PresentationFormat>
  <Paragraphs>457</Paragraphs>
  <Slides>55</Slides>
  <Notes>8</Notes>
  <HiddenSlides>0</HiddenSlides>
  <MMClips>0</MMClips>
  <ScaleCrop>false</ScaleCrop>
  <HeadingPairs>
    <vt:vector size="4" baseType="variant">
      <vt:variant>
        <vt:lpstr>Theme</vt:lpstr>
      </vt:variant>
      <vt:variant>
        <vt:i4>2</vt:i4>
      </vt:variant>
      <vt:variant>
        <vt:lpstr>Slide Titles</vt:lpstr>
      </vt:variant>
      <vt:variant>
        <vt:i4>55</vt:i4>
      </vt:variant>
    </vt:vector>
  </HeadingPairs>
  <TitlesOfParts>
    <vt:vector size="57" baseType="lpstr">
      <vt:lpstr>ערכת נושא Office</vt:lpstr>
      <vt:lpstr>1_ערכת נושא Office</vt:lpstr>
      <vt:lpstr>היבטי מס בהליכי גירושין חודש אפריל 2015</vt:lpstr>
      <vt:lpstr>נושאי המצגת</vt:lpstr>
      <vt:lpstr>הלכת השיתוף</vt:lpstr>
      <vt:lpstr>הלכת השיתוף</vt:lpstr>
      <vt:lpstr>הלכת השיתוף</vt:lpstr>
      <vt:lpstr>הלכת השיתוף</vt:lpstr>
      <vt:lpstr>הלכת השיתוף</vt:lpstr>
      <vt:lpstr>חוק יחסי ממון – השיתוף הנדחה</vt:lpstr>
      <vt:lpstr>חוק יחסי ממון</vt:lpstr>
      <vt:lpstr>חוק יחסי ממון וחוק מיסוי מקרקעין – יחסי הגומלין </vt:lpstr>
      <vt:lpstr>חזקת התא המשפחתי – עמדת הפסיקה (מס שבח)</vt:lpstr>
      <vt:lpstr>חזקת התא המשפחתי – עמדת הפסיקה (מס שבח)</vt:lpstr>
      <vt:lpstr>חזקת התא המשפחתי – עמדת הפסיקה (מס רכישה)</vt:lpstr>
      <vt:lpstr>חזקת התא המשפחתי – עמדת הפסיקה</vt:lpstr>
      <vt:lpstr>פסק דין שלמי (ע"א 3178/12) - 2014</vt:lpstr>
      <vt:lpstr>פסק דין שלמי</vt:lpstr>
      <vt:lpstr>פסק דין שלמי</vt:lpstr>
      <vt:lpstr>פסק דין שלמי</vt:lpstr>
      <vt:lpstr>השלכות עניין שלמי על הוראת ביצוע 5/2011</vt:lpstr>
      <vt:lpstr>השלכות עניין שלמי על הוראת ביצוע 5/2011</vt:lpstr>
      <vt:lpstr>השלכות עניין שלמי על הוראת ביצוע 5/2011</vt:lpstr>
      <vt:lpstr>השלכות עניין שלמי על הוראת ביצוע 5/2011</vt:lpstr>
      <vt:lpstr>החלטות מיסוי</vt:lpstr>
      <vt:lpstr>החלטות מיסוי</vt:lpstr>
      <vt:lpstr>חזקת השיתוף ופקודת מס הכנסה</vt:lpstr>
      <vt:lpstr>היבטי מס בעת גירושין</vt:lpstr>
      <vt:lpstr>היבטי המס בעת גירושין</vt:lpstr>
      <vt:lpstr>היבטי המס בעת גירושין</vt:lpstr>
      <vt:lpstr>היבטי מיסוי מקרקעין בעת גירושין</vt:lpstr>
      <vt:lpstr>היבטי מיסוי מקרקעין בעת גירושין</vt:lpstr>
      <vt:lpstr>היבטי מיסוי מקרקעין בעת גירושין</vt:lpstr>
      <vt:lpstr>היבטי מיסוי מקרקעין בעת גירושין</vt:lpstr>
      <vt:lpstr>היבטי מיסוי מקרקעין בעת גירושין</vt:lpstr>
      <vt:lpstr>היבטי מיסוי מקרקעין בעת גירושין</vt:lpstr>
      <vt:lpstr>היבטי מיסוי מקרקעין בעת גירושין</vt:lpstr>
      <vt:lpstr>היבטי המס בעת גירושין</vt:lpstr>
      <vt:lpstr>הוראות רלוונטיות בפקודת מס הכנסה</vt:lpstr>
      <vt:lpstr>היבטי המס בעת גירושין</vt:lpstr>
      <vt:lpstr>היבטי המס בעת גירושין</vt:lpstr>
      <vt:lpstr>היבטי המס בעת גירושין</vt:lpstr>
      <vt:lpstr>היבטי המס בעת גירושין</vt:lpstr>
      <vt:lpstr>היבטי המס בעת גירושין</vt:lpstr>
      <vt:lpstr>היבטי המס בעת גירושין</vt:lpstr>
      <vt:lpstr>חוק לחלוקת חיסכון פנסיוני בין בני זוג שנפרדו, התשע"ד - 2014</vt:lpstr>
      <vt:lpstr>חוק לחלוקת חיסכון פנסיוני בין בני זוג שנפרדו, התשע"ד - 2014</vt:lpstr>
      <vt:lpstr>חוק לחלוקת חיסכון פנסיוני בין בני זוג שנפרדו, התשע"ד - 2014</vt:lpstr>
      <vt:lpstr>חוק לחלוקת חיסכון פנסיוני בין בני זוג שנפרדו, התשע"ד - 2014</vt:lpstr>
      <vt:lpstr>חוק לחלוקת חיסכון פנסיוני בין בני זוג שנפרדו, התשע"ד - 2014</vt:lpstr>
      <vt:lpstr>חוק לחלוקת חיסכון פנסיוני בין בני זוג שנפרדו –  עיקרי תיקון 204 לפקודה </vt:lpstr>
      <vt:lpstr>חוק לחלוקת חיסכון פנסיוני בין בני זוג שנפרדו –  עיקרי תיקון 204 לפקודה </vt:lpstr>
      <vt:lpstr>חוק לחלוקת חיסכון פנסיוני בין בני זוג שנפרדו –  עיקרי תיקון 204 לפקודה </vt:lpstr>
      <vt:lpstr>חוק לחלוקת חיסכון פנסיוני בין בני זוג שנפרדו –  עיקרי תיקון 204 לפקודה </vt:lpstr>
      <vt:lpstr>חוק לחלוקת חיסכון פנסיוני בין בני זוג שנפרדו –  עיקרי תיקון 204 לפקודה </vt:lpstr>
      <vt:lpstr>סיכום ומסקנות </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USER</cp:lastModifiedBy>
  <cp:revision>798</cp:revision>
  <dcterms:created xsi:type="dcterms:W3CDTF">2011-12-13T15:06:51Z</dcterms:created>
  <dcterms:modified xsi:type="dcterms:W3CDTF">2015-04-21T08:45:45Z</dcterms:modified>
</cp:coreProperties>
</file>