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54" r:id="rId2"/>
  </p:sldMasterIdLst>
  <p:notesMasterIdLst>
    <p:notesMasterId r:id="rId58"/>
  </p:notesMasterIdLst>
  <p:handoutMasterIdLst>
    <p:handoutMasterId r:id="rId59"/>
  </p:handoutMasterIdLst>
  <p:sldIdLst>
    <p:sldId id="256" r:id="rId3"/>
    <p:sldId id="258" r:id="rId4"/>
    <p:sldId id="269" r:id="rId5"/>
    <p:sldId id="277" r:id="rId6"/>
    <p:sldId id="264" r:id="rId7"/>
    <p:sldId id="313" r:id="rId8"/>
    <p:sldId id="312" r:id="rId9"/>
    <p:sldId id="285" r:id="rId10"/>
    <p:sldId id="278" r:id="rId11"/>
    <p:sldId id="267" r:id="rId12"/>
    <p:sldId id="297" r:id="rId13"/>
    <p:sldId id="279" r:id="rId14"/>
    <p:sldId id="293" r:id="rId15"/>
    <p:sldId id="280" r:id="rId16"/>
    <p:sldId id="298" r:id="rId17"/>
    <p:sldId id="296" r:id="rId18"/>
    <p:sldId id="281" r:id="rId19"/>
    <p:sldId id="282" r:id="rId20"/>
    <p:sldId id="266" r:id="rId21"/>
    <p:sldId id="294" r:id="rId22"/>
    <p:sldId id="265" r:id="rId23"/>
    <p:sldId id="305" r:id="rId24"/>
    <p:sldId id="299" r:id="rId25"/>
    <p:sldId id="275" r:id="rId26"/>
    <p:sldId id="304" r:id="rId27"/>
    <p:sldId id="306" r:id="rId28"/>
    <p:sldId id="309" r:id="rId29"/>
    <p:sldId id="317" r:id="rId30"/>
    <p:sldId id="307" r:id="rId31"/>
    <p:sldId id="316" r:id="rId32"/>
    <p:sldId id="310" r:id="rId33"/>
    <p:sldId id="318" r:id="rId34"/>
    <p:sldId id="287" r:id="rId35"/>
    <p:sldId id="300" r:id="rId36"/>
    <p:sldId id="286" r:id="rId37"/>
    <p:sldId id="301" r:id="rId38"/>
    <p:sldId id="270" r:id="rId39"/>
    <p:sldId id="276" r:id="rId40"/>
    <p:sldId id="302" r:id="rId41"/>
    <p:sldId id="260" r:id="rId42"/>
    <p:sldId id="288" r:id="rId43"/>
    <p:sldId id="261" r:id="rId44"/>
    <p:sldId id="289" r:id="rId45"/>
    <p:sldId id="271" r:id="rId46"/>
    <p:sldId id="290" r:id="rId47"/>
    <p:sldId id="272" r:id="rId48"/>
    <p:sldId id="262" r:id="rId49"/>
    <p:sldId id="273" r:id="rId50"/>
    <p:sldId id="295" r:id="rId51"/>
    <p:sldId id="303" r:id="rId52"/>
    <p:sldId id="308" r:id="rId53"/>
    <p:sldId id="319" r:id="rId54"/>
    <p:sldId id="311" r:id="rId55"/>
    <p:sldId id="292" r:id="rId56"/>
    <p:sldId id="268" r:id="rId57"/>
  </p:sldIdLst>
  <p:sldSz cx="9144000" cy="6858000" type="screen4x3"/>
  <p:notesSz cx="6648450" cy="9850438"/>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E8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38" autoAdjust="0"/>
    <p:restoredTop sz="96953" autoAdjust="0"/>
  </p:normalViewPr>
  <p:slideViewPr>
    <p:cSldViewPr>
      <p:cViewPr>
        <p:scale>
          <a:sx n="100" d="100"/>
          <a:sy n="100" d="100"/>
        </p:scale>
        <p:origin x="-504" y="11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9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67138" y="0"/>
            <a:ext cx="2881312" cy="492125"/>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sz="quarter" idx="1"/>
          </p:nvPr>
        </p:nvSpPr>
        <p:spPr>
          <a:xfrm>
            <a:off x="1588" y="0"/>
            <a:ext cx="2881312" cy="492125"/>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87945CDB-2177-4DC0-8201-A13B1816F6DB}" type="datetimeFigureOut">
              <a:rPr lang="he-IL"/>
              <a:pPr>
                <a:defRPr/>
              </a:pPr>
              <a:t>כ"ב/שבט/תשע"ד</a:t>
            </a:fld>
            <a:endParaRPr lang="he-IL"/>
          </a:p>
        </p:txBody>
      </p:sp>
      <p:sp>
        <p:nvSpPr>
          <p:cNvPr id="4" name="מציין מיקום של כותרת תחתונה 3"/>
          <p:cNvSpPr>
            <a:spLocks noGrp="1"/>
          </p:cNvSpPr>
          <p:nvPr>
            <p:ph type="ftr" sz="quarter" idx="2"/>
          </p:nvPr>
        </p:nvSpPr>
        <p:spPr>
          <a:xfrm>
            <a:off x="3767138" y="9356725"/>
            <a:ext cx="2881312" cy="492125"/>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5" name="מציין מיקום של מספר שקופית 4"/>
          <p:cNvSpPr>
            <a:spLocks noGrp="1"/>
          </p:cNvSpPr>
          <p:nvPr>
            <p:ph type="sldNum" sz="quarter" idx="3"/>
          </p:nvPr>
        </p:nvSpPr>
        <p:spPr>
          <a:xfrm>
            <a:off x="1588" y="9356725"/>
            <a:ext cx="2881312" cy="492125"/>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77D2DE2A-F2A4-4B93-9270-5E6A9153DD6D}" type="slidenum">
              <a:rPr lang="he-IL"/>
              <a:pPr>
                <a:defRPr/>
              </a:pPr>
              <a:t>‹#›</a:t>
            </a:fld>
            <a:endParaRPr lang="he-IL"/>
          </a:p>
        </p:txBody>
      </p:sp>
    </p:spTree>
    <p:extLst>
      <p:ext uri="{BB962C8B-B14F-4D97-AF65-F5344CB8AC3E}">
        <p14:creationId xmlns:p14="http://schemas.microsoft.com/office/powerpoint/2010/main" val="3497453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67138" y="0"/>
            <a:ext cx="2881312" cy="492125"/>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idx="1"/>
          </p:nvPr>
        </p:nvSpPr>
        <p:spPr>
          <a:xfrm>
            <a:off x="1588" y="0"/>
            <a:ext cx="2881312" cy="492125"/>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D1A2609D-AFCC-4EA7-93EB-1F746C61735B}" type="datetimeFigureOut">
              <a:rPr lang="he-IL"/>
              <a:pPr>
                <a:defRPr/>
              </a:pPr>
              <a:t>כ"ב/שבט/תשע"ד</a:t>
            </a:fld>
            <a:endParaRPr lang="he-IL"/>
          </a:p>
        </p:txBody>
      </p:sp>
      <p:sp>
        <p:nvSpPr>
          <p:cNvPr id="4" name="מציין מיקום של תמונת שקופית 3"/>
          <p:cNvSpPr>
            <a:spLocks noGrp="1" noRot="1" noChangeAspect="1"/>
          </p:cNvSpPr>
          <p:nvPr>
            <p:ph type="sldImg" idx="2"/>
          </p:nvPr>
        </p:nvSpPr>
        <p:spPr>
          <a:xfrm>
            <a:off x="862013" y="738188"/>
            <a:ext cx="4924425" cy="3694112"/>
          </a:xfrm>
          <a:prstGeom prst="rect">
            <a:avLst/>
          </a:prstGeom>
          <a:noFill/>
          <a:ln w="12700">
            <a:solidFill>
              <a:prstClr val="black"/>
            </a:solidFill>
          </a:ln>
        </p:spPr>
        <p:txBody>
          <a:bodyPr vert="horz" lIns="91440" tIns="45720" rIns="91440" bIns="45720" rtlCol="1" anchor="ctr"/>
          <a:lstStyle/>
          <a:p>
            <a:pPr lvl="0"/>
            <a:endParaRPr lang="he-IL" noProof="0" smtClean="0"/>
          </a:p>
        </p:txBody>
      </p:sp>
      <p:sp>
        <p:nvSpPr>
          <p:cNvPr id="5" name="מציין מיקום של הערות 4"/>
          <p:cNvSpPr>
            <a:spLocks noGrp="1"/>
          </p:cNvSpPr>
          <p:nvPr>
            <p:ph type="body" sz="quarter" idx="3"/>
          </p:nvPr>
        </p:nvSpPr>
        <p:spPr>
          <a:xfrm>
            <a:off x="665163" y="4678363"/>
            <a:ext cx="5318125" cy="4433887"/>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6" name="מציין מיקום של כותרת תחתונה 5"/>
          <p:cNvSpPr>
            <a:spLocks noGrp="1"/>
          </p:cNvSpPr>
          <p:nvPr>
            <p:ph type="ftr" sz="quarter" idx="4"/>
          </p:nvPr>
        </p:nvSpPr>
        <p:spPr>
          <a:xfrm>
            <a:off x="3767138" y="9356725"/>
            <a:ext cx="2881312" cy="492125"/>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7" name="מציין מיקום של מספר שקופית 6"/>
          <p:cNvSpPr>
            <a:spLocks noGrp="1"/>
          </p:cNvSpPr>
          <p:nvPr>
            <p:ph type="sldNum" sz="quarter" idx="5"/>
          </p:nvPr>
        </p:nvSpPr>
        <p:spPr>
          <a:xfrm>
            <a:off x="1588" y="9356725"/>
            <a:ext cx="2881312" cy="492125"/>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FD29B2C4-1E07-4227-B3EE-475F1B5EC58C}" type="slidenum">
              <a:rPr lang="he-IL"/>
              <a:pPr>
                <a:defRPr/>
              </a:pPr>
              <a:t>‹#›</a:t>
            </a:fld>
            <a:endParaRPr lang="he-IL"/>
          </a:p>
        </p:txBody>
      </p:sp>
    </p:spTree>
    <p:extLst>
      <p:ext uri="{BB962C8B-B14F-4D97-AF65-F5344CB8AC3E}">
        <p14:creationId xmlns:p14="http://schemas.microsoft.com/office/powerpoint/2010/main" val="4197314136"/>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65540"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CF845359-E4BB-45E5-B3B7-87148E3E6994}" type="slidenum">
              <a:rPr lang="he-IL" altLang="he-IL" smtClean="0">
                <a:latin typeface="Arial" pitchFamily="34" charset="0"/>
              </a:rPr>
              <a:pPr eaLnBrk="1" hangingPunct="1">
                <a:spcBef>
                  <a:spcPct val="0"/>
                </a:spcBef>
              </a:pPr>
              <a:t>1</a:t>
            </a:fld>
            <a:endParaRPr lang="he-IL" altLang="he-IL"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74756"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7B240608-542E-4960-B401-C31D89FEA462}" type="slidenum">
              <a:rPr lang="he-IL" altLang="he-IL" smtClean="0">
                <a:latin typeface="Arial" pitchFamily="34" charset="0"/>
              </a:rPr>
              <a:pPr eaLnBrk="1" hangingPunct="1">
                <a:spcBef>
                  <a:spcPct val="0"/>
                </a:spcBef>
              </a:pPr>
              <a:t>10</a:t>
            </a:fld>
            <a:endParaRPr lang="he-IL" altLang="he-IL"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להזכיר שנתייחס בהמשך</a:t>
            </a:r>
          </a:p>
        </p:txBody>
      </p:sp>
      <p:sp>
        <p:nvSpPr>
          <p:cNvPr id="75780"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EE4CD612-FDE6-4E64-8EED-0EB2F75ED8B0}" type="slidenum">
              <a:rPr lang="he-IL" altLang="he-IL" smtClean="0">
                <a:latin typeface="Arial" pitchFamily="34" charset="0"/>
              </a:rPr>
              <a:pPr eaLnBrk="1" hangingPunct="1">
                <a:spcBef>
                  <a:spcPct val="0"/>
                </a:spcBef>
              </a:pPr>
              <a:t>11</a:t>
            </a:fld>
            <a:endParaRPr lang="he-IL" altLang="he-IL"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7680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353FD6C-3E03-40B3-95AE-4936E0CB8C93}" type="slidenum">
              <a:rPr lang="he-IL" altLang="he-IL" smtClean="0">
                <a:latin typeface="Arial" pitchFamily="34" charset="0"/>
              </a:rPr>
              <a:pPr eaLnBrk="1" hangingPunct="1">
                <a:spcBef>
                  <a:spcPct val="0"/>
                </a:spcBef>
              </a:pPr>
              <a:t>12</a:t>
            </a:fld>
            <a:endParaRPr lang="he-IL" altLang="he-IL"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7782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EFED9DE9-F54E-4B71-93F6-F267F688EED6}" type="slidenum">
              <a:rPr lang="he-IL" altLang="he-IL" smtClean="0">
                <a:latin typeface="Arial" pitchFamily="34" charset="0"/>
              </a:rPr>
              <a:pPr eaLnBrk="1" hangingPunct="1">
                <a:spcBef>
                  <a:spcPct val="0"/>
                </a:spcBef>
              </a:pPr>
              <a:t>13</a:t>
            </a:fld>
            <a:endParaRPr lang="he-IL" altLang="he-IL"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78852"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9F21B31C-D755-4062-B25F-24A7B38F23B4}" type="slidenum">
              <a:rPr lang="he-IL" altLang="he-IL" smtClean="0">
                <a:latin typeface="Arial" pitchFamily="34" charset="0"/>
              </a:rPr>
              <a:pPr eaLnBrk="1" hangingPunct="1">
                <a:spcBef>
                  <a:spcPct val="0"/>
                </a:spcBef>
              </a:pPr>
              <a:t>14</a:t>
            </a:fld>
            <a:endParaRPr lang="he-IL" altLang="he-IL"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7042D42E-D014-41EB-BDEE-3C90A0787DC5}" type="slidenum">
              <a:rPr lang="he-IL" altLang="he-IL" smtClean="0">
                <a:latin typeface="Arial" pitchFamily="34" charset="0"/>
              </a:rPr>
              <a:pPr eaLnBrk="1" hangingPunct="1">
                <a:spcBef>
                  <a:spcPct val="0"/>
                </a:spcBef>
              </a:pPr>
              <a:t>15</a:t>
            </a:fld>
            <a:endParaRPr lang="he-IL" altLang="he-IL"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302957AC-5112-4561-8488-18EB0FC5CA48}" type="slidenum">
              <a:rPr lang="he-IL" altLang="he-IL" smtClean="0">
                <a:latin typeface="Arial" pitchFamily="34" charset="0"/>
              </a:rPr>
              <a:pPr eaLnBrk="1" hangingPunct="1">
                <a:spcBef>
                  <a:spcPct val="0"/>
                </a:spcBef>
              </a:pPr>
              <a:t>16</a:t>
            </a:fld>
            <a:endParaRPr lang="he-IL" altLang="he-IL"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8192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7690DCF2-C9E4-49AA-8C0D-BF11C15CE3CA}" type="slidenum">
              <a:rPr lang="he-IL" altLang="he-IL" smtClean="0">
                <a:latin typeface="Arial" pitchFamily="34" charset="0"/>
              </a:rPr>
              <a:pPr eaLnBrk="1" hangingPunct="1">
                <a:spcBef>
                  <a:spcPct val="0"/>
                </a:spcBef>
              </a:pPr>
              <a:t>17</a:t>
            </a:fld>
            <a:endParaRPr lang="he-IL" altLang="he-IL"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8294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C017892B-FA5F-4EA8-ACFC-F8CA9BDB3550}" type="slidenum">
              <a:rPr lang="he-IL" altLang="he-IL" smtClean="0">
                <a:latin typeface="Arial" pitchFamily="34" charset="0"/>
              </a:rPr>
              <a:pPr eaLnBrk="1" hangingPunct="1">
                <a:spcBef>
                  <a:spcPct val="0"/>
                </a:spcBef>
              </a:pPr>
              <a:t>18</a:t>
            </a:fld>
            <a:endParaRPr lang="he-IL" altLang="he-IL"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he-IL" altLang="he-IL" smtClean="0"/>
          </a:p>
        </p:txBody>
      </p:sp>
      <p:sp>
        <p:nvSpPr>
          <p:cNvPr id="83972"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38A8E603-80B7-493A-80C3-CCB561C4D773}" type="slidenum">
              <a:rPr lang="he-IL" altLang="he-IL" smtClean="0">
                <a:latin typeface="Arial" pitchFamily="34" charset="0"/>
              </a:rPr>
              <a:pPr eaLnBrk="1" hangingPunct="1">
                <a:spcBef>
                  <a:spcPct val="0"/>
                </a:spcBef>
              </a:pPr>
              <a:t>33</a:t>
            </a:fld>
            <a:endParaRPr lang="he-IL" altLang="he-I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6656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78A3D034-6E11-4191-9E1C-ECA4A33C945C}" type="slidenum">
              <a:rPr lang="he-IL" altLang="he-IL" smtClean="0">
                <a:latin typeface="Arial" pitchFamily="34" charset="0"/>
              </a:rPr>
              <a:pPr eaLnBrk="1" hangingPunct="1">
                <a:spcBef>
                  <a:spcPct val="0"/>
                </a:spcBef>
              </a:pPr>
              <a:t>2</a:t>
            </a:fld>
            <a:endParaRPr lang="he-IL" altLang="he-IL"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he-IL" altLang="he-IL" smtClean="0"/>
          </a:p>
        </p:txBody>
      </p:sp>
      <p:sp>
        <p:nvSpPr>
          <p:cNvPr id="84996"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9BB5C73C-A513-461B-AE9F-31A55260BA22}" type="slidenum">
              <a:rPr lang="he-IL" altLang="he-IL" smtClean="0">
                <a:latin typeface="Arial" pitchFamily="34" charset="0"/>
              </a:rPr>
              <a:pPr eaLnBrk="1" hangingPunct="1">
                <a:spcBef>
                  <a:spcPct val="0"/>
                </a:spcBef>
              </a:pPr>
              <a:t>34</a:t>
            </a:fld>
            <a:endParaRPr lang="he-IL" altLang="he-IL"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he-IL" altLang="he-IL" smtClean="0"/>
          </a:p>
        </p:txBody>
      </p:sp>
      <p:sp>
        <p:nvSpPr>
          <p:cNvPr id="86020"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BC5C5765-008A-46DD-9B7B-F81C2B3C6BE3}" type="slidenum">
              <a:rPr lang="he-IL" altLang="he-IL" smtClean="0">
                <a:latin typeface="Arial" pitchFamily="34" charset="0"/>
              </a:rPr>
              <a:pPr eaLnBrk="1" hangingPunct="1">
                <a:spcBef>
                  <a:spcPct val="0"/>
                </a:spcBef>
              </a:pPr>
              <a:t>35</a:t>
            </a:fld>
            <a:endParaRPr lang="he-IL" altLang="he-IL"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he-IL" altLang="he-IL" smtClean="0"/>
          </a:p>
        </p:txBody>
      </p:sp>
      <p:sp>
        <p:nvSpPr>
          <p:cNvPr id="8704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55FA3344-53A2-43C6-B2D4-0DF5079055A6}" type="slidenum">
              <a:rPr lang="he-IL" altLang="he-IL" smtClean="0">
                <a:latin typeface="Arial" pitchFamily="34" charset="0"/>
              </a:rPr>
              <a:pPr eaLnBrk="1" hangingPunct="1">
                <a:spcBef>
                  <a:spcPct val="0"/>
                </a:spcBef>
              </a:pPr>
              <a:t>36</a:t>
            </a:fld>
            <a:endParaRPr lang="he-IL" altLang="he-IL"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he-IL" altLang="he-IL" smtClean="0"/>
          </a:p>
        </p:txBody>
      </p:sp>
      <p:sp>
        <p:nvSpPr>
          <p:cNvPr id="8806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7A8C19CA-B54B-480B-A5FD-92A6F54BCD6D}" type="slidenum">
              <a:rPr lang="he-IL" altLang="he-IL" smtClean="0">
                <a:latin typeface="Arial" pitchFamily="34" charset="0"/>
              </a:rPr>
              <a:pPr eaLnBrk="1" hangingPunct="1">
                <a:spcBef>
                  <a:spcPct val="0"/>
                </a:spcBef>
              </a:pPr>
              <a:t>37</a:t>
            </a:fld>
            <a:endParaRPr lang="he-IL" altLang="he-IL"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he-IL" altLang="he-IL" smtClean="0"/>
              <a:t>דוגמה: עורך דין שנותן חוות דעת לתושב חוץ  הקשורה בישראל – אם ייתן מישראל – חייב במע"מ.</a:t>
            </a:r>
          </a:p>
          <a:p>
            <a:r>
              <a:rPr lang="he-IL" altLang="he-IL" smtClean="0"/>
              <a:t>אם ייסע לחו"ל לא חייב במע"מ.</a:t>
            </a:r>
          </a:p>
        </p:txBody>
      </p:sp>
      <p:sp>
        <p:nvSpPr>
          <p:cNvPr id="89092"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30BFAF26-89EC-4655-B168-49C90A5FEEA0}" type="slidenum">
              <a:rPr lang="he-IL" altLang="he-IL" smtClean="0">
                <a:latin typeface="Arial" pitchFamily="34" charset="0"/>
              </a:rPr>
              <a:pPr eaLnBrk="1" hangingPunct="1">
                <a:spcBef>
                  <a:spcPct val="0"/>
                </a:spcBef>
              </a:pPr>
              <a:t>46</a:t>
            </a:fld>
            <a:endParaRPr lang="he-IL" altLang="he-IL"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90116"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7DDA70BD-FFBF-4445-A50D-ACB63C514F8D}" type="slidenum">
              <a:rPr lang="he-IL" altLang="he-IL" smtClean="0">
                <a:latin typeface="Arial" pitchFamily="34" charset="0"/>
              </a:rPr>
              <a:pPr eaLnBrk="1" hangingPunct="1">
                <a:spcBef>
                  <a:spcPct val="0"/>
                </a:spcBef>
              </a:pPr>
              <a:t>55</a:t>
            </a:fld>
            <a:endParaRPr lang="he-IL" altLang="he-IL"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a:p>
            <a:pPr eaLnBrk="1" hangingPunct="1">
              <a:spcBef>
                <a:spcPct val="0"/>
              </a:spcBef>
            </a:pPr>
            <a:endParaRPr lang="he-IL" altLang="he-IL" smtClean="0"/>
          </a:p>
        </p:txBody>
      </p:sp>
      <p:sp>
        <p:nvSpPr>
          <p:cNvPr id="6758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0D21EF85-31EC-4E00-A668-4F4CD5AEA1BE}" type="slidenum">
              <a:rPr lang="he-IL" altLang="he-IL" smtClean="0">
                <a:latin typeface="Arial" pitchFamily="34" charset="0"/>
              </a:rPr>
              <a:pPr eaLnBrk="1" hangingPunct="1">
                <a:spcBef>
                  <a:spcPct val="0"/>
                </a:spcBef>
              </a:pPr>
              <a:t>3</a:t>
            </a:fld>
            <a:endParaRPr lang="he-IL" altLang="he-IL"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a:p>
            <a:pPr eaLnBrk="1" hangingPunct="1">
              <a:spcBef>
                <a:spcPct val="0"/>
              </a:spcBef>
            </a:pPr>
            <a:endParaRPr lang="he-IL" altLang="he-IL" smtClean="0"/>
          </a:p>
        </p:txBody>
      </p:sp>
      <p:sp>
        <p:nvSpPr>
          <p:cNvPr id="68612"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82A7748F-2E73-479F-A53C-7802BAEBF710}" type="slidenum">
              <a:rPr lang="he-IL" altLang="he-IL" smtClean="0">
                <a:latin typeface="Arial" pitchFamily="34" charset="0"/>
              </a:rPr>
              <a:pPr eaLnBrk="1" hangingPunct="1">
                <a:spcBef>
                  <a:spcPct val="0"/>
                </a:spcBef>
              </a:pPr>
              <a:t>4</a:t>
            </a:fld>
            <a:endParaRPr lang="he-IL" altLang="he-IL"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69636"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5F9ED532-8BCE-4FDB-AF43-4802A6E50BEB}" type="slidenum">
              <a:rPr lang="he-IL" altLang="he-IL" smtClean="0">
                <a:latin typeface="Arial" pitchFamily="34" charset="0"/>
              </a:rPr>
              <a:pPr eaLnBrk="1" hangingPunct="1">
                <a:spcBef>
                  <a:spcPct val="0"/>
                </a:spcBef>
              </a:pPr>
              <a:t>5</a:t>
            </a:fld>
            <a:endParaRPr lang="he-IL" altLang="he-IL"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70660"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65DF0ABC-EBAA-43A0-9276-90F859B226DE}" type="slidenum">
              <a:rPr lang="he-IL" altLang="he-IL" smtClean="0">
                <a:latin typeface="Arial" pitchFamily="34" charset="0"/>
              </a:rPr>
              <a:pPr eaLnBrk="1" hangingPunct="1">
                <a:spcBef>
                  <a:spcPct val="0"/>
                </a:spcBef>
              </a:pPr>
              <a:t>6</a:t>
            </a:fld>
            <a:endParaRPr lang="he-IL" altLang="he-IL"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7168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8B165063-50BD-45EC-8387-A0B6E5409B00}" type="slidenum">
              <a:rPr lang="he-IL" altLang="he-IL" smtClean="0">
                <a:latin typeface="Arial" pitchFamily="34" charset="0"/>
              </a:rPr>
              <a:pPr eaLnBrk="1" hangingPunct="1">
                <a:spcBef>
                  <a:spcPct val="0"/>
                </a:spcBef>
              </a:pPr>
              <a:t>7</a:t>
            </a:fld>
            <a:endParaRPr lang="he-IL" altLang="he-IL"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7270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83612119-29EE-40A5-BA35-805BF2DB9275}" type="slidenum">
              <a:rPr lang="he-IL" altLang="he-IL" smtClean="0">
                <a:latin typeface="Arial" pitchFamily="34" charset="0"/>
              </a:rPr>
              <a:pPr eaLnBrk="1" hangingPunct="1">
                <a:spcBef>
                  <a:spcPct val="0"/>
                </a:spcBef>
              </a:pPr>
              <a:t>8</a:t>
            </a:fld>
            <a:endParaRPr lang="he-IL" altLang="he-IL"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73732"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1638E20D-198C-454A-8C5C-DDE2B40CF2D9}" type="slidenum">
              <a:rPr lang="he-IL" altLang="he-IL" smtClean="0">
                <a:latin typeface="Arial" pitchFamily="34" charset="0"/>
              </a:rPr>
              <a:pPr eaLnBrk="1" hangingPunct="1">
                <a:spcBef>
                  <a:spcPct val="0"/>
                </a:spcBef>
              </a:pPr>
              <a:t>9</a:t>
            </a:fld>
            <a:endParaRPr lang="he-IL" altLang="he-IL"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פריסה מותאמת אישית">
    <p:spTree>
      <p:nvGrpSpPr>
        <p:cNvPr id="1" name=""/>
        <p:cNvGrpSpPr/>
        <p:nvPr/>
      </p:nvGrpSpPr>
      <p:grpSpPr>
        <a:xfrm>
          <a:off x="0" y="0"/>
          <a:ext cx="0" cy="0"/>
          <a:chOff x="0" y="0"/>
          <a:chExt cx="0" cy="0"/>
        </a:xfrm>
      </p:grpSpPr>
      <p:sp>
        <p:nvSpPr>
          <p:cNvPr id="3" name="אליפסה 4"/>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2"/>
          <p:cNvSpPr/>
          <p:nvPr userDrawn="1"/>
        </p:nvSpPr>
        <p:spPr>
          <a:xfrm>
            <a:off x="1071538" y="2714620"/>
            <a:ext cx="4857784" cy="3214710"/>
          </a:xfrm>
          <a:prstGeom prst="roundRect">
            <a:avLst/>
          </a:prstGeom>
          <a:blipFill dpi="0" rotWithShape="1">
            <a:blip r:embed="rId2"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אליפסה 3"/>
          <p:cNvSpPr/>
          <p:nvPr userDrawn="1"/>
        </p:nvSpPr>
        <p:spPr>
          <a:xfrm>
            <a:off x="3857620" y="500042"/>
            <a:ext cx="4500594" cy="4572032"/>
          </a:xfrm>
          <a:prstGeom prst="ellipse">
            <a:avLst/>
          </a:prstGeom>
          <a:blipFill dpi="0" rotWithShape="1">
            <a:blip r:embed="rId2"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 name="כותרת 1"/>
          <p:cNvSpPr>
            <a:spLocks noGrp="1"/>
          </p:cNvSpPr>
          <p:nvPr>
            <p:ph type="title"/>
          </p:nvPr>
        </p:nvSpPr>
        <p:spPr>
          <a:xfrm>
            <a:off x="357158" y="1214422"/>
            <a:ext cx="8229600" cy="2714644"/>
          </a:xfrm>
        </p:spPr>
        <p:txBody>
          <a:bodyPr/>
          <a:lstStyle/>
          <a:p>
            <a:r>
              <a:rPr lang="he-IL" smtClean="0"/>
              <a:t>לחץ כדי לערוך סגנון כותרת של תבנית בסיס</a:t>
            </a:r>
            <a:endParaRPr lang="he-IL"/>
          </a:p>
        </p:txBody>
      </p:sp>
    </p:spTree>
    <p:extLst>
      <p:ext uri="{BB962C8B-B14F-4D97-AF65-F5344CB8AC3E}">
        <p14:creationId xmlns:p14="http://schemas.microsoft.com/office/powerpoint/2010/main" val="2775194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1505700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3528243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229594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28572900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אליפסה 17"/>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9" name="תמונה 6" descr="logo-heb-small"/>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מציין מיקום של כותרת 1"/>
          <p:cNvSpPr>
            <a:spLocks noGrp="1"/>
          </p:cNvSpPr>
          <p:nvPr>
            <p:ph type="title"/>
          </p:nvPr>
        </p:nvSpPr>
        <p:spPr bwMode="auto">
          <a:xfrm>
            <a:off x="428625" y="207168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9" name="אליפסה 8"/>
          <p:cNvSpPr/>
          <p:nvPr userDrawn="1"/>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userDrawn="1"/>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userDrawn="1"/>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מלבן מעוגל 15"/>
          <p:cNvSpPr/>
          <p:nvPr userDrawn="1"/>
        </p:nvSpPr>
        <p:spPr>
          <a:xfrm>
            <a:off x="1071538" y="2714620"/>
            <a:ext cx="4857784" cy="3214710"/>
          </a:xfrm>
          <a:prstGeom prst="roundRect">
            <a:avLst/>
          </a:prstGeom>
          <a:blipFill dpi="0" rotWithShape="1">
            <a:blip r:embed="rId5"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אליפסה 16"/>
          <p:cNvSpPr/>
          <p:nvPr userDrawn="1"/>
        </p:nvSpPr>
        <p:spPr>
          <a:xfrm>
            <a:off x="4000496" y="571480"/>
            <a:ext cx="4500594" cy="4572032"/>
          </a:xfrm>
          <a:prstGeom prst="ellipse">
            <a:avLst/>
          </a:prstGeom>
          <a:blipFill dpi="0" rotWithShape="1">
            <a:blip r:embed="rId5"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תמונה 6" descr="logo-heb-small"/>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מציין מיקום של כותרת 1"/>
          <p:cNvSpPr>
            <a:spLocks noGrp="1"/>
          </p:cNvSpPr>
          <p:nvPr>
            <p:ph type="title"/>
          </p:nvPr>
        </p:nvSpPr>
        <p:spPr bwMode="auto">
          <a:xfrm>
            <a:off x="457200"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2052" name="מציין מיקום טקסט 2"/>
          <p:cNvSpPr>
            <a:spLocks noGrp="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9" name="אליפסה 8"/>
          <p:cNvSpPr/>
          <p:nvPr userDrawn="1"/>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userDrawn="1"/>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userDrawn="1"/>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מחבר ישר 10"/>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13" name="אליפסה 12"/>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מלבן מעוגל 13"/>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netis://ID:l406.htm;PID:30/"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hyperlink" Target="mailto:meori@ampeli-tax.co.il" TargetMode="External"/><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hyperlink" Target="http://www.ampeli-tax.co.i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כותרת 1"/>
          <p:cNvSpPr>
            <a:spLocks noGrp="1"/>
          </p:cNvSpPr>
          <p:nvPr>
            <p:ph type="ctrTitle" idx="4294967295"/>
          </p:nvPr>
        </p:nvSpPr>
        <p:spPr>
          <a:xfrm>
            <a:off x="685800" y="2130425"/>
            <a:ext cx="7772400" cy="1470025"/>
          </a:xfrm>
        </p:spPr>
        <p:txBody>
          <a:bodyPr/>
          <a:lstStyle/>
          <a:p>
            <a:pPr eaLnBrk="1" hangingPunct="1"/>
            <a:r>
              <a:rPr lang="he-IL" altLang="he-IL" dirty="0" smtClean="0"/>
              <a:t>חידושים לעניין מע"מ בשיעור אפס </a:t>
            </a:r>
            <a:r>
              <a:rPr lang="he-IL" altLang="he-IL" smtClean="0"/>
              <a:t>במתן שירותים </a:t>
            </a:r>
            <a:r>
              <a:rPr lang="he-IL" altLang="he-IL" dirty="0" smtClean="0"/>
              <a:t>לתושב חוץ </a:t>
            </a:r>
          </a:p>
        </p:txBody>
      </p:sp>
      <p:sp>
        <p:nvSpPr>
          <p:cNvPr id="8195" name="כותרת משנה 2"/>
          <p:cNvSpPr>
            <a:spLocks noGrp="1"/>
          </p:cNvSpPr>
          <p:nvPr>
            <p:ph type="subTitle" idx="4294967295"/>
          </p:nvPr>
        </p:nvSpPr>
        <p:spPr bwMode="auto">
          <a:xfrm>
            <a:off x="1371600" y="3886200"/>
            <a:ext cx="6400800" cy="1752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buFont typeface="Arial" pitchFamily="34" charset="0"/>
              <a:buNone/>
            </a:pPr>
            <a:r>
              <a:rPr lang="he-IL" altLang="he-IL" dirty="0" smtClean="0"/>
              <a:t>מרצה: עו"ד (רו"ח) מאורי </a:t>
            </a:r>
            <a:r>
              <a:rPr lang="he-IL" altLang="he-IL" dirty="0" err="1" smtClean="0"/>
              <a:t>עמפלי</a:t>
            </a:r>
            <a:endParaRPr lang="he-IL" altLang="he-IL" dirty="0" smtClean="0"/>
          </a:p>
          <a:p>
            <a:pPr algn="ctr" eaLnBrk="1" hangingPunct="1">
              <a:buFont typeface="Arial" pitchFamily="34" charset="0"/>
              <a:buNone/>
            </a:pPr>
            <a:r>
              <a:rPr lang="he-IL" altLang="he-IL" sz="2000" dirty="0" smtClean="0"/>
              <a:t>ינואר 2014</a:t>
            </a:r>
          </a:p>
          <a:p>
            <a:pPr algn="ctr" eaLnBrk="1" hangingPunct="1">
              <a:buNone/>
            </a:pPr>
            <a:r>
              <a:rPr lang="he-IL" altLang="he-IL" sz="1600" b="1" dirty="0"/>
              <a:t>אין באמור במצגת זו כדי להוות חוות דעת ו/או ייעוץ משפטי בסוגיות הנידונות ובכל אופן מומלץ להתייעץ עם מומחה מס לפני נקיטת צעדים משפטיים ו/או אחרים המסתמכים על מצגת זו.</a:t>
            </a:r>
            <a:endParaRPr lang="he-IL" altLang="he-IL" sz="1600" dirty="0"/>
          </a:p>
          <a:p>
            <a:pPr algn="ctr" eaLnBrk="1" hangingPunct="1">
              <a:buFont typeface="Arial" pitchFamily="34" charset="0"/>
              <a:buNone/>
            </a:pPr>
            <a:endParaRPr lang="he-IL" altLang="he-IL" dirty="0" smtClean="0"/>
          </a:p>
          <a:p>
            <a:pPr algn="ctr" eaLnBrk="1" hangingPunct="1">
              <a:buFont typeface="Arial" pitchFamily="34" charset="0"/>
              <a:buNone/>
            </a:pPr>
            <a:endParaRPr lang="he-IL" altLang="he-I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0"/>
            <a:ext cx="8229600" cy="857250"/>
          </a:xfrm>
        </p:spPr>
        <p:txBody>
          <a:bodyPr/>
          <a:lstStyle/>
          <a:p>
            <a:pPr eaLnBrk="1" hangingPunct="1"/>
            <a:r>
              <a:rPr lang="he-IL" altLang="he-IL" sz="2400" smtClean="0"/>
              <a:t>סעיפי חוק, תקנות והגדרות</a:t>
            </a:r>
          </a:p>
        </p:txBody>
      </p:sp>
      <p:sp>
        <p:nvSpPr>
          <p:cNvPr id="3" name="Content Placeholder 2"/>
          <p:cNvSpPr>
            <a:spLocks noGrp="1"/>
          </p:cNvSpPr>
          <p:nvPr>
            <p:ph idx="1"/>
          </p:nvPr>
        </p:nvSpPr>
        <p:spPr>
          <a:xfrm>
            <a:off x="428625" y="1000125"/>
            <a:ext cx="8229600" cy="5237163"/>
          </a:xfrm>
        </p:spPr>
        <p:txBody>
          <a:bodyPr>
            <a:noAutofit/>
          </a:bodyPr>
          <a:lstStyle/>
          <a:p>
            <a:pPr eaLnBrk="1" hangingPunct="1">
              <a:buFont typeface="Arial" pitchFamily="34" charset="0"/>
              <a:buNone/>
              <a:defRPr/>
            </a:pPr>
            <a:r>
              <a:rPr lang="he-IL" sz="2400" b="1" u="sng" dirty="0" smtClean="0"/>
              <a:t>הדרישות המהותיות:</a:t>
            </a:r>
          </a:p>
          <a:p>
            <a:pPr eaLnBrk="1" hangingPunct="1">
              <a:buFont typeface="Arial" pitchFamily="34" charset="0"/>
              <a:buNone/>
              <a:defRPr/>
            </a:pPr>
            <a:r>
              <a:rPr lang="he-IL" sz="2400" b="1" u="sng" dirty="0" smtClean="0"/>
              <a:t>תקנה 12א</a:t>
            </a:r>
            <a:endParaRPr lang="en-US" sz="2400" b="1" u="sng" dirty="0" smtClean="0"/>
          </a:p>
          <a:p>
            <a:pPr eaLnBrk="1" hangingPunct="1">
              <a:defRPr/>
            </a:pPr>
            <a:endParaRPr lang="en-US" sz="1800" b="1" u="sng" dirty="0"/>
          </a:p>
          <a:p>
            <a:pPr lvl="1" eaLnBrk="1" hangingPunct="1">
              <a:buFont typeface="Arial" pitchFamily="34" charset="0"/>
              <a:buChar char="•"/>
              <a:defRPr/>
            </a:pPr>
            <a:r>
              <a:rPr lang="he-IL" sz="2200" b="1" u="sng" dirty="0" smtClean="0"/>
              <a:t>תקנת משנה (א)</a:t>
            </a:r>
            <a:r>
              <a:rPr lang="en-US" sz="2200" b="1" u="sng" dirty="0" smtClean="0"/>
              <a:t> :</a:t>
            </a:r>
            <a:endParaRPr lang="en-US" sz="2200" dirty="0" smtClean="0"/>
          </a:p>
          <a:p>
            <a:pPr marL="457200" lvl="1" indent="0" eaLnBrk="1" hangingPunct="1">
              <a:buFont typeface="Arial" pitchFamily="34" charset="0"/>
              <a:buNone/>
              <a:defRPr/>
            </a:pPr>
            <a:r>
              <a:rPr lang="he-IL" sz="2200" dirty="0" smtClean="0"/>
              <a:t> "לעניין סעיף 30(א)(5) לחוק לא יחול שיעור אפס על שירות שניתן </a:t>
            </a:r>
            <a:r>
              <a:rPr lang="he-IL" sz="2200" b="1" u="sng" dirty="0" smtClean="0"/>
              <a:t>לגבי נכס המצוי בישראל...</a:t>
            </a:r>
            <a:r>
              <a:rPr lang="he-IL" sz="2200" dirty="0" smtClean="0"/>
              <a:t>".  </a:t>
            </a:r>
          </a:p>
          <a:p>
            <a:pPr marL="457200" lvl="1" indent="0" eaLnBrk="1" hangingPunct="1">
              <a:buFont typeface="Arial" pitchFamily="34" charset="0"/>
              <a:buNone/>
              <a:defRPr/>
            </a:pPr>
            <a:endParaRPr lang="he-IL" sz="2200" dirty="0" smtClean="0"/>
          </a:p>
          <a:p>
            <a:pPr lvl="1" eaLnBrk="1" hangingPunct="1">
              <a:buFont typeface="Arial" pitchFamily="34" charset="0"/>
              <a:buChar char="•"/>
              <a:defRPr/>
            </a:pPr>
            <a:r>
              <a:rPr lang="he-IL" sz="2200" b="1" u="sng" dirty="0" smtClean="0"/>
              <a:t>תקנת משנה (ב)</a:t>
            </a:r>
            <a:r>
              <a:rPr lang="en-US" sz="2200" b="1" u="sng" dirty="0" smtClean="0"/>
              <a:t> :</a:t>
            </a:r>
            <a:endParaRPr lang="en-US" sz="2200" dirty="0" smtClean="0"/>
          </a:p>
          <a:p>
            <a:pPr marL="457200" lvl="1" indent="0" eaLnBrk="1" hangingPunct="1">
              <a:buFont typeface="Arial" pitchFamily="34" charset="0"/>
              <a:buNone/>
              <a:defRPr/>
            </a:pPr>
            <a:r>
              <a:rPr lang="he-IL" sz="2200" dirty="0" smtClean="0"/>
              <a:t> "תקנה משנה (א) לא תחול אם הוכח להנחת דעתו של המנהל אחת מאלה: כלי שיט, כלי טיס, ייצוא טובין, נפט). </a:t>
            </a:r>
          </a:p>
          <a:p>
            <a:pPr marL="457200" lvl="1" indent="0" eaLnBrk="1" hangingPunct="1">
              <a:buFont typeface="Arial" pitchFamily="34" charset="0"/>
              <a:buNone/>
              <a:defRPr/>
            </a:pPr>
            <a:endParaRPr lang="he-IL" sz="1800" b="1" u="sng" dirty="0" smtClean="0"/>
          </a:p>
          <a:p>
            <a:pPr lvl="1" eaLnBrk="1" hangingPunct="1">
              <a:buFont typeface="Arial" pitchFamily="34" charset="0"/>
              <a:buChar char="•"/>
              <a:defRPr/>
            </a:pPr>
            <a:r>
              <a:rPr lang="he-IL" sz="2200" b="1" u="sng" dirty="0" smtClean="0"/>
              <a:t>תקנת משנה (ג)</a:t>
            </a:r>
          </a:p>
          <a:p>
            <a:pPr marL="457200" lvl="1" indent="0" eaLnBrk="1" hangingPunct="1">
              <a:buFont typeface="Arial" pitchFamily="34" charset="0"/>
              <a:buNone/>
              <a:defRPr/>
            </a:pPr>
            <a:r>
              <a:rPr lang="he-IL" sz="2200" dirty="0" smtClean="0"/>
              <a:t>"לעניין סעיף 30(א)(5) לחוק לא יחול שיעור אפס על שירות שניתן לתושב חוץ 	כאשר נושא ההסכם הוא מתן שירות לתושב חוץ אחר בעת שהותו בישראל...".</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0"/>
            <a:ext cx="8229600" cy="857250"/>
          </a:xfrm>
        </p:spPr>
        <p:txBody>
          <a:bodyPr/>
          <a:lstStyle/>
          <a:p>
            <a:pPr eaLnBrk="1" hangingPunct="1"/>
            <a:r>
              <a:rPr lang="he-IL" altLang="he-IL" sz="2400" smtClean="0"/>
              <a:t>סעיפי חוק, תקנות והגדרות</a:t>
            </a:r>
          </a:p>
        </p:txBody>
      </p:sp>
      <p:sp>
        <p:nvSpPr>
          <p:cNvPr id="3" name="Content Placeholder 2"/>
          <p:cNvSpPr>
            <a:spLocks noGrp="1"/>
          </p:cNvSpPr>
          <p:nvPr>
            <p:ph idx="1"/>
          </p:nvPr>
        </p:nvSpPr>
        <p:spPr>
          <a:xfrm>
            <a:off x="428625" y="1000125"/>
            <a:ext cx="8229600" cy="5000625"/>
          </a:xfrm>
        </p:spPr>
        <p:txBody>
          <a:bodyPr>
            <a:noAutofit/>
          </a:bodyPr>
          <a:lstStyle/>
          <a:p>
            <a:pPr eaLnBrk="1" hangingPunct="1">
              <a:buFont typeface="Arial" pitchFamily="34" charset="0"/>
              <a:buNone/>
              <a:defRPr/>
            </a:pPr>
            <a:r>
              <a:rPr lang="he-IL" sz="2400" b="1" u="sng" dirty="0" smtClean="0"/>
              <a:t>תקנות מס ערך מוסף, התשל"ו – 1976: תקנה 12א.</a:t>
            </a:r>
            <a:endParaRPr lang="en-US" sz="2400" b="1" u="sng" dirty="0" smtClean="0"/>
          </a:p>
          <a:p>
            <a:pPr eaLnBrk="1" hangingPunct="1">
              <a:defRPr/>
            </a:pPr>
            <a:endParaRPr lang="en-US" sz="1800" b="1" u="sng" dirty="0"/>
          </a:p>
          <a:p>
            <a:pPr lvl="1" eaLnBrk="1" hangingPunct="1">
              <a:buFont typeface="Arial" pitchFamily="34" charset="0"/>
              <a:buChar char="•"/>
              <a:defRPr/>
            </a:pPr>
            <a:r>
              <a:rPr lang="he-IL" sz="2200" b="1" u="sng" dirty="0" smtClean="0"/>
              <a:t>תקנת משנה (ד)</a:t>
            </a:r>
          </a:p>
          <a:p>
            <a:pPr marL="457200" lvl="1" indent="0" eaLnBrk="1" hangingPunct="1">
              <a:buFont typeface="Arial" pitchFamily="34" charset="0"/>
              <a:buNone/>
              <a:defRPr/>
            </a:pPr>
            <a:r>
              <a:rPr lang="he-IL" sz="2200" dirty="0" smtClean="0"/>
              <a:t>"לעניין סעיף 30(א)(5) לחוק, לא יחול שיעור אפס </a:t>
            </a:r>
            <a:r>
              <a:rPr lang="he-IL" sz="2200" u="sng" dirty="0" smtClean="0"/>
              <a:t>על שירות שניתן לגבי עשיית הסכם שתושב ישראל צד לו</a:t>
            </a:r>
            <a:r>
              <a:rPr lang="he-IL" sz="2200" dirty="0" smtClean="0"/>
              <a:t>, אלא אם כן התקיים אחד מאלה:</a:t>
            </a:r>
          </a:p>
          <a:p>
            <a:pPr marL="457200" lvl="1" indent="0" eaLnBrk="1" hangingPunct="1">
              <a:buFont typeface="Arial" pitchFamily="34" charset="0"/>
              <a:buNone/>
              <a:defRPr/>
            </a:pPr>
            <a:endParaRPr lang="he-IL" sz="2200" dirty="0"/>
          </a:p>
          <a:p>
            <a:pPr marL="457200" lvl="1" indent="0" eaLnBrk="1" hangingPunct="1">
              <a:buFont typeface="Arial" pitchFamily="34" charset="0"/>
              <a:buNone/>
              <a:defRPr/>
            </a:pPr>
            <a:r>
              <a:rPr lang="he-IL" sz="2200" dirty="0" smtClean="0"/>
              <a:t>	(1) ...תמורת השירות מהווה חלק מערך הטובין לצרכי פקודת המכס...</a:t>
            </a:r>
          </a:p>
          <a:p>
            <a:pPr marL="457200" lvl="1" indent="0" eaLnBrk="1" hangingPunct="1">
              <a:buFont typeface="Arial" pitchFamily="34" charset="0"/>
              <a:buNone/>
              <a:defRPr/>
            </a:pPr>
            <a:r>
              <a:rPr lang="he-IL" sz="2200" dirty="0" smtClean="0"/>
              <a:t>	</a:t>
            </a:r>
            <a:endParaRPr lang="he-IL" sz="2200" dirty="0"/>
          </a:p>
          <a:p>
            <a:pPr marL="457200" lvl="1" indent="0" eaLnBrk="1" hangingPunct="1">
              <a:buFont typeface="Arial" pitchFamily="34" charset="0"/>
              <a:buNone/>
              <a:defRPr/>
            </a:pPr>
            <a:r>
              <a:rPr lang="he-IL" sz="2200" dirty="0" smtClean="0"/>
              <a:t>	(2) ...השירות מסוג השירותים הזכאים לשיעור אפס מכוח סעיף 30(א)(8) לחוק (מתן שירות לתייר).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0"/>
            <a:ext cx="8229600" cy="857250"/>
          </a:xfrm>
        </p:spPr>
        <p:txBody>
          <a:bodyPr/>
          <a:lstStyle/>
          <a:p>
            <a:pPr eaLnBrk="1" hangingPunct="1"/>
            <a:r>
              <a:rPr lang="he-IL" altLang="he-IL" sz="2400" smtClean="0"/>
              <a:t>סעיף 30(א)(5) לחוק</a:t>
            </a:r>
          </a:p>
        </p:txBody>
      </p:sp>
      <p:sp>
        <p:nvSpPr>
          <p:cNvPr id="19459" name="Content Placeholder 2"/>
          <p:cNvSpPr>
            <a:spLocks noGrp="1"/>
          </p:cNvSpPr>
          <p:nvPr>
            <p:ph idx="1"/>
          </p:nvPr>
        </p:nvSpPr>
        <p:spPr>
          <a:xfrm>
            <a:off x="428625" y="1000125"/>
            <a:ext cx="8229600" cy="5000625"/>
          </a:xfrm>
        </p:spPr>
        <p:txBody>
          <a:bodyPr/>
          <a:lstStyle/>
          <a:p>
            <a:pPr eaLnBrk="1" hangingPunct="1">
              <a:buFont typeface="Arial" pitchFamily="34" charset="0"/>
              <a:buNone/>
            </a:pPr>
            <a:r>
              <a:rPr lang="he-IL" altLang="he-IL" sz="2400" b="1" u="sng" smtClean="0"/>
              <a:t>תכלית חקיקת סעיף 30(א) ובפרט סעיף 30(א)(5) לחוק :</a:t>
            </a:r>
            <a:endParaRPr lang="en-US" altLang="he-IL" sz="2400" b="1" u="sng" smtClean="0"/>
          </a:p>
          <a:p>
            <a:pPr eaLnBrk="1" hangingPunct="1"/>
            <a:endParaRPr lang="en-US" altLang="he-IL" sz="1800" b="1" u="sng" smtClean="0"/>
          </a:p>
          <a:p>
            <a:pPr lvl="1" eaLnBrk="1" hangingPunct="1">
              <a:buFont typeface="Arial" pitchFamily="34" charset="0"/>
              <a:buChar char="•"/>
            </a:pPr>
            <a:r>
              <a:rPr lang="he-IL" altLang="he-IL" sz="2200" i="1" smtClean="0"/>
              <a:t>עידוד ייצוא מוצרים ושירותים מחוץ למדינת ישראל.</a:t>
            </a:r>
          </a:p>
          <a:p>
            <a:pPr lvl="1" eaLnBrk="1" hangingPunct="1">
              <a:buFont typeface="Arial" pitchFamily="34" charset="0"/>
              <a:buChar char="•"/>
            </a:pPr>
            <a:endParaRPr lang="he-IL" altLang="he-IL" sz="2200" i="1" smtClean="0"/>
          </a:p>
          <a:p>
            <a:pPr lvl="1" eaLnBrk="1" hangingPunct="1">
              <a:buFont typeface="Arial" pitchFamily="34" charset="0"/>
              <a:buChar char="•"/>
            </a:pPr>
            <a:r>
              <a:rPr lang="he-IL" altLang="he-IL" sz="2200" i="1" smtClean="0"/>
              <a:t>שיפור מאזן התשלומים של מדינת ישראל.</a:t>
            </a:r>
          </a:p>
          <a:p>
            <a:pPr lvl="1" eaLnBrk="1" hangingPunct="1">
              <a:buFont typeface="Arial" pitchFamily="34" charset="0"/>
              <a:buChar char="•"/>
            </a:pPr>
            <a:endParaRPr lang="he-IL" altLang="he-IL" sz="2200" i="1" smtClean="0"/>
          </a:p>
          <a:p>
            <a:pPr lvl="1" eaLnBrk="1" hangingPunct="1">
              <a:buFont typeface="Arial" pitchFamily="34" charset="0"/>
              <a:buChar char="•"/>
            </a:pPr>
            <a:r>
              <a:rPr lang="he-IL" altLang="he-IL" sz="2200" i="1" smtClean="0"/>
              <a:t>הזרמת מט"ח והון אל תוך מדינת ישראל.</a:t>
            </a:r>
          </a:p>
          <a:p>
            <a:pPr lvl="1" eaLnBrk="1" hangingPunct="1">
              <a:buFont typeface="Arial" pitchFamily="34" charset="0"/>
              <a:buChar char="•"/>
            </a:pPr>
            <a:endParaRPr lang="he-IL" altLang="he-IL" sz="2000" b="1" i="1" u="sng" smtClean="0"/>
          </a:p>
          <a:p>
            <a:pPr lvl="1" eaLnBrk="1" hangingPunct="1">
              <a:buFont typeface="Arial" pitchFamily="34" charset="0"/>
              <a:buChar char="•"/>
            </a:pPr>
            <a:endParaRPr lang="he-IL" altLang="he-IL"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0"/>
            <a:ext cx="8229600" cy="857250"/>
          </a:xfrm>
        </p:spPr>
        <p:txBody>
          <a:bodyPr/>
          <a:lstStyle/>
          <a:p>
            <a:pPr eaLnBrk="1" hangingPunct="1"/>
            <a:r>
              <a:rPr lang="he-IL" altLang="he-IL" sz="2400" smtClean="0"/>
              <a:t>סעיף 30(א)(5) לחוק</a:t>
            </a:r>
          </a:p>
        </p:txBody>
      </p:sp>
      <p:sp>
        <p:nvSpPr>
          <p:cNvPr id="20483" name="Content Placeholder 2"/>
          <p:cNvSpPr>
            <a:spLocks noGrp="1"/>
          </p:cNvSpPr>
          <p:nvPr>
            <p:ph idx="1"/>
          </p:nvPr>
        </p:nvSpPr>
        <p:spPr>
          <a:xfrm>
            <a:off x="428625" y="1000125"/>
            <a:ext cx="8229600" cy="5000625"/>
          </a:xfrm>
        </p:spPr>
        <p:txBody>
          <a:bodyPr/>
          <a:lstStyle/>
          <a:p>
            <a:pPr eaLnBrk="1" hangingPunct="1">
              <a:buFont typeface="Arial" pitchFamily="34" charset="0"/>
              <a:buNone/>
            </a:pPr>
            <a:r>
              <a:rPr lang="he-IL" altLang="he-IL" sz="2400" b="1" u="sng" smtClean="0"/>
              <a:t>נוסח סעיף 30(א)(5) לחוק לפני תיקון 23:</a:t>
            </a:r>
          </a:p>
          <a:p>
            <a:pPr eaLnBrk="1" hangingPunct="1">
              <a:buFont typeface="Arial" pitchFamily="34" charset="0"/>
              <a:buNone/>
            </a:pPr>
            <a:endParaRPr lang="he-IL" altLang="he-IL" sz="2200" b="1" u="sng" smtClean="0"/>
          </a:p>
          <a:p>
            <a:pPr eaLnBrk="1" hangingPunct="1"/>
            <a:r>
              <a:rPr lang="he-IL" altLang="he-IL" sz="2200" smtClean="0"/>
              <a:t>"לא יראו שירות כניתן לתושב חוץ, כאשר נושא ההסכם </a:t>
            </a:r>
            <a:r>
              <a:rPr lang="he-IL" altLang="he-IL" sz="2200" u="sng" smtClean="0"/>
              <a:t>הוא מתן השירות בפועל לתושב ישראל בישראל...</a:t>
            </a:r>
            <a:r>
              <a:rPr lang="he-IL" altLang="he-IL" sz="2200" smtClean="0"/>
              <a:t>".</a:t>
            </a:r>
          </a:p>
          <a:p>
            <a:pPr eaLnBrk="1" hangingPunct="1">
              <a:buFont typeface="Arial" pitchFamily="34" charset="0"/>
              <a:buNone/>
            </a:pPr>
            <a:endParaRPr lang="he-IL" altLang="he-IL" sz="2000" smtClean="0"/>
          </a:p>
          <a:p>
            <a:pPr eaLnBrk="1" hangingPunct="1">
              <a:buFont typeface="Arial" pitchFamily="34" charset="0"/>
              <a:buNone/>
            </a:pPr>
            <a:endParaRPr lang="he-IL" altLang="he-IL" sz="2000" smtClean="0"/>
          </a:p>
          <a:p>
            <a:pPr eaLnBrk="1" hangingPunct="1">
              <a:buFont typeface="Arial" pitchFamily="34" charset="0"/>
              <a:buNone/>
            </a:pPr>
            <a:r>
              <a:rPr lang="he-IL" altLang="he-IL" sz="2400" b="1" u="sng" smtClean="0"/>
              <a:t>נוסח סעיף 30(א)(5) לחוק לאחר תיקון 23:</a:t>
            </a:r>
          </a:p>
          <a:p>
            <a:pPr eaLnBrk="1" hangingPunct="1">
              <a:buFont typeface="Arial" pitchFamily="34" charset="0"/>
              <a:buNone/>
            </a:pPr>
            <a:endParaRPr lang="he-IL" altLang="he-IL" sz="2400" b="1" u="sng" smtClean="0"/>
          </a:p>
          <a:p>
            <a:pPr eaLnBrk="1" hangingPunct="1"/>
            <a:r>
              <a:rPr lang="he-IL" altLang="he-IL" sz="2200" smtClean="0"/>
              <a:t> "לא יראו שירות כניתן לתושב חוץ כאשר נושא ההסכם הוא מתן השירות בפועל, </a:t>
            </a:r>
            <a:r>
              <a:rPr lang="he-IL" altLang="he-IL" sz="2200" u="sng" smtClean="0"/>
              <a:t>נוסף על תושב החוץ</a:t>
            </a:r>
            <a:r>
              <a:rPr lang="he-IL" altLang="he-IL" sz="2200" smtClean="0"/>
              <a:t>, גם לתושב ישראל בישראל".</a:t>
            </a:r>
            <a:endParaRPr lang="en-US" altLang="he-IL" sz="2200" smtClean="0"/>
          </a:p>
          <a:p>
            <a:pPr eaLnBrk="1" hangingPunct="1"/>
            <a:endParaRPr lang="en-US" altLang="he-IL" sz="1800" b="1" u="sng" smtClean="0"/>
          </a:p>
          <a:p>
            <a:pPr lvl="1" eaLnBrk="1" hangingPunct="1">
              <a:buFont typeface="Arial" pitchFamily="34" charset="0"/>
              <a:buChar char="•"/>
            </a:pPr>
            <a:endParaRPr lang="he-IL" altLang="he-IL" sz="1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857250"/>
          </a:xfrm>
        </p:spPr>
        <p:txBody>
          <a:bodyPr/>
          <a:lstStyle/>
          <a:p>
            <a:pPr eaLnBrk="1" hangingPunct="1"/>
            <a:r>
              <a:rPr lang="he-IL" altLang="he-IL" sz="2400" smtClean="0"/>
              <a:t>סעיף 30(א)(5) לחוק לפני תיקון 23</a:t>
            </a:r>
          </a:p>
        </p:txBody>
      </p:sp>
      <p:sp>
        <p:nvSpPr>
          <p:cNvPr id="18435" name="Content Placeholder 2"/>
          <p:cNvSpPr>
            <a:spLocks noGrp="1"/>
          </p:cNvSpPr>
          <p:nvPr>
            <p:ph idx="1"/>
          </p:nvPr>
        </p:nvSpPr>
        <p:spPr>
          <a:xfrm>
            <a:off x="428625" y="1000125"/>
            <a:ext cx="8229600" cy="5000625"/>
          </a:xfrm>
        </p:spPr>
        <p:txBody>
          <a:bodyPr>
            <a:normAutofit fontScale="55000" lnSpcReduction="20000"/>
          </a:bodyPr>
          <a:lstStyle/>
          <a:p>
            <a:pPr marL="0" lvl="1" eaLnBrk="1" hangingPunct="1">
              <a:buFont typeface="Arial" pitchFamily="34" charset="0"/>
              <a:buNone/>
              <a:defRPr/>
            </a:pPr>
            <a:r>
              <a:rPr lang="he-IL" sz="4400" b="1" u="sng" dirty="0" smtClean="0"/>
              <a:t>פסק דין </a:t>
            </a:r>
            <a:r>
              <a:rPr lang="he-IL" sz="4400" b="1" u="sng" dirty="0" err="1" smtClean="0"/>
              <a:t>קסוטו</a:t>
            </a:r>
            <a:r>
              <a:rPr lang="he-IL" sz="4400" b="1" u="sng" dirty="0" smtClean="0"/>
              <a:t> </a:t>
            </a:r>
            <a:r>
              <a:rPr lang="he-IL" sz="4400" b="1" i="1" u="sng" dirty="0" smtClean="0"/>
              <a:t>(</a:t>
            </a:r>
            <a:r>
              <a:rPr lang="he-IL" sz="4400" b="1" u="sng" dirty="0" smtClean="0"/>
              <a:t>ע"א 41/96)</a:t>
            </a:r>
            <a:endParaRPr lang="he-IL" sz="4400" b="1" i="1" u="sng" dirty="0" smtClean="0"/>
          </a:p>
          <a:p>
            <a:pPr marL="457200" lvl="1" indent="0" eaLnBrk="1" hangingPunct="1">
              <a:buFont typeface="Arial" pitchFamily="34" charset="0"/>
              <a:buNone/>
              <a:defRPr/>
            </a:pPr>
            <a:endParaRPr lang="he-IL" sz="3500" b="1" i="1" u="sng" dirty="0"/>
          </a:p>
          <a:p>
            <a:pPr marL="457200" lvl="1" indent="0" eaLnBrk="1" hangingPunct="1">
              <a:buFont typeface="Arial" pitchFamily="34" charset="0"/>
              <a:buNone/>
              <a:defRPr/>
            </a:pPr>
            <a:r>
              <a:rPr lang="he-IL" sz="4000" b="1" i="1" u="sng" dirty="0" smtClean="0"/>
              <a:t>רקע:</a:t>
            </a:r>
          </a:p>
          <a:p>
            <a:pPr marL="457200" lvl="1" indent="0" eaLnBrk="1" hangingPunct="1">
              <a:buFont typeface="Arial" pitchFamily="34" charset="0"/>
              <a:buNone/>
              <a:defRPr/>
            </a:pPr>
            <a:endParaRPr lang="he-IL" sz="3500" dirty="0" smtClean="0"/>
          </a:p>
          <a:p>
            <a:pPr marL="342900" lvl="1" indent="-342900" eaLnBrk="1" hangingPunct="1">
              <a:buFont typeface="Arial" pitchFamily="34" charset="0"/>
              <a:buChar char="•"/>
              <a:defRPr/>
            </a:pPr>
            <a:r>
              <a:rPr lang="he-IL" sz="4000" dirty="0" smtClean="0"/>
              <a:t>המערערת העניקה שירותי תיווך לחברות ביטוח זרות תוך סיוע במציאת לקוחות בדמות חברות ביטוח ישראליות, אשר מעוניינות לבטח עצמן בביטוח משנה אצל חברות ביטוח מחוץ לישראל. בתמורה לשירותיה, קיבלה המערערת עמלה, לגביה טענה, כי חל עליה מע"מ בשיעור אפס. </a:t>
            </a:r>
          </a:p>
          <a:p>
            <a:pPr marL="457200" lvl="1" indent="0" eaLnBrk="1" hangingPunct="1">
              <a:buFont typeface="Arial" pitchFamily="34" charset="0"/>
              <a:buNone/>
              <a:defRPr/>
            </a:pPr>
            <a:endParaRPr lang="he-IL" sz="4000" dirty="0" smtClean="0"/>
          </a:p>
          <a:p>
            <a:pPr marL="342900" lvl="1" indent="-342900" eaLnBrk="1" hangingPunct="1">
              <a:buFont typeface="Arial" pitchFamily="34" charset="0"/>
              <a:buChar char="•"/>
              <a:defRPr/>
            </a:pPr>
            <a:r>
              <a:rPr lang="he-IL" sz="4000" dirty="0" smtClean="0"/>
              <a:t>בית המשפט העליון דן בשאלה מיהו מקבל השירות מן המערערת </a:t>
            </a:r>
            <a:r>
              <a:rPr lang="en-US" sz="4000" dirty="0" smtClean="0"/>
              <a:t>–</a:t>
            </a:r>
            <a:r>
              <a:rPr lang="he-IL" sz="4000" dirty="0" smtClean="0"/>
              <a:t> האם חברות הביטוח הזרות או, שמא חברות הביטוח הישראליות? </a:t>
            </a:r>
          </a:p>
          <a:p>
            <a:pPr marL="457200" lvl="1" indent="0" eaLnBrk="1" hangingPunct="1">
              <a:buFont typeface="Arial" pitchFamily="34" charset="0"/>
              <a:buNone/>
              <a:defRPr/>
            </a:pPr>
            <a:endParaRPr lang="he-IL" sz="3500" dirty="0" smtClean="0"/>
          </a:p>
          <a:p>
            <a:pPr marL="800100" lvl="1" indent="-342900" eaLnBrk="1" hangingPunct="1">
              <a:buFont typeface="Arial" pitchFamily="34" charset="0"/>
              <a:buAutoNum type="arabicPeriod" startAt="2"/>
              <a:defRPr/>
            </a:pPr>
            <a:endParaRPr lang="he-IL" dirty="0"/>
          </a:p>
          <a:p>
            <a:pPr marL="457200" lvl="1" indent="0" eaLnBrk="1" hangingPunct="1">
              <a:buFont typeface="Arial" pitchFamily="34" charset="0"/>
              <a:buNone/>
              <a:defRPr/>
            </a:pPr>
            <a:endParaRPr lang="he-IL" dirty="0" smtClean="0"/>
          </a:p>
          <a:p>
            <a:pPr marL="800100" lvl="1" indent="-342900" eaLnBrk="1" hangingPunct="1">
              <a:buFont typeface="Arial" pitchFamily="34" charset="0"/>
              <a:buAutoNum type="arabicPeriod" startAt="2"/>
              <a:defRPr/>
            </a:pPr>
            <a:endParaRPr lang="he-IL" dirty="0"/>
          </a:p>
          <a:p>
            <a:pPr lvl="1" eaLnBrk="1" hangingPunct="1">
              <a:buFont typeface="Arial" pitchFamily="34" charset="0"/>
              <a:buChar char="•"/>
              <a:defRPr/>
            </a:pPr>
            <a:endParaRPr lang="he-IL" sz="1800" b="1" i="1" u="sng" dirty="0" smtClean="0"/>
          </a:p>
          <a:p>
            <a:pPr marL="457200" lvl="1" indent="0" eaLnBrk="1" hangingPunct="1">
              <a:buFont typeface="Arial" pitchFamily="34" charset="0"/>
              <a:buNone/>
              <a:defRPr/>
            </a:pPr>
            <a:r>
              <a:rPr lang="he-IL" sz="1800"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0"/>
            <a:ext cx="8229600" cy="857250"/>
          </a:xfrm>
        </p:spPr>
        <p:txBody>
          <a:bodyPr/>
          <a:lstStyle/>
          <a:p>
            <a:r>
              <a:rPr lang="he-IL" altLang="he-IL" sz="2000" smtClean="0"/>
              <a:t>סעיף 30(א)(5) לחוק לפני תיקון 23</a:t>
            </a:r>
          </a:p>
        </p:txBody>
      </p:sp>
      <p:sp>
        <p:nvSpPr>
          <p:cNvPr id="3" name="Content Placeholder 2"/>
          <p:cNvSpPr>
            <a:spLocks noGrp="1"/>
          </p:cNvSpPr>
          <p:nvPr>
            <p:ph idx="1"/>
          </p:nvPr>
        </p:nvSpPr>
        <p:spPr>
          <a:xfrm>
            <a:off x="428625" y="1000125"/>
            <a:ext cx="8229600" cy="5000625"/>
          </a:xfrm>
        </p:spPr>
        <p:txBody>
          <a:bodyPr>
            <a:normAutofit lnSpcReduction="10000"/>
          </a:bodyPr>
          <a:lstStyle/>
          <a:p>
            <a:pPr marL="0" lvl="1" eaLnBrk="1" hangingPunct="1">
              <a:buFont typeface="Arial" pitchFamily="34" charset="0"/>
              <a:buNone/>
              <a:defRPr/>
            </a:pPr>
            <a:r>
              <a:rPr lang="he-IL" sz="2400" b="1" u="sng" dirty="0" smtClean="0"/>
              <a:t>פסק דין </a:t>
            </a:r>
            <a:r>
              <a:rPr lang="he-IL" sz="2400" b="1" u="sng" dirty="0" err="1" smtClean="0"/>
              <a:t>קסוטו</a:t>
            </a:r>
            <a:r>
              <a:rPr lang="he-IL" sz="2400" b="1" u="sng" dirty="0" smtClean="0"/>
              <a:t> </a:t>
            </a:r>
            <a:r>
              <a:rPr lang="he-IL" sz="2400" b="1" i="1" u="sng" dirty="0" smtClean="0"/>
              <a:t>(</a:t>
            </a:r>
            <a:r>
              <a:rPr lang="he-IL" sz="2400" b="1" u="sng" dirty="0" smtClean="0"/>
              <a:t>ע"א 41/96)</a:t>
            </a:r>
            <a:endParaRPr lang="he-IL" sz="2400" b="1" i="1" u="sng" dirty="0" smtClean="0"/>
          </a:p>
          <a:p>
            <a:pPr marL="0" indent="0">
              <a:buFont typeface="Arial" pitchFamily="34" charset="0"/>
              <a:buNone/>
              <a:defRPr/>
            </a:pPr>
            <a:endParaRPr lang="he-IL" sz="2000" b="1" i="1" u="sng" dirty="0"/>
          </a:p>
          <a:p>
            <a:pPr>
              <a:defRPr/>
            </a:pPr>
            <a:r>
              <a:rPr lang="he-IL" sz="2200" dirty="0" smtClean="0"/>
              <a:t>מבחני עזר לקביעת מקבל השירות: משלם השירות, מזמין השירות, הנהנה מהשירות, הנהנה הדומיננטי מהשירות ומבחן גג של נסיבות העסקה (התייחסות למבחן הדומיננטי ביותר).</a:t>
            </a:r>
          </a:p>
          <a:p>
            <a:pPr>
              <a:buFont typeface="Arial" pitchFamily="34" charset="0"/>
              <a:buNone/>
              <a:defRPr/>
            </a:pPr>
            <a:endParaRPr lang="he-IL" sz="2200" dirty="0" smtClean="0"/>
          </a:p>
          <a:p>
            <a:pPr>
              <a:defRPr/>
            </a:pPr>
            <a:r>
              <a:rPr lang="he-IL" sz="2200" dirty="0" smtClean="0"/>
              <a:t>לא בהכרח כל מי שנהנה מהשירות הוא מקבל השירות.</a:t>
            </a:r>
          </a:p>
          <a:p>
            <a:pPr>
              <a:defRPr/>
            </a:pPr>
            <a:endParaRPr lang="he-IL" sz="2200" dirty="0" smtClean="0"/>
          </a:p>
          <a:p>
            <a:pPr>
              <a:defRPr/>
            </a:pPr>
            <a:r>
              <a:rPr lang="he-IL" sz="2200" dirty="0" smtClean="0"/>
              <a:t>שירות אמיתי הניתן לתושב חוץ (העדר פיקציה)</a:t>
            </a:r>
          </a:p>
          <a:p>
            <a:pPr>
              <a:defRPr/>
            </a:pPr>
            <a:endParaRPr lang="he-IL" sz="2200" dirty="0" smtClean="0"/>
          </a:p>
          <a:p>
            <a:pPr>
              <a:defRPr/>
            </a:pPr>
            <a:r>
              <a:rPr lang="he-IL" sz="2200" dirty="0" smtClean="0"/>
              <a:t>תכלית החקיקה.</a:t>
            </a:r>
          </a:p>
          <a:p>
            <a:pPr>
              <a:defRPr/>
            </a:pPr>
            <a:endParaRPr lang="he-IL" sz="2000" dirty="0"/>
          </a:p>
          <a:p>
            <a:pPr>
              <a:buFont typeface="Arial" pitchFamily="34" charset="0"/>
              <a:buNone/>
              <a:defRPr/>
            </a:pPr>
            <a:r>
              <a:rPr lang="he-IL" sz="2000" b="1" dirty="0" smtClean="0"/>
              <a:t>	</a:t>
            </a:r>
            <a:endParaRPr lang="he-IL" sz="2000" b="1" dirty="0"/>
          </a:p>
          <a:p>
            <a:pPr>
              <a:defRPr/>
            </a:pPr>
            <a:endParaRPr lang="he-IL"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0"/>
            <a:ext cx="8229600" cy="857250"/>
          </a:xfrm>
        </p:spPr>
        <p:txBody>
          <a:bodyPr/>
          <a:lstStyle/>
          <a:p>
            <a:r>
              <a:rPr lang="he-IL" altLang="he-IL" sz="2000" smtClean="0"/>
              <a:t>סעיף 30(א)(5) לחוק לפני תיקון 23</a:t>
            </a:r>
          </a:p>
        </p:txBody>
      </p:sp>
      <p:sp>
        <p:nvSpPr>
          <p:cNvPr id="3" name="Content Placeholder 2"/>
          <p:cNvSpPr>
            <a:spLocks noGrp="1"/>
          </p:cNvSpPr>
          <p:nvPr>
            <p:ph idx="1"/>
          </p:nvPr>
        </p:nvSpPr>
        <p:spPr>
          <a:xfrm>
            <a:off x="428625" y="1000125"/>
            <a:ext cx="8229600" cy="5000625"/>
          </a:xfrm>
        </p:spPr>
        <p:txBody>
          <a:bodyPr/>
          <a:lstStyle/>
          <a:p>
            <a:pPr marL="0" lvl="1" eaLnBrk="1" hangingPunct="1">
              <a:buFont typeface="Arial" pitchFamily="34" charset="0"/>
              <a:buNone/>
              <a:defRPr/>
            </a:pPr>
            <a:r>
              <a:rPr lang="he-IL" sz="2400" b="1" u="sng" dirty="0" smtClean="0"/>
              <a:t>פסק דין </a:t>
            </a:r>
            <a:r>
              <a:rPr lang="he-IL" sz="2400" b="1" u="sng" dirty="0" err="1" smtClean="0"/>
              <a:t>קסוטו</a:t>
            </a:r>
            <a:r>
              <a:rPr lang="he-IL" sz="2400" b="1" u="sng" dirty="0" smtClean="0"/>
              <a:t> </a:t>
            </a:r>
            <a:r>
              <a:rPr lang="he-IL" sz="2400" b="1" i="1" u="sng" dirty="0" smtClean="0"/>
              <a:t>(</a:t>
            </a:r>
            <a:r>
              <a:rPr lang="he-IL" sz="2400" b="1" u="sng" dirty="0" smtClean="0"/>
              <a:t>ע"א 41/96)</a:t>
            </a:r>
            <a:endParaRPr lang="he-IL" sz="2400" b="1" i="1" u="sng" dirty="0" smtClean="0"/>
          </a:p>
          <a:p>
            <a:pPr marL="0" indent="0">
              <a:buFont typeface="Arial" pitchFamily="34" charset="0"/>
              <a:buNone/>
              <a:defRPr/>
            </a:pPr>
            <a:endParaRPr lang="he-IL" sz="2000" b="1" i="1" u="sng" dirty="0"/>
          </a:p>
          <a:p>
            <a:pPr>
              <a:defRPr/>
            </a:pPr>
            <a:r>
              <a:rPr lang="he-IL" sz="2200" dirty="0" smtClean="0"/>
              <a:t>תכלית החקיקה:</a:t>
            </a:r>
          </a:p>
          <a:p>
            <a:pPr>
              <a:buFont typeface="Arial" pitchFamily="34" charset="0"/>
              <a:buNone/>
              <a:defRPr/>
            </a:pPr>
            <a:r>
              <a:rPr lang="he-IL" sz="2400" b="1" dirty="0" smtClean="0"/>
              <a:t>	</a:t>
            </a:r>
            <a:r>
              <a:rPr lang="he-IL" sz="2000" b="1" dirty="0" smtClean="0"/>
              <a:t>"זוהי הפרשנות הראויה, המגשימה את תכלית החקיקה. פרשנות אחרת תרוקן את שיעור מס אפס בגין ייצוא שירותים, מכל תוכן, שהרי, כמעט בכל </a:t>
            </a:r>
            <a:r>
              <a:rPr lang="he-IL" sz="2000" b="1" dirty="0" err="1" smtClean="0"/>
              <a:t>עיסקת</a:t>
            </a:r>
            <a:r>
              <a:rPr lang="he-IL" sz="2000" b="1" dirty="0" smtClean="0"/>
              <a:t> ייצוא ניתן למצוא "תושב ישראל" המקבל שירות עקיף, או טובת הנאה מן השירות. אם בשל כך, תישלל תחולת סעיף 30(א)(5), כי אז כמעט ולא תהיה לו תחולה על אף </a:t>
            </a:r>
            <a:r>
              <a:rPr lang="he-IL" sz="2000" b="1" dirty="0" err="1" smtClean="0"/>
              <a:t>עיסקת</a:t>
            </a:r>
            <a:r>
              <a:rPr lang="he-IL" sz="2000" b="1" dirty="0" smtClean="0"/>
              <a:t> ייצוא. </a:t>
            </a:r>
            <a:r>
              <a:rPr lang="he-IL" sz="2000" b="1" u="sng" dirty="0" smtClean="0"/>
              <a:t>פרשנות המביאה לתוצאה כזו, היא בלתי סבירה. היא נוטלת מן הסעיף את נשמת אפו. חזקה היא כי תכלית החוק היא שלא לגרום לתוצאות בלתי סבירות</a:t>
            </a:r>
            <a:r>
              <a:rPr lang="he-IL" sz="2000" b="1" dirty="0" smtClean="0"/>
              <a:t>".</a:t>
            </a:r>
            <a:endParaRPr lang="he-IL" sz="2000" dirty="0" smtClean="0"/>
          </a:p>
          <a:p>
            <a:pPr>
              <a:defRPr/>
            </a:pPr>
            <a:endParaRPr lang="he-IL" sz="2000" dirty="0"/>
          </a:p>
          <a:p>
            <a:pPr>
              <a:buFont typeface="Arial" pitchFamily="34" charset="0"/>
              <a:buNone/>
              <a:defRPr/>
            </a:pPr>
            <a:r>
              <a:rPr lang="he-IL" sz="2400" b="1" dirty="0" smtClean="0"/>
              <a:t>	הערעור התקבל.</a:t>
            </a:r>
            <a:endParaRPr lang="he-IL" sz="2400" b="1" dirty="0"/>
          </a:p>
          <a:p>
            <a:pPr>
              <a:defRPr/>
            </a:pPr>
            <a:endParaRPr lang="he-IL"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857250"/>
          </a:xfrm>
        </p:spPr>
        <p:txBody>
          <a:bodyPr/>
          <a:lstStyle/>
          <a:p>
            <a:pPr eaLnBrk="1" hangingPunct="1"/>
            <a:r>
              <a:rPr lang="he-IL" altLang="he-IL" sz="2400" smtClean="0"/>
              <a:t>סעיף 30(א)(5) לחוק לפני תיקון 23</a:t>
            </a:r>
          </a:p>
        </p:txBody>
      </p:sp>
      <p:sp>
        <p:nvSpPr>
          <p:cNvPr id="19459" name="Content Placeholder 2"/>
          <p:cNvSpPr>
            <a:spLocks noGrp="1"/>
          </p:cNvSpPr>
          <p:nvPr>
            <p:ph idx="1"/>
          </p:nvPr>
        </p:nvSpPr>
        <p:spPr>
          <a:xfrm>
            <a:off x="428625" y="1000125"/>
            <a:ext cx="8229600" cy="5000625"/>
          </a:xfrm>
        </p:spPr>
        <p:txBody>
          <a:bodyPr/>
          <a:lstStyle/>
          <a:p>
            <a:pPr eaLnBrk="1" hangingPunct="1">
              <a:buFont typeface="Arial" pitchFamily="34" charset="0"/>
              <a:buNone/>
              <a:defRPr/>
            </a:pPr>
            <a:r>
              <a:rPr lang="he-IL" sz="2400" b="1" u="sng" dirty="0" smtClean="0"/>
              <a:t>תגובת הנגד: </a:t>
            </a:r>
            <a:r>
              <a:rPr lang="he-IL" sz="2400" b="1" i="1" u="sng" dirty="0" smtClean="0"/>
              <a:t> תקנה 12א(ד) לתקנות מע"מ</a:t>
            </a:r>
          </a:p>
          <a:p>
            <a:pPr lvl="1" eaLnBrk="1" hangingPunct="1">
              <a:buFont typeface="Arial" pitchFamily="34" charset="0"/>
              <a:buChar char="•"/>
              <a:defRPr/>
            </a:pPr>
            <a:endParaRPr lang="he-IL" sz="1800" b="1" i="1" u="sng" dirty="0"/>
          </a:p>
          <a:p>
            <a:pPr lvl="1" eaLnBrk="1" hangingPunct="1">
              <a:buFont typeface="Arial" pitchFamily="34" charset="0"/>
              <a:buChar char="•"/>
              <a:defRPr/>
            </a:pPr>
            <a:r>
              <a:rPr lang="he-IL" sz="2200" dirty="0" smtClean="0"/>
              <a:t>" לעניין סעיף 30(א)(5) לחוק, </a:t>
            </a:r>
            <a:r>
              <a:rPr lang="he-IL" sz="2200" u="sng" dirty="0" smtClean="0"/>
              <a:t>לא יחול שיעור אפס על שירות שניתן לגבי עשיית הסכם שתושב ישראל צד לו,</a:t>
            </a:r>
            <a:r>
              <a:rPr lang="he-IL" sz="2200" dirty="0" smtClean="0"/>
              <a:t> ...".</a:t>
            </a:r>
          </a:p>
          <a:p>
            <a:pPr lvl="1" eaLnBrk="1" hangingPunct="1">
              <a:buFont typeface="Arial" pitchFamily="34" charset="0"/>
              <a:buNone/>
              <a:defRPr/>
            </a:pPr>
            <a:endParaRPr lang="he-IL" sz="2000" dirty="0" smtClean="0"/>
          </a:p>
          <a:p>
            <a:pPr marL="342900" lvl="1" indent="-342900" eaLnBrk="1" hangingPunct="1">
              <a:buFont typeface="Arial" pitchFamily="34" charset="0"/>
              <a:buNone/>
              <a:defRPr/>
            </a:pPr>
            <a:r>
              <a:rPr lang="he-IL" sz="2400" b="1" u="sng" dirty="0" smtClean="0"/>
              <a:t>תגובה לתגובה:</a:t>
            </a:r>
          </a:p>
          <a:p>
            <a:pPr lvl="1" eaLnBrk="1" hangingPunct="1">
              <a:buFont typeface="Arial" pitchFamily="34" charset="0"/>
              <a:buNone/>
              <a:defRPr/>
            </a:pPr>
            <a:endParaRPr lang="he-IL" sz="2000" dirty="0" smtClean="0"/>
          </a:p>
          <a:p>
            <a:pPr lvl="1" eaLnBrk="1" hangingPunct="1">
              <a:buFont typeface="Arial" pitchFamily="34" charset="0"/>
              <a:buChar char="•"/>
              <a:defRPr/>
            </a:pPr>
            <a:r>
              <a:rPr lang="he-IL" sz="2400" dirty="0" smtClean="0"/>
              <a:t>בג"צ 5623/00:</a:t>
            </a:r>
          </a:p>
          <a:p>
            <a:pPr lvl="1" eaLnBrk="1" hangingPunct="1">
              <a:buFont typeface="Arial" pitchFamily="34" charset="0"/>
              <a:buNone/>
              <a:defRPr/>
            </a:pPr>
            <a:r>
              <a:rPr lang="he-IL" sz="2000" dirty="0" smtClean="0"/>
              <a:t>	</a:t>
            </a:r>
            <a:r>
              <a:rPr lang="he-IL" sz="2200" dirty="0" smtClean="0"/>
              <a:t>"</a:t>
            </a:r>
            <a:r>
              <a:rPr lang="he-IL" sz="2200" b="1" dirty="0" smtClean="0"/>
              <a:t>לנוכח כניסתו לתוקף של התיקון לסעיף 30(א)(5) לחוק מס ערך מוסף, </a:t>
            </a:r>
            <a:r>
              <a:rPr lang="he-IL" sz="2200" b="1" dirty="0" err="1" smtClean="0"/>
              <a:t>התשל"ו</a:t>
            </a:r>
            <a:r>
              <a:rPr lang="he-IL" sz="2200" b="1" dirty="0" smtClean="0"/>
              <a:t>-1975, ובהסכמת המשיבים, הננו נעתרים לבקשת העותרת ומכריזים בזה על </a:t>
            </a:r>
            <a:r>
              <a:rPr lang="he-IL" sz="2200" b="1" u="sng" dirty="0" smtClean="0"/>
              <a:t>בטלותה</a:t>
            </a:r>
            <a:r>
              <a:rPr lang="he-IL" sz="2200" b="1" dirty="0" smtClean="0"/>
              <a:t> של תקנה 12א(ד)...".</a:t>
            </a:r>
          </a:p>
          <a:p>
            <a:pPr lvl="1" eaLnBrk="1" hangingPunct="1">
              <a:buFont typeface="Arial" pitchFamily="34" charset="0"/>
              <a:buChar char="•"/>
              <a:defRPr/>
            </a:pPr>
            <a:endParaRPr lang="he-IL" sz="2000" dirty="0" smtClean="0"/>
          </a:p>
          <a:p>
            <a:pPr lvl="1" eaLnBrk="1" hangingPunct="1">
              <a:buFont typeface="Arial" pitchFamily="34" charset="0"/>
              <a:buChar char="•"/>
              <a:defRPr/>
            </a:pPr>
            <a:endParaRPr lang="he-IL" sz="2000" dirty="0" smtClean="0"/>
          </a:p>
          <a:p>
            <a:pPr lvl="1" eaLnBrk="1" hangingPunct="1">
              <a:buFont typeface="Arial" pitchFamily="34" charset="0"/>
              <a:buChar char="•"/>
              <a:defRPr/>
            </a:pPr>
            <a:endParaRPr lang="he-IL" sz="2000" dirty="0"/>
          </a:p>
          <a:p>
            <a:pPr lvl="1" eaLnBrk="1" hangingPunct="1">
              <a:buFont typeface="Arial" pitchFamily="34" charset="0"/>
              <a:buNone/>
              <a:defRPr/>
            </a:pPr>
            <a:endParaRPr lang="he-IL"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0"/>
            <a:ext cx="8229600" cy="857250"/>
          </a:xfrm>
        </p:spPr>
        <p:txBody>
          <a:bodyPr/>
          <a:lstStyle/>
          <a:p>
            <a:pPr eaLnBrk="1" hangingPunct="1"/>
            <a:r>
              <a:rPr lang="he-IL" altLang="he-IL" sz="2400" smtClean="0"/>
              <a:t>סעיף 30(א)(5) לחוק לאחר תיקון 23</a:t>
            </a:r>
          </a:p>
        </p:txBody>
      </p:sp>
      <p:sp>
        <p:nvSpPr>
          <p:cNvPr id="25603" name="Content Placeholder 2"/>
          <p:cNvSpPr>
            <a:spLocks noGrp="1"/>
          </p:cNvSpPr>
          <p:nvPr>
            <p:ph idx="1"/>
          </p:nvPr>
        </p:nvSpPr>
        <p:spPr>
          <a:xfrm>
            <a:off x="428625" y="1000125"/>
            <a:ext cx="8229600" cy="5000625"/>
          </a:xfrm>
        </p:spPr>
        <p:txBody>
          <a:bodyPr/>
          <a:lstStyle/>
          <a:p>
            <a:pPr eaLnBrk="1" hangingPunct="1">
              <a:buFont typeface="Arial" pitchFamily="34" charset="0"/>
              <a:buNone/>
            </a:pPr>
            <a:r>
              <a:rPr lang="he-IL" altLang="he-IL" sz="2000" b="1" u="sng" smtClean="0"/>
              <a:t>התגובה הסופית: נוסח סעיף 30(א)(5) לחוק לאחר תיקון 23:</a:t>
            </a:r>
            <a:endParaRPr lang="en-US" altLang="he-IL" sz="2000" b="1" u="sng" smtClean="0"/>
          </a:p>
          <a:p>
            <a:pPr eaLnBrk="1" hangingPunct="1"/>
            <a:endParaRPr lang="en-US" altLang="he-IL" sz="1800" b="1" u="sng" smtClean="0"/>
          </a:p>
          <a:p>
            <a:pPr lvl="1" eaLnBrk="1" hangingPunct="1">
              <a:buFont typeface="Arial" pitchFamily="34" charset="0"/>
              <a:buChar char="•"/>
            </a:pPr>
            <a:r>
              <a:rPr lang="he-IL" altLang="he-IL" sz="2200" b="1" smtClean="0"/>
              <a:t>"מתן שירות לתושב חוץ, למעט שירות ששר האוצר קבע לעניין זה</a:t>
            </a:r>
            <a:r>
              <a:rPr lang="en-US" altLang="he-IL" sz="2200" b="1" smtClean="0"/>
              <a:t>  ;</a:t>
            </a:r>
            <a:r>
              <a:rPr lang="he-IL" altLang="he-IL" sz="2200" b="1" u="sng" smtClean="0"/>
              <a:t>לא יראו שירות כניתן לתושב חוץ כאשר נושא ההסכם הוא מתן שירות בפועל, נוסף על תושב החוץ, גם לתושב ישראל בישראל</a:t>
            </a:r>
            <a:r>
              <a:rPr lang="he-IL" altLang="he-IL" sz="2200" b="1" smtClean="0"/>
              <a:t>, לשותפות שרוב הזכויות בה הן של שותפים תושבי ישראל או לחברה שלענין פקודת מס הכנסה רואים אותה כתובת ישראל, אלא אם הוא שירות שתמורתו מהווה חלק מערך הטובין שנקבע כאמור בסעיף 129 עד 133 ט' לפקודת המכס, לפי העניין".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8229600" cy="857250"/>
          </a:xfrm>
        </p:spPr>
        <p:txBody>
          <a:bodyPr/>
          <a:lstStyle/>
          <a:p>
            <a:pPr eaLnBrk="1" hangingPunct="1"/>
            <a:r>
              <a:rPr lang="he-IL" altLang="he-IL" sz="2400" smtClean="0"/>
              <a:t>סעיף 30(א)(5) לפני תיקון 23</a:t>
            </a:r>
          </a:p>
        </p:txBody>
      </p:sp>
      <p:sp>
        <p:nvSpPr>
          <p:cNvPr id="11267" name="Content Placeholder 2"/>
          <p:cNvSpPr>
            <a:spLocks noGrp="1"/>
          </p:cNvSpPr>
          <p:nvPr>
            <p:ph idx="1"/>
          </p:nvPr>
        </p:nvSpPr>
        <p:spPr>
          <a:xfrm>
            <a:off x="428625" y="1000125"/>
            <a:ext cx="8229600" cy="5000625"/>
          </a:xfrm>
        </p:spPr>
        <p:txBody>
          <a:bodyPr>
            <a:normAutofit fontScale="25000" lnSpcReduction="20000"/>
          </a:bodyPr>
          <a:lstStyle/>
          <a:p>
            <a:pPr marL="0" indent="0" eaLnBrk="1" hangingPunct="1">
              <a:buFont typeface="Arial" pitchFamily="34" charset="0"/>
              <a:buNone/>
              <a:defRPr/>
            </a:pPr>
            <a:endParaRPr lang="he-IL" sz="1800" dirty="0"/>
          </a:p>
          <a:p>
            <a:pPr marL="0" indent="0" eaLnBrk="1" hangingPunct="1">
              <a:buFont typeface="Arial" pitchFamily="34" charset="0"/>
              <a:buNone/>
              <a:defRPr/>
            </a:pPr>
            <a:r>
              <a:rPr lang="he-IL" sz="9600" b="1" u="sng" dirty="0" smtClean="0"/>
              <a:t>פס"ד גלמן פינץ (3196/01) (2004)</a:t>
            </a:r>
            <a:endParaRPr lang="he-IL" sz="9600" dirty="0" smtClean="0"/>
          </a:p>
          <a:p>
            <a:pPr marL="0" indent="0" eaLnBrk="1" hangingPunct="1">
              <a:buFont typeface="Arial" pitchFamily="34" charset="0"/>
              <a:buNone/>
              <a:defRPr/>
            </a:pPr>
            <a:r>
              <a:rPr lang="he-IL" sz="8000" dirty="0" smtClean="0"/>
              <a:t>	</a:t>
            </a:r>
          </a:p>
          <a:p>
            <a:pPr algn="just">
              <a:defRPr/>
            </a:pPr>
            <a:r>
              <a:rPr lang="he-IL" sz="8800" dirty="0" smtClean="0"/>
              <a:t>בעניין גלמן פינץ משנת 2004, נדון עניינה של המערערת, חברה ישראלית, אשר פעלה כסוכנת מכירות בלעדית של גוף עסקי שוויצרי. אותו הגוף הציע למכירה דירות נופש בחו"ל. </a:t>
            </a:r>
          </a:p>
          <a:p>
            <a:pPr marL="0" indent="0" eaLnBrk="1" hangingPunct="1">
              <a:buFont typeface="Arial" pitchFamily="34" charset="0"/>
              <a:buNone/>
              <a:defRPr/>
            </a:pPr>
            <a:endParaRPr lang="he-IL" sz="8000" dirty="0"/>
          </a:p>
          <a:p>
            <a:pPr algn="just">
              <a:defRPr/>
            </a:pPr>
            <a:r>
              <a:rPr lang="he-IL" sz="8800" dirty="0" smtClean="0"/>
              <a:t>המערערת טענה כי שיווק דירות הנופש עבור הגוף השוויצרי עולה כדי "מתן שירות לתושב חוץ", ולכן חוסה בצילו של סעיף 30(א)(5). לעומתה, רשויות מע"מ טענו כי הנהנים העיקריים מן השירות הם תושבי ישראל (גוף שוויצרי משני)ולכן יש לחייב במע"מ בשיעור מלא. </a:t>
            </a:r>
          </a:p>
          <a:p>
            <a:pPr marL="0" indent="0" eaLnBrk="1" hangingPunct="1">
              <a:buFont typeface="Arial" pitchFamily="34" charset="0"/>
              <a:buNone/>
              <a:defRPr/>
            </a:pPr>
            <a:endParaRPr lang="he-IL" sz="8000" dirty="0"/>
          </a:p>
          <a:p>
            <a:pPr algn="just">
              <a:defRPr/>
            </a:pPr>
            <a:r>
              <a:rPr lang="he-IL" sz="8800" dirty="0" smtClean="0"/>
              <a:t>פסק הדין עסק בנוסחו של סעיף 30(א)(5) טרם תיקון 23. </a:t>
            </a:r>
          </a:p>
          <a:p>
            <a:pPr marL="0" indent="0" eaLnBrk="1" hangingPunct="1">
              <a:buFont typeface="Arial" pitchFamily="34" charset="0"/>
              <a:buNone/>
              <a:defRPr/>
            </a:pPr>
            <a:r>
              <a:rPr lang="he-IL" sz="6400" dirty="0"/>
              <a:t>	</a:t>
            </a:r>
            <a:endParaRPr lang="he-IL" sz="6400" dirty="0" smtClean="0"/>
          </a:p>
          <a:p>
            <a:pPr eaLnBrk="1" hangingPunct="1">
              <a:defRPr/>
            </a:pPr>
            <a:endParaRPr lang="he-IL" sz="1800" dirty="0" smtClean="0"/>
          </a:p>
          <a:p>
            <a:pPr marL="0" indent="0" eaLnBrk="1" hangingPunct="1">
              <a:buFont typeface="Arial" pitchFamily="34" charset="0"/>
              <a:buNone/>
              <a:defRPr/>
            </a:pPr>
            <a:endParaRPr lang="he-IL" sz="1800" dirty="0"/>
          </a:p>
          <a:p>
            <a:pPr marL="0" indent="0" eaLnBrk="1" hangingPunct="1">
              <a:buFont typeface="Arial" pitchFamily="34" charset="0"/>
              <a:buNone/>
              <a:defRPr/>
            </a:pPr>
            <a:r>
              <a:rPr lang="he-IL" sz="1800" dirty="0" smtClean="0"/>
              <a:t>	</a:t>
            </a:r>
          </a:p>
          <a:p>
            <a:pPr eaLnBrk="1" hangingPunct="1">
              <a:defRPr/>
            </a:pPr>
            <a:endParaRPr lang="he-IL"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57250"/>
          </a:xfrm>
        </p:spPr>
        <p:txBody>
          <a:bodyPr/>
          <a:lstStyle/>
          <a:p>
            <a:pPr marL="457200" indent="-457200" eaLnBrk="1" hangingPunct="1"/>
            <a:r>
              <a:rPr lang="he-IL" altLang="he-IL" sz="2400" smtClean="0"/>
              <a:t>נושאי המצגת</a:t>
            </a:r>
          </a:p>
        </p:txBody>
      </p:sp>
      <p:sp>
        <p:nvSpPr>
          <p:cNvPr id="9219" name="Content Placeholder 2"/>
          <p:cNvSpPr>
            <a:spLocks noGrp="1"/>
          </p:cNvSpPr>
          <p:nvPr>
            <p:ph idx="1"/>
          </p:nvPr>
        </p:nvSpPr>
        <p:spPr>
          <a:xfrm>
            <a:off x="428625" y="1000125"/>
            <a:ext cx="8229600" cy="5000625"/>
          </a:xfrm>
        </p:spPr>
        <p:txBody>
          <a:bodyPr/>
          <a:lstStyle/>
          <a:p>
            <a:pPr marL="0" lvl="1" indent="0" eaLnBrk="1" hangingPunct="1">
              <a:buFont typeface="Arial" pitchFamily="34" charset="0"/>
              <a:buNone/>
              <a:defRPr/>
            </a:pPr>
            <a:endParaRPr lang="he-IL" sz="2000" dirty="0" smtClean="0"/>
          </a:p>
          <a:p>
            <a:pPr marL="342900" lvl="1" indent="-342900" eaLnBrk="1" hangingPunct="1">
              <a:buFont typeface="Arial" pitchFamily="34" charset="0"/>
              <a:buChar char="•"/>
              <a:defRPr/>
            </a:pPr>
            <a:r>
              <a:rPr lang="he-IL" sz="2000" dirty="0" smtClean="0"/>
              <a:t>סעיפי חוק תקנות והגדרות.</a:t>
            </a:r>
          </a:p>
          <a:p>
            <a:pPr marL="0" lvl="1" indent="0" eaLnBrk="1" hangingPunct="1">
              <a:buFont typeface="Arial" pitchFamily="34" charset="0"/>
              <a:buNone/>
              <a:defRPr/>
            </a:pPr>
            <a:endParaRPr lang="he-IL" sz="2000" dirty="0" smtClean="0"/>
          </a:p>
          <a:p>
            <a:pPr marL="342900" lvl="1" indent="-342900" eaLnBrk="1" hangingPunct="1">
              <a:buFont typeface="Arial" pitchFamily="34" charset="0"/>
              <a:buChar char="•"/>
              <a:defRPr/>
            </a:pPr>
            <a:r>
              <a:rPr lang="he-IL" sz="2000" dirty="0" smtClean="0"/>
              <a:t>סעיף 30(א)(5) לחוק כנוסחו לפני תיקון 23 בראי הפסיקה.</a:t>
            </a:r>
          </a:p>
          <a:p>
            <a:pPr marL="342900" lvl="1" indent="-342900" eaLnBrk="1" hangingPunct="1">
              <a:buFont typeface="Arial" pitchFamily="34" charset="0"/>
              <a:buNone/>
              <a:defRPr/>
            </a:pPr>
            <a:endParaRPr lang="he-IL" sz="2000" dirty="0" smtClean="0"/>
          </a:p>
          <a:p>
            <a:pPr marL="342900" lvl="1" indent="-342900" eaLnBrk="1" hangingPunct="1">
              <a:buFont typeface="Arial" pitchFamily="34" charset="0"/>
              <a:buChar char="•"/>
              <a:defRPr/>
            </a:pPr>
            <a:r>
              <a:rPr lang="he-IL" sz="2000" dirty="0" smtClean="0"/>
              <a:t>סעיף 30(א)(5) כנוסחו לאחר תיקון 23 בראי הפסיקה.</a:t>
            </a:r>
          </a:p>
          <a:p>
            <a:pPr marL="342900" lvl="1" indent="-342900" eaLnBrk="1" hangingPunct="1">
              <a:buFont typeface="Arial" pitchFamily="34" charset="0"/>
              <a:buChar char="•"/>
              <a:defRPr/>
            </a:pPr>
            <a:endParaRPr lang="he-IL" sz="2000" dirty="0"/>
          </a:p>
          <a:p>
            <a:pPr marL="342900" lvl="1" indent="-342900" eaLnBrk="1" hangingPunct="1">
              <a:buFont typeface="Arial" pitchFamily="34" charset="0"/>
              <a:buChar char="•"/>
              <a:defRPr/>
            </a:pPr>
            <a:r>
              <a:rPr lang="he-IL" sz="2000" dirty="0" smtClean="0"/>
              <a:t>סעיף 30(א)(5) לחוק - החלטות מיסוי חדשות.  </a:t>
            </a:r>
          </a:p>
          <a:p>
            <a:pPr marL="342900" lvl="1" indent="-342900" eaLnBrk="1" hangingPunct="1">
              <a:buFont typeface="Arial" pitchFamily="34" charset="0"/>
              <a:buChar char="•"/>
              <a:defRPr/>
            </a:pPr>
            <a:endParaRPr lang="he-IL" sz="2000" dirty="0" smtClean="0"/>
          </a:p>
          <a:p>
            <a:pPr marL="342900" lvl="1" indent="-342900" eaLnBrk="1" hangingPunct="1">
              <a:buFont typeface="Arial" pitchFamily="34" charset="0"/>
              <a:buChar char="•"/>
              <a:defRPr/>
            </a:pPr>
            <a:r>
              <a:rPr lang="he-IL" sz="2000" dirty="0" smtClean="0"/>
              <a:t>סעיף 30(א)(7) לחוק מס בראי הפסיקה ורשות המסים.</a:t>
            </a:r>
          </a:p>
          <a:p>
            <a:pPr marL="342900" lvl="1" indent="-342900" eaLnBrk="1" hangingPunct="1">
              <a:buFont typeface="Arial" pitchFamily="34" charset="0"/>
              <a:buNone/>
              <a:defRPr/>
            </a:pPr>
            <a:endParaRPr lang="he-IL" sz="2000" dirty="0" smtClean="0"/>
          </a:p>
          <a:p>
            <a:pPr marL="342900" lvl="1" indent="-342900" eaLnBrk="1" hangingPunct="1">
              <a:buFont typeface="Arial" pitchFamily="34" charset="0"/>
              <a:buChar char="•"/>
              <a:defRPr/>
            </a:pPr>
            <a:r>
              <a:rPr lang="he-IL" sz="2000" dirty="0" smtClean="0"/>
              <a:t>סיכום מסקנות ותהיות</a:t>
            </a:r>
          </a:p>
          <a:p>
            <a:pPr marL="0" lvl="1" indent="0" eaLnBrk="1" hangingPunct="1">
              <a:buFont typeface="Arial" pitchFamily="34" charset="0"/>
              <a:buNone/>
              <a:defRPr/>
            </a:pPr>
            <a:endParaRPr lang="he-IL" sz="2200"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defRPr/>
            </a:pPr>
            <a:endParaRPr lang="he-IL"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0"/>
            <a:ext cx="8229600" cy="857250"/>
          </a:xfrm>
        </p:spPr>
        <p:txBody>
          <a:bodyPr/>
          <a:lstStyle/>
          <a:p>
            <a:pPr eaLnBrk="1" hangingPunct="1"/>
            <a:r>
              <a:rPr lang="he-IL" altLang="he-IL" sz="2400" smtClean="0"/>
              <a:t>סעיף 30(א)(5) לפני תיקון 23</a:t>
            </a:r>
          </a:p>
        </p:txBody>
      </p:sp>
      <p:sp>
        <p:nvSpPr>
          <p:cNvPr id="11267" name="Content Placeholder 2"/>
          <p:cNvSpPr>
            <a:spLocks noGrp="1"/>
          </p:cNvSpPr>
          <p:nvPr>
            <p:ph idx="1"/>
          </p:nvPr>
        </p:nvSpPr>
        <p:spPr>
          <a:xfrm>
            <a:off x="428625" y="1000125"/>
            <a:ext cx="8229600" cy="5000625"/>
          </a:xfrm>
        </p:spPr>
        <p:txBody>
          <a:bodyPr>
            <a:normAutofit fontScale="25000" lnSpcReduction="20000"/>
          </a:bodyPr>
          <a:lstStyle/>
          <a:p>
            <a:pPr marL="0" indent="0" eaLnBrk="1" hangingPunct="1">
              <a:buFont typeface="Arial" pitchFamily="34" charset="0"/>
              <a:buNone/>
              <a:defRPr/>
            </a:pPr>
            <a:endParaRPr lang="he-IL" sz="1800" dirty="0"/>
          </a:p>
          <a:p>
            <a:pPr marL="0" indent="0" eaLnBrk="1" hangingPunct="1">
              <a:buFont typeface="Arial" pitchFamily="34" charset="0"/>
              <a:buNone/>
              <a:defRPr/>
            </a:pPr>
            <a:r>
              <a:rPr lang="he-IL" sz="9600" b="1" u="sng" dirty="0" smtClean="0"/>
              <a:t>פס"ד גלמן פינץ (3196/01)</a:t>
            </a:r>
            <a:endParaRPr lang="he-IL" sz="9600" dirty="0" smtClean="0"/>
          </a:p>
          <a:p>
            <a:pPr marL="0" indent="0" eaLnBrk="1" hangingPunct="1">
              <a:buFont typeface="Arial" pitchFamily="34" charset="0"/>
              <a:buNone/>
              <a:defRPr/>
            </a:pPr>
            <a:r>
              <a:rPr lang="he-IL" sz="8000" dirty="0" smtClean="0"/>
              <a:t>	</a:t>
            </a:r>
          </a:p>
          <a:p>
            <a:pPr marL="0" indent="0" eaLnBrk="1" hangingPunct="1">
              <a:buFont typeface="Arial" pitchFamily="34" charset="0"/>
              <a:buNone/>
              <a:defRPr/>
            </a:pPr>
            <a:endParaRPr lang="he-IL" sz="8000" dirty="0"/>
          </a:p>
          <a:p>
            <a:pPr algn="just">
              <a:defRPr/>
            </a:pPr>
            <a:r>
              <a:rPr lang="he-IL" sz="8800" dirty="0" smtClean="0"/>
              <a:t>על בסיס עניין קסוטו (ע"א 41/96) אישרה דעת הרוב של בית המשפט העליון,  כי לאור מהותה הכלכלית של העסקה, הגוף השוויצרי הוא הנהנה הדומיננטי משירותי המערערת ועל כן בדין (כנוסחו אז) חל מע"מ בשיעור אפס.</a:t>
            </a:r>
          </a:p>
          <a:p>
            <a:pPr marL="0" indent="0" eaLnBrk="1" hangingPunct="1">
              <a:buFont typeface="Arial" pitchFamily="34" charset="0"/>
              <a:buNone/>
              <a:defRPr/>
            </a:pPr>
            <a:endParaRPr lang="he-IL" sz="8000" dirty="0"/>
          </a:p>
          <a:p>
            <a:pPr algn="just">
              <a:defRPr/>
            </a:pPr>
            <a:r>
              <a:rPr lang="he-IL" sz="8800" dirty="0" smtClean="0"/>
              <a:t>בית המשפט הוסיף ואמר: "</a:t>
            </a:r>
            <a:r>
              <a:rPr lang="he-IL" sz="8800" b="1" dirty="0" smtClean="0"/>
              <a:t>הקלת המס הקבועה בסעיף 30(א)(5) </a:t>
            </a:r>
            <a:r>
              <a:rPr lang="he-IL" sz="8800" b="1" dirty="0" smtClean="0">
                <a:hlinkClick r:id="rId2"/>
              </a:rPr>
              <a:t>לחוק מס ערך מוסף</a:t>
            </a:r>
            <a:r>
              <a:rPr lang="he-IL" sz="8800" b="1" dirty="0" smtClean="0"/>
              <a:t>, הן על פי הנוסח הרלוונטי לענייננו והן על פי נוסחו החדש לאחר תיקון 23 מיום 24.6.2002, נועדה לעודד ייצוא שירותים מישראל...</a:t>
            </a:r>
            <a:r>
              <a:rPr lang="he-IL" sz="8800" dirty="0" smtClean="0"/>
              <a:t>". </a:t>
            </a:r>
          </a:p>
          <a:p>
            <a:pPr marL="0" indent="0" eaLnBrk="1" hangingPunct="1">
              <a:buFont typeface="Arial" pitchFamily="34" charset="0"/>
              <a:buNone/>
              <a:defRPr/>
            </a:pPr>
            <a:endParaRPr lang="he-IL" sz="9600" b="1" dirty="0"/>
          </a:p>
          <a:p>
            <a:pPr marL="0" indent="0" algn="ctr" eaLnBrk="1" hangingPunct="1">
              <a:buFont typeface="Arial" pitchFamily="34" charset="0"/>
              <a:buNone/>
              <a:defRPr/>
            </a:pPr>
            <a:r>
              <a:rPr lang="he-IL" sz="9600" b="1" u="sng" dirty="0" smtClean="0"/>
              <a:t>תכלית החקיקה של סעיף זה לא השתנתה לאחר תיקון 23</a:t>
            </a:r>
          </a:p>
          <a:p>
            <a:pPr marL="0" indent="0" eaLnBrk="1" hangingPunct="1">
              <a:buFont typeface="Arial" pitchFamily="34" charset="0"/>
              <a:buNone/>
              <a:defRPr/>
            </a:pPr>
            <a:endParaRPr lang="he-IL" sz="8000" b="1" dirty="0" smtClean="0"/>
          </a:p>
          <a:p>
            <a:pPr marL="0" indent="0" eaLnBrk="1" hangingPunct="1">
              <a:buFont typeface="Arial" pitchFamily="34" charset="0"/>
              <a:buNone/>
              <a:defRPr/>
            </a:pPr>
            <a:endParaRPr lang="he-IL" sz="6400" dirty="0" smtClean="0"/>
          </a:p>
          <a:p>
            <a:pPr marL="0" indent="0" eaLnBrk="1" hangingPunct="1">
              <a:buFont typeface="Arial" pitchFamily="34" charset="0"/>
              <a:buNone/>
              <a:defRPr/>
            </a:pPr>
            <a:r>
              <a:rPr lang="he-IL" sz="6400" dirty="0"/>
              <a:t>	</a:t>
            </a:r>
            <a:endParaRPr lang="he-IL" sz="6400" dirty="0" smtClean="0"/>
          </a:p>
          <a:p>
            <a:pPr eaLnBrk="1" hangingPunct="1">
              <a:defRPr/>
            </a:pPr>
            <a:endParaRPr lang="he-IL" sz="1800" dirty="0" smtClean="0"/>
          </a:p>
          <a:p>
            <a:pPr marL="0" indent="0" eaLnBrk="1" hangingPunct="1">
              <a:buFont typeface="Arial" pitchFamily="34" charset="0"/>
              <a:buNone/>
              <a:defRPr/>
            </a:pPr>
            <a:endParaRPr lang="he-IL" sz="1800" dirty="0"/>
          </a:p>
          <a:p>
            <a:pPr marL="0" indent="0" eaLnBrk="1" hangingPunct="1">
              <a:buFont typeface="Arial" pitchFamily="34" charset="0"/>
              <a:buNone/>
              <a:defRPr/>
            </a:pPr>
            <a:r>
              <a:rPr lang="he-IL" sz="1800" dirty="0" smtClean="0"/>
              <a:t>	</a:t>
            </a:r>
          </a:p>
          <a:p>
            <a:pPr eaLnBrk="1" hangingPunct="1">
              <a:defRPr/>
            </a:pPr>
            <a:endParaRPr lang="he-IL"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0"/>
            <a:ext cx="8229600" cy="857250"/>
          </a:xfrm>
        </p:spPr>
        <p:txBody>
          <a:bodyPr/>
          <a:lstStyle/>
          <a:p>
            <a:pPr eaLnBrk="1" hangingPunct="1"/>
            <a:r>
              <a:rPr lang="he-IL" altLang="he-IL" sz="2400" smtClean="0"/>
              <a:t>סעיף 30(א)(5) לאחר תיקון 23</a:t>
            </a:r>
          </a:p>
        </p:txBody>
      </p:sp>
      <p:sp>
        <p:nvSpPr>
          <p:cNvPr id="14339" name="Content Placeholder 2"/>
          <p:cNvSpPr>
            <a:spLocks noGrp="1"/>
          </p:cNvSpPr>
          <p:nvPr>
            <p:ph idx="1"/>
          </p:nvPr>
        </p:nvSpPr>
        <p:spPr>
          <a:xfrm>
            <a:off x="428625" y="1000125"/>
            <a:ext cx="8229600" cy="5000625"/>
          </a:xfrm>
        </p:spPr>
        <p:txBody>
          <a:bodyPr>
            <a:normAutofit fontScale="92500" lnSpcReduction="20000"/>
          </a:bodyPr>
          <a:lstStyle/>
          <a:p>
            <a:pPr marL="0" indent="0" eaLnBrk="1" hangingPunct="1">
              <a:buFont typeface="Arial" pitchFamily="34" charset="0"/>
              <a:buNone/>
              <a:defRPr/>
            </a:pPr>
            <a:r>
              <a:rPr lang="he-IL" sz="2600" b="1" u="sng" dirty="0" smtClean="0"/>
              <a:t>מגמת הפסיקה לצמצום הטבת המס:</a:t>
            </a:r>
          </a:p>
          <a:p>
            <a:pPr marL="0" indent="0" eaLnBrk="1" hangingPunct="1">
              <a:buFont typeface="Arial" pitchFamily="34" charset="0"/>
              <a:buNone/>
              <a:defRPr/>
            </a:pPr>
            <a:endParaRPr lang="he-IL" sz="2400" b="1" u="sng" dirty="0"/>
          </a:p>
          <a:p>
            <a:pPr marL="0" indent="0" eaLnBrk="1" hangingPunct="1">
              <a:buFont typeface="Arial" pitchFamily="34" charset="0"/>
              <a:buNone/>
              <a:defRPr/>
            </a:pPr>
            <a:r>
              <a:rPr lang="he-IL" sz="2400" b="1" u="sng" dirty="0" smtClean="0"/>
              <a:t>פס"ד בעניין וידאו אינטרנשיונל (ע"ש 1081/05) (2006)</a:t>
            </a:r>
          </a:p>
          <a:p>
            <a:pPr marL="0" indent="0" eaLnBrk="1" hangingPunct="1">
              <a:buFont typeface="Arial" pitchFamily="34" charset="0"/>
              <a:buNone/>
              <a:defRPr/>
            </a:pPr>
            <a:endParaRPr lang="he-IL" sz="2200" b="1" u="sng" dirty="0"/>
          </a:p>
          <a:p>
            <a:pPr algn="just">
              <a:lnSpc>
                <a:spcPct val="90000"/>
              </a:lnSpc>
              <a:defRPr/>
            </a:pPr>
            <a:r>
              <a:rPr lang="he-IL" sz="2400" dirty="0" smtClean="0"/>
              <a:t>פסק הדין בעניין </a:t>
            </a:r>
            <a:r>
              <a:rPr lang="he-IL" sz="2400" b="1" dirty="0" smtClean="0"/>
              <a:t>וידאו אינטרנשיונל</a:t>
            </a:r>
            <a:r>
              <a:rPr lang="he-IL" sz="2400" dirty="0" smtClean="0"/>
              <a:t> ניתן בשנת 2006 ועסק בעניינה של חברה ישראלית, אשר התחייבה בפני חברה זרה לחפש משרדי פרסום בישראל, שביקשו לשדר בערוצי טלוויזיה זרים. המערערת טענה, כי את השירותים היא סיפקה רק לחברה הזרה ואילו רשויות מע"מ טענו, כי השירותים ניתנו גם לתושבי ישראל, ולכן חייבים במע"מ. </a:t>
            </a:r>
          </a:p>
          <a:p>
            <a:pPr marL="0" indent="0" eaLnBrk="1" hangingPunct="1">
              <a:buFont typeface="Arial" pitchFamily="34" charset="0"/>
              <a:buNone/>
              <a:defRPr/>
            </a:pPr>
            <a:endParaRPr lang="he-IL" sz="2200" b="1" dirty="0"/>
          </a:p>
          <a:p>
            <a:pPr algn="just">
              <a:lnSpc>
                <a:spcPct val="90000"/>
              </a:lnSpc>
              <a:buFont typeface="Arial" pitchFamily="34" charset="0"/>
              <a:buNone/>
              <a:defRPr/>
            </a:pPr>
            <a:r>
              <a:rPr lang="he-IL" sz="2400" b="1" dirty="0" smtClean="0"/>
              <a:t>בית המשפט המחוזי</a:t>
            </a:r>
            <a:r>
              <a:rPr lang="he-IL" sz="2400" dirty="0" smtClean="0"/>
              <a:t>: </a:t>
            </a:r>
          </a:p>
          <a:p>
            <a:pPr algn="just">
              <a:lnSpc>
                <a:spcPct val="90000"/>
              </a:lnSpc>
              <a:defRPr/>
            </a:pPr>
            <a:r>
              <a:rPr lang="he-IL" sz="2400" dirty="0" smtClean="0"/>
              <a:t>הלקוחות הישראלים קיבלו בפועל שירותי תיווך מהחברה הישראלית. </a:t>
            </a:r>
          </a:p>
          <a:p>
            <a:pPr algn="just">
              <a:lnSpc>
                <a:spcPct val="90000"/>
              </a:lnSpc>
              <a:defRPr/>
            </a:pPr>
            <a:r>
              <a:rPr lang="he-IL" sz="2400" dirty="0" smtClean="0"/>
              <a:t>ההתקשרות נעשתה בינן לבין החברה הישראלית ולא בינן לבין החברה הזרה ישירות. </a:t>
            </a:r>
          </a:p>
          <a:p>
            <a:pPr algn="just">
              <a:lnSpc>
                <a:spcPct val="90000"/>
              </a:lnSpc>
              <a:defRPr/>
            </a:pPr>
            <a:r>
              <a:rPr lang="he-IL" sz="2400" dirty="0" smtClean="0"/>
              <a:t>מדובר בשירות נלווה בלבד, כאשר לאחר תיקון 23, די בקיומו של נהנה משני תושב ישראל בישראל על מנת שלא ניתן יהיה לקבל מע"מ אפס.</a:t>
            </a:r>
          </a:p>
          <a:p>
            <a:pPr algn="just">
              <a:lnSpc>
                <a:spcPct val="90000"/>
              </a:lnSpc>
              <a:buFont typeface="Arial" pitchFamily="34" charset="0"/>
              <a:buNone/>
              <a:defRPr/>
            </a:pPr>
            <a:r>
              <a:rPr lang="he-IL" sz="2400" b="1" dirty="0" smtClean="0"/>
              <a:t>	הערעור נדחה</a:t>
            </a:r>
            <a:r>
              <a:rPr lang="he-IL" sz="2400" dirty="0" smtClean="0"/>
              <a:t> </a:t>
            </a:r>
          </a:p>
          <a:p>
            <a:pPr marL="0" indent="0" eaLnBrk="1" hangingPunct="1">
              <a:buFont typeface="Arial" pitchFamily="34" charset="0"/>
              <a:buNone/>
              <a:defRPr/>
            </a:pPr>
            <a:endParaRPr lang="he-IL" sz="2400" b="1" dirty="0"/>
          </a:p>
          <a:p>
            <a:pPr marL="0" indent="0" eaLnBrk="1" hangingPunct="1">
              <a:buFont typeface="Arial" pitchFamily="34" charset="0"/>
              <a:buNone/>
              <a:defRPr/>
            </a:pPr>
            <a:endParaRPr lang="he-IL" sz="1600" b="1" u="sng" dirty="0" smtClean="0"/>
          </a:p>
          <a:p>
            <a:pPr marL="0" indent="0" eaLnBrk="1" hangingPunct="1">
              <a:buFont typeface="Arial" pitchFamily="34" charset="0"/>
              <a:buNone/>
              <a:defRPr/>
            </a:pPr>
            <a:endParaRPr lang="he-IL" sz="1600" dirty="0"/>
          </a:p>
          <a:p>
            <a:pPr marL="0" indent="0" eaLnBrk="1" hangingPunct="1">
              <a:buFont typeface="Arial" pitchFamily="34" charset="0"/>
              <a:buNone/>
              <a:defRPr/>
            </a:pPr>
            <a:endParaRPr lang="he-IL" sz="1600" dirty="0" smtClean="0"/>
          </a:p>
          <a:p>
            <a:pPr eaLnBrk="1" hangingPunct="1">
              <a:buFont typeface="Arial" pitchFamily="34" charset="0"/>
              <a:buNone/>
              <a:defRPr/>
            </a:pPr>
            <a:endParaRPr lang="he-IL" sz="2400" b="1" dirty="0" smtClean="0"/>
          </a:p>
          <a:p>
            <a:pPr eaLnBrk="1" hangingPunct="1">
              <a:buFont typeface="Arial" pitchFamily="34" charset="0"/>
              <a:buNone/>
              <a:defRPr/>
            </a:pPr>
            <a:endParaRPr lang="he-IL" sz="2400" b="1" dirty="0" smtClean="0"/>
          </a:p>
          <a:p>
            <a:pPr eaLnBrk="1" hangingPunct="1">
              <a:buFont typeface="Arial" pitchFamily="34" charset="0"/>
              <a:buNone/>
              <a:defRPr/>
            </a:pPr>
            <a:endParaRPr lang="he-IL"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857250"/>
          </a:xfrm>
        </p:spPr>
        <p:txBody>
          <a:bodyPr/>
          <a:lstStyle/>
          <a:p>
            <a:pPr eaLnBrk="1" hangingPunct="1"/>
            <a:r>
              <a:rPr lang="he-IL" altLang="he-IL" sz="2400" smtClean="0"/>
              <a:t>סעיף 30(א)(5) לאחר תיקון 23</a:t>
            </a:r>
          </a:p>
        </p:txBody>
      </p:sp>
      <p:sp>
        <p:nvSpPr>
          <p:cNvPr id="14339" name="Content Placeholder 2"/>
          <p:cNvSpPr>
            <a:spLocks noGrp="1"/>
          </p:cNvSpPr>
          <p:nvPr>
            <p:ph idx="1"/>
          </p:nvPr>
        </p:nvSpPr>
        <p:spPr>
          <a:xfrm>
            <a:off x="428625" y="1000125"/>
            <a:ext cx="8229600" cy="5000625"/>
          </a:xfrm>
        </p:spPr>
        <p:txBody>
          <a:bodyPr/>
          <a:lstStyle/>
          <a:p>
            <a:pPr marL="0" indent="0" eaLnBrk="1" hangingPunct="1">
              <a:lnSpc>
                <a:spcPct val="80000"/>
              </a:lnSpc>
              <a:buFont typeface="Arial" pitchFamily="34" charset="0"/>
              <a:buNone/>
              <a:defRPr/>
            </a:pPr>
            <a:r>
              <a:rPr lang="he-IL" sz="2400" b="1" u="sng" dirty="0" smtClean="0"/>
              <a:t>מגמת הפסיקה לצמצום הטבת המס:</a:t>
            </a:r>
          </a:p>
          <a:p>
            <a:pPr marL="0" indent="0" eaLnBrk="1" hangingPunct="1">
              <a:buFont typeface="Arial" pitchFamily="34" charset="0"/>
              <a:buNone/>
              <a:defRPr/>
            </a:pPr>
            <a:r>
              <a:rPr lang="he-IL" sz="2200" b="1" u="sng" dirty="0" smtClean="0"/>
              <a:t>פס"ד בעניין וידאו אינטרנשיונל (ע"א 8726/06) (2009)</a:t>
            </a:r>
          </a:p>
          <a:p>
            <a:pPr algn="just">
              <a:lnSpc>
                <a:spcPct val="90000"/>
              </a:lnSpc>
              <a:buFont typeface="Arial" pitchFamily="34" charset="0"/>
              <a:buNone/>
              <a:defRPr/>
            </a:pPr>
            <a:r>
              <a:rPr lang="he-IL" sz="2200" b="1" dirty="0" smtClean="0"/>
              <a:t>בית המשפט העליון (בפסק דין קצר): </a:t>
            </a:r>
          </a:p>
          <a:p>
            <a:pPr algn="just">
              <a:lnSpc>
                <a:spcPct val="90000"/>
              </a:lnSpc>
              <a:defRPr/>
            </a:pPr>
            <a:r>
              <a:rPr lang="he-IL" sz="2200" b="1" dirty="0" smtClean="0"/>
              <a:t>"תיקון </a:t>
            </a:r>
            <a:r>
              <a:rPr lang="he-IL" sz="2200" b="1" dirty="0"/>
              <a:t>החוק הביא לכך שאין רואים שירות כניתן לתושב חוץ "כאשר נושא ההסכם הוא מתן השירות בפועל, נוסף על תושב החוץ, גם לתושב ישראל בישראל". התוספת שהוספה מביאה לכך שאם מדובר בשירות הניתן גם לתושב ישראל לא יחול מס בשיעור אפס. הדגש הוא על התוספת "גם". תיאור פעולותיה של המערערת, המציעה ונותנת שירותים גם למשרדי פרסום בישראל, הוא שמביא למסקנה שצדק בית משפט קמא </a:t>
            </a:r>
            <a:r>
              <a:rPr lang="he-IL" sz="2200" b="1" dirty="0" smtClean="0"/>
              <a:t>בפסיקתו".</a:t>
            </a:r>
          </a:p>
          <a:p>
            <a:pPr algn="just">
              <a:lnSpc>
                <a:spcPct val="90000"/>
              </a:lnSpc>
              <a:buFont typeface="Arial" pitchFamily="34" charset="0"/>
              <a:buNone/>
              <a:defRPr/>
            </a:pPr>
            <a:r>
              <a:rPr lang="he-IL" sz="2200" b="1" dirty="0" smtClean="0"/>
              <a:t>	</a:t>
            </a:r>
          </a:p>
          <a:p>
            <a:pPr algn="just">
              <a:lnSpc>
                <a:spcPct val="90000"/>
              </a:lnSpc>
              <a:buFont typeface="Arial" pitchFamily="34" charset="0"/>
              <a:buNone/>
              <a:defRPr/>
            </a:pPr>
            <a:r>
              <a:rPr lang="he-IL" sz="2400" b="1" dirty="0" smtClean="0"/>
              <a:t>הערעור נדחה</a:t>
            </a:r>
            <a:r>
              <a:rPr lang="he-IL" sz="2400" dirty="0" smtClean="0"/>
              <a:t> </a:t>
            </a:r>
          </a:p>
          <a:p>
            <a:pPr marL="0" indent="0" eaLnBrk="1" hangingPunct="1">
              <a:buFont typeface="Arial" pitchFamily="34" charset="0"/>
              <a:buNone/>
              <a:defRPr/>
            </a:pPr>
            <a:endParaRPr lang="he-IL" sz="2400" b="1" dirty="0"/>
          </a:p>
          <a:p>
            <a:pPr marL="0" indent="0" eaLnBrk="1" hangingPunct="1">
              <a:buFont typeface="Arial" pitchFamily="34" charset="0"/>
              <a:buNone/>
              <a:defRPr/>
            </a:pPr>
            <a:endParaRPr lang="he-IL" sz="1600" b="1" u="sng" dirty="0" smtClean="0"/>
          </a:p>
          <a:p>
            <a:pPr marL="0" indent="0" eaLnBrk="1" hangingPunct="1">
              <a:buFont typeface="Arial" pitchFamily="34" charset="0"/>
              <a:buNone/>
              <a:defRPr/>
            </a:pPr>
            <a:endParaRPr lang="he-IL" sz="1600" dirty="0"/>
          </a:p>
          <a:p>
            <a:pPr marL="0" indent="0" eaLnBrk="1" hangingPunct="1">
              <a:buFont typeface="Arial" pitchFamily="34" charset="0"/>
              <a:buNone/>
              <a:defRPr/>
            </a:pPr>
            <a:endParaRPr lang="he-IL" sz="1600" dirty="0" smtClean="0"/>
          </a:p>
          <a:p>
            <a:pPr eaLnBrk="1" hangingPunct="1">
              <a:buFont typeface="Arial" pitchFamily="34" charset="0"/>
              <a:buNone/>
              <a:defRPr/>
            </a:pPr>
            <a:endParaRPr lang="he-IL" sz="2400" b="1" dirty="0" smtClean="0"/>
          </a:p>
          <a:p>
            <a:pPr eaLnBrk="1" hangingPunct="1">
              <a:buFont typeface="Arial" pitchFamily="34" charset="0"/>
              <a:buNone/>
              <a:defRPr/>
            </a:pPr>
            <a:endParaRPr lang="he-IL" sz="2400" b="1" dirty="0" smtClean="0"/>
          </a:p>
          <a:p>
            <a:pPr eaLnBrk="1" hangingPunct="1">
              <a:buFont typeface="Arial" pitchFamily="34" charset="0"/>
              <a:buNone/>
              <a:defRPr/>
            </a:pPr>
            <a:endParaRPr lang="he-IL"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0"/>
            <a:ext cx="8229600" cy="857250"/>
          </a:xfrm>
        </p:spPr>
        <p:txBody>
          <a:bodyPr/>
          <a:lstStyle/>
          <a:p>
            <a:r>
              <a:rPr lang="he-IL" altLang="he-IL" sz="2400" smtClean="0"/>
              <a:t>סעיף 30(א)(5) לאחר תיקון 23</a:t>
            </a:r>
          </a:p>
        </p:txBody>
      </p:sp>
      <p:sp>
        <p:nvSpPr>
          <p:cNvPr id="3" name="Content Placeholder 2"/>
          <p:cNvSpPr>
            <a:spLocks noGrp="1"/>
          </p:cNvSpPr>
          <p:nvPr>
            <p:ph idx="1"/>
          </p:nvPr>
        </p:nvSpPr>
        <p:spPr>
          <a:xfrm>
            <a:off x="428625" y="1000125"/>
            <a:ext cx="8229600" cy="5000625"/>
          </a:xfrm>
        </p:spPr>
        <p:txBody>
          <a:bodyPr>
            <a:normAutofit fontScale="92500" lnSpcReduction="20000"/>
          </a:bodyPr>
          <a:lstStyle/>
          <a:p>
            <a:pPr marL="0" indent="0">
              <a:buFont typeface="Arial" pitchFamily="34" charset="0"/>
              <a:buNone/>
              <a:defRPr/>
            </a:pPr>
            <a:r>
              <a:rPr lang="he-IL" sz="2400" b="1" u="sng" dirty="0" smtClean="0"/>
              <a:t>מגמת הפסיקה לצמצום הטבת המס </a:t>
            </a:r>
          </a:p>
          <a:p>
            <a:pPr marL="0" indent="0">
              <a:buFont typeface="Arial" pitchFamily="34" charset="0"/>
              <a:buNone/>
              <a:defRPr/>
            </a:pPr>
            <a:r>
              <a:rPr lang="he-IL" sz="2400" b="1" u="sng" dirty="0" smtClean="0"/>
              <a:t>פס"ד בעניין א. גמיש (ע"מ 1506/08) (2010)</a:t>
            </a:r>
          </a:p>
          <a:p>
            <a:pPr>
              <a:defRPr/>
            </a:pPr>
            <a:endParaRPr lang="he-IL" sz="2400" dirty="0" smtClean="0"/>
          </a:p>
          <a:p>
            <a:pPr algn="just">
              <a:defRPr/>
            </a:pPr>
            <a:r>
              <a:rPr lang="he-IL" sz="2400" dirty="0" smtClean="0"/>
              <a:t>המערערת חברה המסייעת לחברות זרות באיתור ומיון מועמדים לעבודה בישראל. האיתור והמיון נעשים בתאילנד בהתאם לצורכי ודרישות חקלאים ישראלים בעלי היתרים. </a:t>
            </a:r>
          </a:p>
          <a:p>
            <a:pPr algn="just">
              <a:buFont typeface="Arial" pitchFamily="34" charset="0"/>
              <a:buNone/>
              <a:defRPr/>
            </a:pPr>
            <a:endParaRPr lang="he-IL" sz="2400" dirty="0" smtClean="0"/>
          </a:p>
          <a:p>
            <a:pPr algn="just">
              <a:defRPr/>
            </a:pPr>
            <a:r>
              <a:rPr lang="he-IL" sz="2400" dirty="0" smtClean="0"/>
              <a:t>כל התמורה שולמה על ידי החברות הזרות. </a:t>
            </a:r>
          </a:p>
          <a:p>
            <a:pPr algn="just">
              <a:buFont typeface="Arial" pitchFamily="34" charset="0"/>
              <a:buNone/>
              <a:defRPr/>
            </a:pPr>
            <a:endParaRPr lang="he-IL" sz="2400" dirty="0" smtClean="0"/>
          </a:p>
          <a:p>
            <a:pPr algn="just">
              <a:defRPr/>
            </a:pPr>
            <a:r>
              <a:rPr lang="he-IL" sz="2400" dirty="0" smtClean="0"/>
              <a:t>המערערת פיצלה ביוזמתה ועפ"י הבחנתה שלה בין מרכיבי תשלום חייב ובין מרכיב מע"מ אפס.</a:t>
            </a:r>
          </a:p>
          <a:p>
            <a:pPr algn="just">
              <a:defRPr/>
            </a:pPr>
            <a:endParaRPr lang="he-IL" sz="2400" dirty="0" smtClean="0"/>
          </a:p>
          <a:p>
            <a:pPr algn="just">
              <a:defRPr/>
            </a:pPr>
            <a:r>
              <a:rPr lang="he-IL" sz="2400" dirty="0" smtClean="0"/>
              <a:t>המערערת טענה לשיעור מס אפס מכוח סעיף 30(א)(5) לחוק מע"מ על התמורה המשולמת לה על ידי החברות הזרות והמיוחסת לשירות שניתן לחברות אלו.</a:t>
            </a:r>
          </a:p>
          <a:p>
            <a:pPr algn="just">
              <a:lnSpc>
                <a:spcPct val="70000"/>
              </a:lnSpc>
              <a:defRPr/>
            </a:pPr>
            <a:endParaRPr lang="he-IL" sz="2200" dirty="0" smtClean="0"/>
          </a:p>
          <a:p>
            <a:pPr marL="0" indent="0">
              <a:buFont typeface="Arial" pitchFamily="34" charset="0"/>
              <a:buNone/>
              <a:defRPr/>
            </a:pPr>
            <a:endParaRPr lang="he-IL" sz="2200" b="1" dirty="0" smtClean="0"/>
          </a:p>
          <a:p>
            <a:pPr algn="just">
              <a:lnSpc>
                <a:spcPct val="70000"/>
              </a:lnSpc>
              <a:defRPr/>
            </a:pPr>
            <a:endParaRPr lang="he-IL" sz="2200" dirty="0" smtClean="0"/>
          </a:p>
          <a:p>
            <a:pPr>
              <a:defRPr/>
            </a:pPr>
            <a:endParaRPr lang="he-IL"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0"/>
            <a:ext cx="8229600" cy="857250"/>
          </a:xfrm>
        </p:spPr>
        <p:txBody>
          <a:bodyPr/>
          <a:lstStyle/>
          <a:p>
            <a:r>
              <a:rPr lang="he-IL" altLang="he-IL" sz="2400" smtClean="0"/>
              <a:t>סעיף 30(א)(5) לאחר תיקון 23</a:t>
            </a:r>
          </a:p>
        </p:txBody>
      </p:sp>
      <p:sp>
        <p:nvSpPr>
          <p:cNvPr id="3" name="Content Placeholder 2"/>
          <p:cNvSpPr>
            <a:spLocks noGrp="1"/>
          </p:cNvSpPr>
          <p:nvPr>
            <p:ph idx="1"/>
          </p:nvPr>
        </p:nvSpPr>
        <p:spPr>
          <a:xfrm>
            <a:off x="428625" y="1000125"/>
            <a:ext cx="8229600" cy="5000625"/>
          </a:xfrm>
        </p:spPr>
        <p:txBody>
          <a:bodyPr/>
          <a:lstStyle/>
          <a:p>
            <a:pPr marL="0" indent="0">
              <a:buFont typeface="Arial" pitchFamily="34" charset="0"/>
              <a:buNone/>
              <a:defRPr/>
            </a:pPr>
            <a:r>
              <a:rPr lang="he-IL" sz="2400" b="1" u="sng" dirty="0" smtClean="0"/>
              <a:t>מגמת הפסיקה לצמצום הטבת המס </a:t>
            </a:r>
          </a:p>
          <a:p>
            <a:pPr marL="0" indent="0">
              <a:buFont typeface="Arial" pitchFamily="34" charset="0"/>
              <a:buNone/>
              <a:defRPr/>
            </a:pPr>
            <a:r>
              <a:rPr lang="he-IL" sz="2400" b="1" u="sng" dirty="0" smtClean="0"/>
              <a:t>פס"ד בעניין א. גמיש (ע"מ 1506/08)</a:t>
            </a:r>
          </a:p>
          <a:p>
            <a:pPr algn="just">
              <a:lnSpc>
                <a:spcPct val="70000"/>
              </a:lnSpc>
              <a:defRPr/>
            </a:pPr>
            <a:endParaRPr lang="he-IL" sz="2200" dirty="0" smtClean="0"/>
          </a:p>
          <a:p>
            <a:pPr marL="0" indent="0">
              <a:buFont typeface="Arial" pitchFamily="34" charset="0"/>
              <a:buNone/>
              <a:defRPr/>
            </a:pPr>
            <a:r>
              <a:rPr lang="he-IL" sz="2200" b="1" u="sng" dirty="0" smtClean="0"/>
              <a:t>בית המשפט המחוזי (2010)</a:t>
            </a:r>
          </a:p>
          <a:p>
            <a:pPr algn="just">
              <a:lnSpc>
                <a:spcPct val="70000"/>
              </a:lnSpc>
              <a:defRPr/>
            </a:pPr>
            <a:r>
              <a:rPr lang="he-IL" sz="2000" b="1" dirty="0" smtClean="0"/>
              <a:t> </a:t>
            </a:r>
            <a:r>
              <a:rPr lang="he-IL" sz="2200" dirty="0" smtClean="0"/>
              <a:t>החקלאים הישראלים נהנים מהשירות שניתן על ידי החברה המערערת. </a:t>
            </a:r>
          </a:p>
          <a:p>
            <a:pPr algn="just">
              <a:lnSpc>
                <a:spcPct val="70000"/>
              </a:lnSpc>
              <a:buFont typeface="Arial" pitchFamily="34" charset="0"/>
              <a:buNone/>
              <a:defRPr/>
            </a:pPr>
            <a:endParaRPr lang="he-IL" sz="2200" dirty="0" smtClean="0"/>
          </a:p>
          <a:p>
            <a:pPr algn="just">
              <a:defRPr/>
            </a:pPr>
            <a:r>
              <a:rPr lang="he-IL" sz="2200" dirty="0" smtClean="0"/>
              <a:t>"</a:t>
            </a:r>
            <a:r>
              <a:rPr lang="he-IL" sz="2200" b="1" dirty="0" smtClean="0"/>
              <a:t>משתוקן החוק כאמור - השאלה אינה עוד קיומו או אי קיומו של תושב החוץ כמקבל השירות אלא האם בנוסף לתושב החוץ קיים גם תושב ישראל בישראל אשר בפועל מקבל שירות בגדרו של "נושא ההסכם</a:t>
            </a:r>
            <a:r>
              <a:rPr lang="he-IL" sz="2200" dirty="0" smtClean="0"/>
              <a:t>". </a:t>
            </a:r>
          </a:p>
          <a:p>
            <a:pPr algn="just">
              <a:lnSpc>
                <a:spcPct val="70000"/>
              </a:lnSpc>
              <a:buFont typeface="Arial" pitchFamily="34" charset="0"/>
              <a:buNone/>
              <a:defRPr/>
            </a:pPr>
            <a:endParaRPr lang="he-IL" sz="2200" b="1" dirty="0" smtClean="0"/>
          </a:p>
          <a:p>
            <a:pPr algn="just">
              <a:lnSpc>
                <a:spcPct val="70000"/>
              </a:lnSpc>
              <a:buFont typeface="Arial" pitchFamily="34" charset="0"/>
              <a:buNone/>
              <a:defRPr/>
            </a:pPr>
            <a:r>
              <a:rPr lang="he-IL" sz="2200" b="1" dirty="0" smtClean="0"/>
              <a:t>	הערעור נדחה</a:t>
            </a:r>
          </a:p>
          <a:p>
            <a:pPr algn="just">
              <a:lnSpc>
                <a:spcPct val="70000"/>
              </a:lnSpc>
              <a:defRPr/>
            </a:pPr>
            <a:endParaRPr lang="he-IL" sz="2200" dirty="0" smtClean="0"/>
          </a:p>
          <a:p>
            <a:pPr>
              <a:defRPr/>
            </a:pPr>
            <a:endParaRPr lang="he-IL"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0"/>
            <a:ext cx="8229600" cy="857250"/>
          </a:xfrm>
        </p:spPr>
        <p:txBody>
          <a:bodyPr/>
          <a:lstStyle/>
          <a:p>
            <a:r>
              <a:rPr lang="he-IL" altLang="he-IL" sz="2400" smtClean="0"/>
              <a:t>סעיף 30(א)(5) לאחר תיקון 23</a:t>
            </a:r>
          </a:p>
        </p:txBody>
      </p:sp>
      <p:sp>
        <p:nvSpPr>
          <p:cNvPr id="3" name="Content Placeholder 2"/>
          <p:cNvSpPr>
            <a:spLocks noGrp="1"/>
          </p:cNvSpPr>
          <p:nvPr>
            <p:ph idx="1"/>
          </p:nvPr>
        </p:nvSpPr>
        <p:spPr>
          <a:xfrm>
            <a:off x="428625" y="1000125"/>
            <a:ext cx="8229600" cy="5000625"/>
          </a:xfrm>
        </p:spPr>
        <p:txBody>
          <a:bodyPr>
            <a:normAutofit lnSpcReduction="10000"/>
          </a:bodyPr>
          <a:lstStyle/>
          <a:p>
            <a:pPr marL="0" indent="0">
              <a:buFont typeface="Arial" pitchFamily="34" charset="0"/>
              <a:buNone/>
              <a:defRPr/>
            </a:pPr>
            <a:r>
              <a:rPr lang="he-IL" sz="2400" b="1" u="sng" dirty="0" smtClean="0"/>
              <a:t>מגמת הפסיקה לצמצום הטבת המס </a:t>
            </a:r>
          </a:p>
          <a:p>
            <a:pPr marL="0" indent="0">
              <a:buFont typeface="Arial" pitchFamily="34" charset="0"/>
              <a:buNone/>
              <a:defRPr/>
            </a:pPr>
            <a:r>
              <a:rPr lang="he-IL" sz="2400" b="1" u="sng" dirty="0" smtClean="0"/>
              <a:t>פס"ד בעניין א. גמיש (ע"א 7142/10)(2012)</a:t>
            </a:r>
          </a:p>
          <a:p>
            <a:pPr algn="just">
              <a:lnSpc>
                <a:spcPct val="70000"/>
              </a:lnSpc>
              <a:defRPr/>
            </a:pPr>
            <a:endParaRPr lang="he-IL" sz="2200" dirty="0" smtClean="0"/>
          </a:p>
          <a:p>
            <a:pPr marL="0" indent="0">
              <a:buFont typeface="Arial" pitchFamily="34" charset="0"/>
              <a:buNone/>
              <a:defRPr/>
            </a:pPr>
            <a:r>
              <a:rPr lang="he-IL" sz="2200" b="1" u="sng" dirty="0" smtClean="0"/>
              <a:t>בית המשפט העליון: </a:t>
            </a:r>
          </a:p>
          <a:p>
            <a:pPr>
              <a:buFont typeface="Arial" charset="0"/>
              <a:buChar char="•"/>
              <a:defRPr/>
            </a:pPr>
            <a:r>
              <a:rPr lang="he-IL" sz="2200" dirty="0" smtClean="0"/>
              <a:t>"</a:t>
            </a:r>
            <a:r>
              <a:rPr lang="he-IL" sz="2200" b="1" dirty="0" smtClean="0"/>
              <a:t>בהחלט </a:t>
            </a:r>
            <a:r>
              <a:rPr lang="he-IL" sz="2200" b="1" dirty="0"/>
              <a:t>ייתכן שניתן היה לקבל את עמדתה של המערערת לפני תיקונו  </a:t>
            </a:r>
            <a:r>
              <a:rPr lang="he-IL" sz="2200" b="1" dirty="0" smtClean="0"/>
              <a:t>החוק בשנת 2002. אולם</a:t>
            </a:r>
            <a:r>
              <a:rPr lang="he-IL" sz="2200" b="1" dirty="0"/>
              <a:t>, בעקבות תיקונו של החוק אין לקבל את טענותיה של המערערת. תיקונו של החוק בא לשנות את המצב המשפטי לגבי מקרה דוגמת המקרה דנא. כך עולה, בין היתר, מדברי ההסבר להצעת החוק (</a:t>
            </a:r>
            <a:r>
              <a:rPr lang="he-IL" sz="2200" b="1" dirty="0" err="1"/>
              <a:t>הצ"ח</a:t>
            </a:r>
            <a:r>
              <a:rPr lang="he-IL" sz="2200" b="1" dirty="0"/>
              <a:t> 3076, </a:t>
            </a:r>
            <a:r>
              <a:rPr lang="he-IL" sz="2200" b="1" dirty="0" err="1"/>
              <a:t>התשס"ב</a:t>
            </a:r>
            <a:r>
              <a:rPr lang="he-IL" sz="2200" b="1" dirty="0"/>
              <a:t> 238). בעניין שבפנינו, לא יכול להיות ספק שהמערערת נותנת שירות גם לחקלאים הישראליים אצלם יעבדו העובדים המגיעים מתאילנד. אף מבחינת הרציונל של ההטבה אין לקבל את עמדתה של המערערת. זאת, שכן למעשה עוסקת היא בתיווך וביבוא של עובדים ארצה</a:t>
            </a:r>
            <a:r>
              <a:rPr lang="he-IL" sz="2200" dirty="0" smtClean="0"/>
              <a:t>."  </a:t>
            </a:r>
            <a:endParaRPr lang="he-IL" sz="2200" b="1" dirty="0" smtClean="0"/>
          </a:p>
          <a:p>
            <a:pPr algn="just">
              <a:lnSpc>
                <a:spcPct val="70000"/>
              </a:lnSpc>
              <a:buFont typeface="Arial" pitchFamily="34" charset="0"/>
              <a:buNone/>
              <a:defRPr/>
            </a:pPr>
            <a:r>
              <a:rPr lang="he-IL" sz="2200" b="1" dirty="0" smtClean="0"/>
              <a:t>	</a:t>
            </a:r>
          </a:p>
          <a:p>
            <a:pPr algn="just">
              <a:lnSpc>
                <a:spcPct val="70000"/>
              </a:lnSpc>
              <a:buFont typeface="Arial" pitchFamily="34" charset="0"/>
              <a:buNone/>
              <a:defRPr/>
            </a:pPr>
            <a:r>
              <a:rPr lang="he-IL" sz="2200" b="1" dirty="0"/>
              <a:t>	</a:t>
            </a:r>
            <a:r>
              <a:rPr lang="he-IL" sz="2200" b="1" dirty="0" smtClean="0"/>
              <a:t>הערעור נדחה</a:t>
            </a:r>
          </a:p>
          <a:p>
            <a:pPr algn="just">
              <a:lnSpc>
                <a:spcPct val="70000"/>
              </a:lnSpc>
              <a:defRPr/>
            </a:pPr>
            <a:endParaRPr lang="he-IL" sz="2200" dirty="0" smtClean="0"/>
          </a:p>
          <a:p>
            <a:pPr>
              <a:defRPr/>
            </a:pPr>
            <a:endParaRPr lang="he-IL"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0"/>
            <a:ext cx="8229600" cy="857250"/>
          </a:xfrm>
        </p:spPr>
        <p:txBody>
          <a:bodyPr/>
          <a:lstStyle/>
          <a:p>
            <a:r>
              <a:rPr lang="he-IL" altLang="he-IL" sz="2400" smtClean="0"/>
              <a:t>סעיף 30(א)(5) לאחר תיקון 23</a:t>
            </a:r>
          </a:p>
        </p:txBody>
      </p:sp>
      <p:sp>
        <p:nvSpPr>
          <p:cNvPr id="3" name="Content Placeholder 2"/>
          <p:cNvSpPr>
            <a:spLocks noGrp="1"/>
          </p:cNvSpPr>
          <p:nvPr>
            <p:ph idx="1"/>
          </p:nvPr>
        </p:nvSpPr>
        <p:spPr>
          <a:xfrm>
            <a:off x="428625" y="1000125"/>
            <a:ext cx="8229600" cy="5000625"/>
          </a:xfrm>
        </p:spPr>
        <p:txBody>
          <a:bodyPr>
            <a:normAutofit lnSpcReduction="10000"/>
          </a:bodyPr>
          <a:lstStyle/>
          <a:p>
            <a:pPr marL="0" indent="0">
              <a:buFont typeface="Arial" pitchFamily="34" charset="0"/>
              <a:buNone/>
              <a:defRPr/>
            </a:pPr>
            <a:r>
              <a:rPr lang="he-IL" sz="2400" b="1" u="sng" dirty="0" smtClean="0"/>
              <a:t>מגמת הפסיקה לצמצום הטבת המס </a:t>
            </a:r>
          </a:p>
          <a:p>
            <a:pPr marL="0" indent="0">
              <a:buFont typeface="Arial" pitchFamily="34" charset="0"/>
              <a:buNone/>
              <a:defRPr/>
            </a:pPr>
            <a:r>
              <a:rPr lang="he-IL" sz="2400" b="1" u="sng" dirty="0" smtClean="0"/>
              <a:t>פס"ד בעניין עוזר לחקלאי (ע"מ 17466-01-12) (2013)</a:t>
            </a:r>
          </a:p>
          <a:p>
            <a:pPr algn="just">
              <a:lnSpc>
                <a:spcPct val="70000"/>
              </a:lnSpc>
              <a:buFont typeface="Arial" pitchFamily="34" charset="0"/>
              <a:buNone/>
              <a:defRPr/>
            </a:pPr>
            <a:endParaRPr lang="he-IL" sz="2200" dirty="0" smtClean="0"/>
          </a:p>
          <a:p>
            <a:pPr algn="just">
              <a:defRPr/>
            </a:pPr>
            <a:r>
              <a:rPr lang="he-IL" sz="2200" dirty="0" smtClean="0"/>
              <a:t>בדומה לעניין גמיש, המערערת עוסקת בהבאת עובדים זרים מתאילנד לישראל.</a:t>
            </a:r>
          </a:p>
          <a:p>
            <a:pPr algn="just">
              <a:defRPr/>
            </a:pPr>
            <a:r>
              <a:rPr lang="he-IL" sz="2200" dirty="0" smtClean="0"/>
              <a:t>ההתקשרות היא מול החברות התאילנדיות.</a:t>
            </a:r>
          </a:p>
          <a:p>
            <a:pPr algn="just">
              <a:defRPr/>
            </a:pPr>
            <a:r>
              <a:rPr lang="he-IL" sz="2200" dirty="0" smtClean="0"/>
              <a:t>בניגוד לעניין גמיש, קיימים בעניינה של המערערת שני הסכמים נפרדים: הסכם שירותים מול התאגיד הזר, והסכם שירותים נפרד מול החקלאים הישראלים. </a:t>
            </a:r>
          </a:p>
          <a:p>
            <a:pPr algn="just">
              <a:defRPr/>
            </a:pPr>
            <a:r>
              <a:rPr lang="he-IL" sz="2200" dirty="0" smtClean="0"/>
              <a:t>כמו כן טענה המערערת, כי עמדתו של המשיב, לפיה לא חל בעניינה סעיף 30(א)(5) לחוק מע"מ, מנוגדת לחוק שירות התעסוקה, לפיו אסור לגבות תשלום כלשהוא מתאגיד זר, מעבר ל"תשלום המותר". עמדתו של המשיב מקטינה הלכה למעשה, את סכום התשלום המותר ומנוגדת לרוח אותו חוק.  </a:t>
            </a:r>
          </a:p>
          <a:p>
            <a:pPr algn="just">
              <a:lnSpc>
                <a:spcPct val="70000"/>
              </a:lnSpc>
              <a:buFont typeface="Arial" pitchFamily="34" charset="0"/>
              <a:buNone/>
              <a:defRPr/>
            </a:pPr>
            <a:endParaRPr lang="he-IL" sz="2200" b="1" dirty="0" smtClean="0"/>
          </a:p>
          <a:p>
            <a:pPr algn="just">
              <a:lnSpc>
                <a:spcPct val="70000"/>
              </a:lnSpc>
              <a:buFont typeface="Arial" pitchFamily="34" charset="0"/>
              <a:buNone/>
              <a:defRPr/>
            </a:pPr>
            <a:endParaRPr lang="he-IL"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0"/>
            <a:ext cx="8229600" cy="857250"/>
          </a:xfrm>
        </p:spPr>
        <p:txBody>
          <a:bodyPr/>
          <a:lstStyle/>
          <a:p>
            <a:r>
              <a:rPr lang="he-IL" altLang="he-IL" sz="2400" smtClean="0"/>
              <a:t>סעיף 30(א)(5) לאחר תיקון 23</a:t>
            </a:r>
          </a:p>
        </p:txBody>
      </p:sp>
      <p:sp>
        <p:nvSpPr>
          <p:cNvPr id="3" name="Content Placeholder 2"/>
          <p:cNvSpPr>
            <a:spLocks noGrp="1"/>
          </p:cNvSpPr>
          <p:nvPr>
            <p:ph idx="1"/>
          </p:nvPr>
        </p:nvSpPr>
        <p:spPr>
          <a:xfrm>
            <a:off x="428625" y="1000125"/>
            <a:ext cx="8229600" cy="5000625"/>
          </a:xfrm>
        </p:spPr>
        <p:txBody>
          <a:bodyPr>
            <a:normAutofit fontScale="32500" lnSpcReduction="20000"/>
          </a:bodyPr>
          <a:lstStyle/>
          <a:p>
            <a:pPr marL="0" indent="0">
              <a:buFont typeface="Arial" pitchFamily="34" charset="0"/>
              <a:buNone/>
              <a:defRPr/>
            </a:pPr>
            <a:r>
              <a:rPr lang="he-IL" sz="7400" b="1" u="sng" dirty="0" smtClean="0"/>
              <a:t>מגמת הפסיקה לצמצום הטבת המס </a:t>
            </a:r>
          </a:p>
          <a:p>
            <a:pPr marL="0" indent="0">
              <a:buFont typeface="Arial" pitchFamily="34" charset="0"/>
              <a:buNone/>
              <a:defRPr/>
            </a:pPr>
            <a:r>
              <a:rPr lang="he-IL" sz="7400" b="1" u="sng" dirty="0" smtClean="0"/>
              <a:t>פס"ד בעניין עוזר לחקלאי (ע"מ 17466-01-12) (2013)</a:t>
            </a:r>
          </a:p>
          <a:p>
            <a:pPr algn="just">
              <a:lnSpc>
                <a:spcPct val="70000"/>
              </a:lnSpc>
              <a:defRPr/>
            </a:pPr>
            <a:endParaRPr lang="he-IL" sz="7400" dirty="0" smtClean="0"/>
          </a:p>
          <a:p>
            <a:pPr marL="0" indent="0">
              <a:buFont typeface="Arial" pitchFamily="34" charset="0"/>
              <a:buNone/>
              <a:defRPr/>
            </a:pPr>
            <a:r>
              <a:rPr lang="he-IL" sz="7400" b="1" u="sng" dirty="0" smtClean="0"/>
              <a:t>בית המשפט המחוזי (המשך)</a:t>
            </a:r>
          </a:p>
          <a:p>
            <a:pPr algn="just">
              <a:lnSpc>
                <a:spcPct val="150000"/>
              </a:lnSpc>
              <a:defRPr/>
            </a:pPr>
            <a:r>
              <a:rPr lang="he-IL" sz="6800" dirty="0" smtClean="0"/>
              <a:t>ביהמ"ש מסיק מתוך עניין </a:t>
            </a:r>
            <a:r>
              <a:rPr lang="he-IL" sz="6800" dirty="0" err="1" smtClean="0"/>
              <a:t>קסוטו</a:t>
            </a:r>
            <a:r>
              <a:rPr lang="he-IL" sz="6800" dirty="0" smtClean="0"/>
              <a:t> ומתוך דברי הצעת החוק שקדמה לתיקון 23, כי "</a:t>
            </a:r>
            <a:r>
              <a:rPr lang="he-IL" sz="6800" b="1" dirty="0" smtClean="0"/>
              <a:t>הנסיבות שהובילו לתיקון הסעיף, כמו גם לשונו ותכליתו כפי שעולה מדבריי ההסבר, מלמדים, כי המחוקק גילה דעתו שלצורך שלילת ההטבה אין צורך להראות שמתן השירות לתושב החוץ הוא פיקציה וצירופו של האחרון נעשה בכוונה </a:t>
            </a:r>
            <a:r>
              <a:rPr lang="he-IL" sz="6800" b="1" dirty="0"/>
              <a:t>לחמוק</a:t>
            </a:r>
            <a:r>
              <a:rPr lang="he-IL" sz="6800" b="1" dirty="0" smtClean="0"/>
              <a:t> מתשלום מס. ההטבה תישלל גם שקיים תושב ישראל שנהנה מהשירות ביחד עם תושב החוץ</a:t>
            </a:r>
            <a:r>
              <a:rPr lang="he-IL" sz="6800" dirty="0" smtClean="0"/>
              <a:t>".</a:t>
            </a:r>
          </a:p>
          <a:p>
            <a:pPr>
              <a:defRPr/>
            </a:pPr>
            <a:endParaRPr lang="he-IL"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0"/>
            <a:ext cx="8229600" cy="857250"/>
          </a:xfrm>
        </p:spPr>
        <p:txBody>
          <a:bodyPr/>
          <a:lstStyle/>
          <a:p>
            <a:r>
              <a:rPr lang="he-IL" altLang="he-IL" sz="2400" smtClean="0"/>
              <a:t>סעיף 30(א)(5) לאחר תיקון 23</a:t>
            </a:r>
          </a:p>
        </p:txBody>
      </p:sp>
      <p:sp>
        <p:nvSpPr>
          <p:cNvPr id="3" name="Content Placeholder 2"/>
          <p:cNvSpPr>
            <a:spLocks noGrp="1"/>
          </p:cNvSpPr>
          <p:nvPr>
            <p:ph idx="1"/>
          </p:nvPr>
        </p:nvSpPr>
        <p:spPr>
          <a:xfrm>
            <a:off x="428625" y="1000125"/>
            <a:ext cx="8229600" cy="5165725"/>
          </a:xfrm>
        </p:spPr>
        <p:txBody>
          <a:bodyPr>
            <a:normAutofit fontScale="32500" lnSpcReduction="20000"/>
          </a:bodyPr>
          <a:lstStyle/>
          <a:p>
            <a:pPr marL="0" indent="0">
              <a:buFont typeface="Arial" pitchFamily="34" charset="0"/>
              <a:buNone/>
              <a:defRPr/>
            </a:pPr>
            <a:r>
              <a:rPr lang="he-IL" sz="7400" b="1" u="sng" dirty="0" smtClean="0"/>
              <a:t>מגמת הפסיקה לצמצום הטבת המס </a:t>
            </a:r>
          </a:p>
          <a:p>
            <a:pPr marL="0" indent="0">
              <a:buFont typeface="Arial" pitchFamily="34" charset="0"/>
              <a:buNone/>
              <a:defRPr/>
            </a:pPr>
            <a:r>
              <a:rPr lang="he-IL" sz="7400" b="1" u="sng" dirty="0" smtClean="0"/>
              <a:t>פס"ד בעניין עוזר לחקלאי (ע"מ 17466-01-12) (2013)</a:t>
            </a:r>
          </a:p>
          <a:p>
            <a:pPr algn="just">
              <a:lnSpc>
                <a:spcPct val="70000"/>
              </a:lnSpc>
              <a:defRPr/>
            </a:pPr>
            <a:endParaRPr lang="he-IL" sz="7400" dirty="0" smtClean="0"/>
          </a:p>
          <a:p>
            <a:pPr marL="0" indent="0">
              <a:buFont typeface="Arial" pitchFamily="34" charset="0"/>
              <a:buNone/>
              <a:defRPr/>
            </a:pPr>
            <a:r>
              <a:rPr lang="he-IL" sz="7400" b="1" u="sng" dirty="0" smtClean="0"/>
              <a:t>בית המשפט המחוזי (המשך)</a:t>
            </a:r>
          </a:p>
          <a:p>
            <a:pPr algn="just">
              <a:lnSpc>
                <a:spcPct val="150000"/>
              </a:lnSpc>
              <a:defRPr/>
            </a:pPr>
            <a:r>
              <a:rPr lang="he-IL" sz="6800" dirty="0" smtClean="0"/>
              <a:t>המערערת לא הצליחה לסתור את העובדה, כי תנאי להשתכללות העסקה הוא קיומו של חקלאי ישראלי. </a:t>
            </a:r>
          </a:p>
          <a:p>
            <a:pPr algn="just">
              <a:lnSpc>
                <a:spcPct val="150000"/>
              </a:lnSpc>
              <a:defRPr/>
            </a:pPr>
            <a:r>
              <a:rPr lang="he-IL" sz="6800" dirty="0" smtClean="0"/>
              <a:t>הפרדת השירותים לשני חוזים אינה יכולה לסייע בידה, שכן המערערת מעניקה שירות אחד, שאינו ניתן להפרדה מבחינה מהותית.</a:t>
            </a:r>
          </a:p>
          <a:p>
            <a:pPr algn="just">
              <a:lnSpc>
                <a:spcPct val="150000"/>
              </a:lnSpc>
              <a:defRPr/>
            </a:pPr>
            <a:r>
              <a:rPr lang="he-IL" sz="6800" dirty="0" smtClean="0"/>
              <a:t>ביהמ"ש לא התייחס לטענת המערערת בעניין הסתירה לכאורה של עמדת המשיב עם הוראות חוק שירות התעסוקה, היות ולדידו מדובר בהרחבת חזית.     </a:t>
            </a:r>
          </a:p>
          <a:p>
            <a:pPr algn="just">
              <a:lnSpc>
                <a:spcPct val="70000"/>
              </a:lnSpc>
              <a:buFont typeface="Arial" pitchFamily="34" charset="0"/>
              <a:buNone/>
              <a:defRPr/>
            </a:pPr>
            <a:endParaRPr lang="he-IL" sz="2200" dirty="0" smtClean="0"/>
          </a:p>
          <a:p>
            <a:pPr algn="just">
              <a:lnSpc>
                <a:spcPct val="70000"/>
              </a:lnSpc>
              <a:buFont typeface="Arial" pitchFamily="34" charset="0"/>
              <a:buNone/>
              <a:defRPr/>
            </a:pPr>
            <a:endParaRPr lang="he-IL" sz="2200" b="1" dirty="0" smtClean="0"/>
          </a:p>
          <a:p>
            <a:pPr algn="just">
              <a:lnSpc>
                <a:spcPct val="70000"/>
              </a:lnSpc>
              <a:buFont typeface="Arial" pitchFamily="34" charset="0"/>
              <a:buNone/>
              <a:defRPr/>
            </a:pPr>
            <a:endParaRPr lang="he-IL" sz="2200" b="1" dirty="0" smtClean="0"/>
          </a:p>
          <a:p>
            <a:pPr algn="just">
              <a:lnSpc>
                <a:spcPct val="70000"/>
              </a:lnSpc>
              <a:buFont typeface="Arial" pitchFamily="34" charset="0"/>
              <a:buNone/>
              <a:defRPr/>
            </a:pPr>
            <a:r>
              <a:rPr lang="he-IL" sz="2200" b="1" dirty="0" smtClean="0"/>
              <a:t>	</a:t>
            </a:r>
            <a:r>
              <a:rPr lang="he-IL" sz="6800" b="1" dirty="0" smtClean="0"/>
              <a:t>הערעור נדחה</a:t>
            </a:r>
          </a:p>
          <a:p>
            <a:pPr algn="just">
              <a:lnSpc>
                <a:spcPct val="70000"/>
              </a:lnSpc>
              <a:defRPr/>
            </a:pPr>
            <a:endParaRPr lang="he-IL" sz="2200" dirty="0" smtClean="0"/>
          </a:p>
          <a:p>
            <a:pPr>
              <a:defRPr/>
            </a:pPr>
            <a:endParaRPr lang="he-IL"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857250"/>
          </a:xfrm>
        </p:spPr>
        <p:txBody>
          <a:bodyPr/>
          <a:lstStyle/>
          <a:p>
            <a:r>
              <a:rPr lang="he-IL" altLang="he-IL" sz="2400" smtClean="0"/>
              <a:t>סעיף 30(א)(5) לאחר תיקון 23</a:t>
            </a:r>
          </a:p>
        </p:txBody>
      </p:sp>
      <p:sp>
        <p:nvSpPr>
          <p:cNvPr id="3" name="Content Placeholder 2"/>
          <p:cNvSpPr>
            <a:spLocks noGrp="1"/>
          </p:cNvSpPr>
          <p:nvPr>
            <p:ph idx="1"/>
          </p:nvPr>
        </p:nvSpPr>
        <p:spPr>
          <a:xfrm>
            <a:off x="428625" y="1000125"/>
            <a:ext cx="8229600" cy="5000625"/>
          </a:xfrm>
        </p:spPr>
        <p:txBody>
          <a:bodyPr/>
          <a:lstStyle/>
          <a:p>
            <a:pPr marL="0" indent="0">
              <a:lnSpc>
                <a:spcPct val="80000"/>
              </a:lnSpc>
              <a:buFont typeface="Arial" pitchFamily="34" charset="0"/>
              <a:buNone/>
              <a:defRPr/>
            </a:pPr>
            <a:r>
              <a:rPr lang="he-IL" sz="2100" b="1" u="sng" dirty="0" smtClean="0"/>
              <a:t>מגמת הפסיקה לצמצום הטבת המס </a:t>
            </a:r>
          </a:p>
          <a:p>
            <a:pPr marL="0" indent="0">
              <a:buFont typeface="Arial" pitchFamily="34" charset="0"/>
              <a:buNone/>
              <a:defRPr/>
            </a:pPr>
            <a:r>
              <a:rPr lang="he-IL" sz="2100" b="1" u="sng" dirty="0" smtClean="0"/>
              <a:t>פס"ד בעניין אופקים( 54886-09-11) (2013)</a:t>
            </a:r>
          </a:p>
          <a:p>
            <a:pPr algn="just">
              <a:lnSpc>
                <a:spcPct val="70000"/>
              </a:lnSpc>
              <a:defRPr/>
            </a:pPr>
            <a:endParaRPr lang="he-IL" sz="2200" dirty="0" smtClean="0"/>
          </a:p>
          <a:p>
            <a:pPr algn="just">
              <a:defRPr/>
            </a:pPr>
            <a:r>
              <a:rPr lang="he-IL" sz="2200" dirty="0"/>
              <a:t>עובדות המקרה דומות לנסיבות עניין </a:t>
            </a:r>
            <a:r>
              <a:rPr lang="he-IL" sz="2200" b="1" dirty="0" err="1"/>
              <a:t>קסוטו</a:t>
            </a:r>
            <a:r>
              <a:rPr lang="he-IL" sz="2200" dirty="0"/>
              <a:t>. </a:t>
            </a:r>
          </a:p>
          <a:p>
            <a:pPr algn="just">
              <a:defRPr/>
            </a:pPr>
            <a:r>
              <a:rPr lang="he-IL" sz="2200" dirty="0"/>
              <a:t>המערערות העניקו שירותים לברוקרים בחו"ל, המייצגים חברות ביטוח זרות, המעוניינות להעניק כיסוי ביטוחי (ביטוח משנה) לחברות ביטוח בישראל. </a:t>
            </a:r>
          </a:p>
          <a:p>
            <a:pPr algn="just">
              <a:defRPr/>
            </a:pPr>
            <a:r>
              <a:rPr lang="he-IL" sz="2200" dirty="0"/>
              <a:t>השירותים כללו בין היתר, ניתוח השוק בארץ, סיכויי חדירה לשווקים, מידע אודות מכרזים </a:t>
            </a:r>
            <a:r>
              <a:rPr lang="he-IL" sz="2200" dirty="0" err="1"/>
              <a:t>וכו</a:t>
            </a:r>
            <a:r>
              <a:rPr lang="he-IL" sz="2200" dirty="0"/>
              <a:t>'.</a:t>
            </a:r>
          </a:p>
          <a:p>
            <a:pPr algn="just">
              <a:defRPr/>
            </a:pPr>
            <a:r>
              <a:rPr lang="he-IL" sz="2200" dirty="0"/>
              <a:t>לטענת המערערות, הן אינן צד למו"מ שבין המבוטחות למבטחות המשנה, וכל תפקידן מתמצה בהצגת המידע בפני הברוקרים הזרים.     </a:t>
            </a:r>
          </a:p>
          <a:p>
            <a:pPr algn="just">
              <a:lnSpc>
                <a:spcPct val="70000"/>
              </a:lnSpc>
              <a:buFont typeface="Arial" pitchFamily="34" charset="0"/>
              <a:buNone/>
              <a:defRPr/>
            </a:pPr>
            <a:endParaRPr lang="he-IL" sz="2200" dirty="0" smtClean="0"/>
          </a:p>
          <a:p>
            <a:pPr algn="just">
              <a:lnSpc>
                <a:spcPct val="70000"/>
              </a:lnSpc>
              <a:buFont typeface="Arial" pitchFamily="34" charset="0"/>
              <a:buNone/>
              <a:defRPr/>
            </a:pPr>
            <a:endParaRPr lang="he-IL" sz="2200" b="1" dirty="0" smtClean="0"/>
          </a:p>
          <a:p>
            <a:pPr algn="just">
              <a:lnSpc>
                <a:spcPct val="70000"/>
              </a:lnSpc>
              <a:buFont typeface="Arial" pitchFamily="34" charset="0"/>
              <a:buNone/>
              <a:defRPr/>
            </a:pPr>
            <a:endParaRPr lang="he-I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sz="2400" smtClean="0"/>
              <a:t>סעיפי חוק, תקנות והגדרות</a:t>
            </a:r>
          </a:p>
        </p:txBody>
      </p:sp>
      <p:sp>
        <p:nvSpPr>
          <p:cNvPr id="10243" name="Content Placeholder 2"/>
          <p:cNvSpPr>
            <a:spLocks noGrp="1"/>
          </p:cNvSpPr>
          <p:nvPr>
            <p:ph idx="1"/>
          </p:nvPr>
        </p:nvSpPr>
        <p:spPr>
          <a:xfrm>
            <a:off x="428625" y="1000125"/>
            <a:ext cx="8229600" cy="5000625"/>
          </a:xfrm>
        </p:spPr>
        <p:txBody>
          <a:bodyPr/>
          <a:lstStyle/>
          <a:p>
            <a:pPr marL="342900" lvl="1" indent="-342900" eaLnBrk="1" hangingPunct="1">
              <a:buFont typeface="Arial" pitchFamily="34" charset="0"/>
              <a:buNone/>
              <a:defRPr/>
            </a:pPr>
            <a:r>
              <a:rPr lang="he-IL" sz="2400" b="1" dirty="0" smtClean="0"/>
              <a:t>מקור החיוב והגדרות כלליות:</a:t>
            </a:r>
          </a:p>
          <a:p>
            <a:pPr marL="342900" lvl="1" indent="-342900" eaLnBrk="1" hangingPunct="1">
              <a:buFont typeface="Arial" pitchFamily="34" charset="0"/>
              <a:buChar char="•"/>
              <a:defRPr/>
            </a:pPr>
            <a:r>
              <a:rPr lang="he-IL" sz="2000" dirty="0" smtClean="0"/>
              <a:t>סעיף 2 לחוק מע"מ: "</a:t>
            </a:r>
            <a:r>
              <a:rPr lang="he-IL" sz="2000" b="1" dirty="0" smtClean="0"/>
              <a:t>על </a:t>
            </a:r>
            <a:r>
              <a:rPr lang="he-IL" sz="2000" b="1" u="sng" dirty="0" smtClean="0"/>
              <a:t>עסקה בישראל </a:t>
            </a:r>
            <a:r>
              <a:rPr lang="he-IL" sz="2000" b="1" dirty="0" smtClean="0"/>
              <a:t>ועל יבוא טובין יוטל מס ערך מוסף בשיעור אחיד ממחיר העסקה או הטובין</a:t>
            </a:r>
            <a:r>
              <a:rPr lang="he-IL" sz="2000" dirty="0" smtClean="0"/>
              <a:t>...". </a:t>
            </a:r>
          </a:p>
          <a:p>
            <a:pPr marL="342900" lvl="1" indent="-342900" eaLnBrk="1" hangingPunct="1">
              <a:buFont typeface="Arial" pitchFamily="34" charset="0"/>
              <a:buNone/>
              <a:defRPr/>
            </a:pPr>
            <a:endParaRPr lang="he-IL" sz="2000" dirty="0" smtClean="0"/>
          </a:p>
          <a:p>
            <a:pPr marL="342900" lvl="1" indent="-342900" eaLnBrk="1" hangingPunct="1">
              <a:buFont typeface="Arial" pitchFamily="34" charset="0"/>
              <a:buChar char="•"/>
              <a:defRPr/>
            </a:pPr>
            <a:r>
              <a:rPr lang="he-IL" sz="2000" dirty="0" smtClean="0"/>
              <a:t>החלופה הראשונה ל-"עסקה" בסעיף 1 לחוק: "</a:t>
            </a:r>
            <a:r>
              <a:rPr lang="he-IL" sz="2000" b="1" dirty="0" smtClean="0"/>
              <a:t>מכירת נכס או מתן שירות בידי עוסק במהלך עסקו , לרבות מכירת ציוד</a:t>
            </a:r>
            <a:r>
              <a:rPr lang="he-IL" sz="2000" dirty="0" smtClean="0"/>
              <a:t>".</a:t>
            </a:r>
          </a:p>
          <a:p>
            <a:pPr marL="342900" lvl="1" indent="-342900" eaLnBrk="1" hangingPunct="1">
              <a:buFont typeface="Arial" pitchFamily="34" charset="0"/>
              <a:buChar char="•"/>
              <a:defRPr/>
            </a:pPr>
            <a:endParaRPr lang="he-IL" sz="2000" dirty="0" smtClean="0"/>
          </a:p>
          <a:p>
            <a:pPr marL="342900" lvl="1" indent="-342900" eaLnBrk="1" hangingPunct="1">
              <a:buFont typeface="Arial" pitchFamily="34" charset="0"/>
              <a:buChar char="•"/>
              <a:defRPr/>
            </a:pPr>
            <a:r>
              <a:rPr lang="he-IL" sz="2000" dirty="0" smtClean="0"/>
              <a:t>"שירות" מוגדר בסעיף 1 לחוק: "</a:t>
            </a:r>
            <a:r>
              <a:rPr lang="he-IL" sz="2000" b="1" dirty="0" smtClean="0"/>
              <a:t>כל עשיה בתמורה למען הזולת שאיננה מכר, לרבות עסקת אשראי והפקדת כסף..."</a:t>
            </a:r>
            <a:r>
              <a:rPr lang="he-IL" sz="2000" dirty="0" smtClean="0"/>
              <a:t>.</a:t>
            </a:r>
          </a:p>
          <a:p>
            <a:pPr marL="342900" lvl="1" indent="-342900" eaLnBrk="1" hangingPunct="1">
              <a:buFont typeface="Arial" pitchFamily="34" charset="0"/>
              <a:buNone/>
              <a:defRPr/>
            </a:pPr>
            <a:endParaRPr lang="he-IL" sz="2000" dirty="0" smtClean="0"/>
          </a:p>
          <a:p>
            <a:pPr marL="342900" lvl="1" indent="-342900" eaLnBrk="1" hangingPunct="1">
              <a:buFont typeface="Arial" pitchFamily="34" charset="0"/>
              <a:buChar char="•"/>
              <a:defRPr/>
            </a:pPr>
            <a:r>
              <a:rPr lang="he-IL" sz="2000" dirty="0" smtClean="0"/>
              <a:t>"מכר" – מוגדר בסעיף 1  לחוק - "</a:t>
            </a:r>
            <a:r>
              <a:rPr lang="he-IL" sz="2000" b="1" dirty="0" smtClean="0"/>
              <a:t>לעניין נכס – לרבות השכרתו, מיקחו אגב שכירות, הקניית רשות לשימוש בו בתמורה, הקניית זכות שימוש בו לצורך עצמי, ולרבות ...".</a:t>
            </a:r>
            <a:endParaRPr lang="he-IL" sz="2000" dirty="0" smtClean="0"/>
          </a:p>
          <a:p>
            <a:pPr marL="342900" lvl="1" indent="-342900" eaLnBrk="1" hangingPunct="1">
              <a:buFont typeface="Arial" pitchFamily="34" charset="0"/>
              <a:buChar char="•"/>
              <a:defRPr/>
            </a:pPr>
            <a:endParaRPr lang="en-US" sz="2400" dirty="0" smtClean="0">
              <a:cs typeface="Arial" pitchFamily="34" charset="0"/>
            </a:endParaRPr>
          </a:p>
          <a:p>
            <a:pPr marL="0" lvl="1" indent="0" eaLnBrk="1" hangingPunct="1">
              <a:buFont typeface="Arial" pitchFamily="34" charset="0"/>
              <a:buNone/>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defRPr/>
            </a:pPr>
            <a:endParaRPr lang="he-IL" sz="1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0"/>
            <a:ext cx="8229600" cy="857250"/>
          </a:xfrm>
        </p:spPr>
        <p:txBody>
          <a:bodyPr/>
          <a:lstStyle/>
          <a:p>
            <a:r>
              <a:rPr lang="he-IL" altLang="he-IL" sz="2400" smtClean="0"/>
              <a:t>סעיף 30(א)(5) לאחר תיקון 23</a:t>
            </a:r>
          </a:p>
        </p:txBody>
      </p:sp>
      <p:sp>
        <p:nvSpPr>
          <p:cNvPr id="3" name="Content Placeholder 2"/>
          <p:cNvSpPr>
            <a:spLocks noGrp="1"/>
          </p:cNvSpPr>
          <p:nvPr>
            <p:ph idx="1"/>
          </p:nvPr>
        </p:nvSpPr>
        <p:spPr>
          <a:xfrm>
            <a:off x="428625" y="1000125"/>
            <a:ext cx="8229600" cy="5000625"/>
          </a:xfrm>
        </p:spPr>
        <p:txBody>
          <a:bodyPr/>
          <a:lstStyle/>
          <a:p>
            <a:pPr marL="0" indent="0">
              <a:lnSpc>
                <a:spcPct val="80000"/>
              </a:lnSpc>
              <a:buFont typeface="Arial" pitchFamily="34" charset="0"/>
              <a:buNone/>
              <a:defRPr/>
            </a:pPr>
            <a:r>
              <a:rPr lang="he-IL" sz="2100" b="1" u="sng" dirty="0" smtClean="0"/>
              <a:t>מגמת הפסיקה לצמצום הטבת המס </a:t>
            </a:r>
          </a:p>
          <a:p>
            <a:pPr marL="0" indent="0">
              <a:buFont typeface="Arial" pitchFamily="34" charset="0"/>
              <a:buNone/>
              <a:defRPr/>
            </a:pPr>
            <a:r>
              <a:rPr lang="he-IL" sz="2100" b="1" u="sng" dirty="0" smtClean="0"/>
              <a:t>פס"ד בעניין אופקים( 54886-09-11) (2013)</a:t>
            </a:r>
          </a:p>
          <a:p>
            <a:pPr algn="just">
              <a:lnSpc>
                <a:spcPct val="70000"/>
              </a:lnSpc>
              <a:defRPr/>
            </a:pPr>
            <a:endParaRPr lang="he-IL" sz="2200" dirty="0" smtClean="0"/>
          </a:p>
          <a:p>
            <a:pPr algn="just">
              <a:defRPr/>
            </a:pPr>
            <a:r>
              <a:rPr lang="he-IL" sz="2200" dirty="0" smtClean="0"/>
              <a:t>המערערות טענו, כי יש לראותן כמי שמעניקות שירותים לתושב חוץ ומשכך צריך לחול בעניינן מע"מ בשיעור אפס לפי סעיף 30(א)(5) לחוק מע"מ, ולחילופין לפי סעיף 30(א)(7) לחוק מע"מ. (ראו דיון לגבי סעיף 30(א)(7) בהמשך).</a:t>
            </a:r>
          </a:p>
          <a:p>
            <a:pPr algn="just">
              <a:defRPr/>
            </a:pPr>
            <a:r>
              <a:rPr lang="he-IL" sz="2200" dirty="0"/>
              <a:t>המשיב לעומתן גרס, כי יש לראות בשירותים, </a:t>
            </a:r>
            <a:r>
              <a:rPr lang="he-IL" sz="2200" b="1" dirty="0"/>
              <a:t>כשירותי תיווך </a:t>
            </a:r>
            <a:r>
              <a:rPr lang="he-IL" sz="2200" dirty="0"/>
              <a:t>החייבים במע"מ בשיעור מלא היות והמבוטחות (חברות הביטוח הישראליות) נהנו מהשירות בישראל. לטענתו, המערערות משמשות כנציגות של הברוקרים בישראל ומקבלות עמלות תיווך על התקשרויות בין המבוטחות לבין מבטחי המשנה. בנוסף, לאחר ההתקשרות, נותרו המערערות בקשר עם המבוטחות לצורך הבטחת רמת השירות שהן מקבלות.</a:t>
            </a:r>
          </a:p>
          <a:p>
            <a:pPr algn="just">
              <a:lnSpc>
                <a:spcPct val="70000"/>
              </a:lnSpc>
              <a:buFont typeface="Arial" pitchFamily="34" charset="0"/>
              <a:buNone/>
              <a:defRPr/>
            </a:pPr>
            <a:endParaRPr lang="he-I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0"/>
            <a:ext cx="8229600" cy="857250"/>
          </a:xfrm>
        </p:spPr>
        <p:txBody>
          <a:bodyPr/>
          <a:lstStyle/>
          <a:p>
            <a:r>
              <a:rPr lang="he-IL" altLang="he-IL" sz="2400" smtClean="0"/>
              <a:t>סעיף 30(א)(5) לאחר תיקון 23</a:t>
            </a:r>
          </a:p>
        </p:txBody>
      </p:sp>
      <p:sp>
        <p:nvSpPr>
          <p:cNvPr id="3" name="Content Placeholder 2"/>
          <p:cNvSpPr>
            <a:spLocks noGrp="1"/>
          </p:cNvSpPr>
          <p:nvPr>
            <p:ph idx="1"/>
          </p:nvPr>
        </p:nvSpPr>
        <p:spPr>
          <a:xfrm>
            <a:off x="428625" y="1000125"/>
            <a:ext cx="8229600" cy="5000625"/>
          </a:xfrm>
        </p:spPr>
        <p:txBody>
          <a:bodyPr>
            <a:normAutofit fontScale="85000" lnSpcReduction="20000"/>
          </a:bodyPr>
          <a:lstStyle/>
          <a:p>
            <a:pPr marL="0" indent="0">
              <a:lnSpc>
                <a:spcPct val="80000"/>
              </a:lnSpc>
              <a:buFont typeface="Arial" pitchFamily="34" charset="0"/>
              <a:buNone/>
              <a:defRPr/>
            </a:pPr>
            <a:r>
              <a:rPr lang="he-IL" sz="2600" b="1" u="sng" dirty="0" smtClean="0"/>
              <a:t>מגמת הפסיקה לצמצום הטבת המס </a:t>
            </a:r>
          </a:p>
          <a:p>
            <a:pPr marL="0" indent="0">
              <a:buFont typeface="Arial" pitchFamily="34" charset="0"/>
              <a:buNone/>
              <a:defRPr/>
            </a:pPr>
            <a:r>
              <a:rPr lang="he-IL" sz="2600" b="1" u="sng" dirty="0" smtClean="0"/>
              <a:t>פס"ד בעניין אופקים(54886-09-11) (2013)</a:t>
            </a:r>
          </a:p>
          <a:p>
            <a:pPr marL="0" indent="0">
              <a:buFont typeface="Arial" pitchFamily="34" charset="0"/>
              <a:buNone/>
              <a:defRPr/>
            </a:pPr>
            <a:r>
              <a:rPr lang="he-IL" sz="2600" b="1" u="sng" dirty="0" smtClean="0"/>
              <a:t>בית המשפט המחוזי</a:t>
            </a:r>
          </a:p>
          <a:p>
            <a:pPr marL="0" indent="0">
              <a:buFont typeface="Arial" pitchFamily="34" charset="0"/>
              <a:buNone/>
              <a:defRPr/>
            </a:pPr>
            <a:endParaRPr lang="he-IL" sz="2200" b="1" u="sng" dirty="0" smtClean="0"/>
          </a:p>
          <a:p>
            <a:pPr algn="just">
              <a:lnSpc>
                <a:spcPct val="120000"/>
              </a:lnSpc>
              <a:defRPr/>
            </a:pPr>
            <a:r>
              <a:rPr lang="he-IL" sz="2400" b="1" dirty="0" smtClean="0"/>
              <a:t>"אין כיום רלוונטיות לשאלת זהות הנהנה, ודי שקיים נהנה ישראלי כדי לשלול את ההטבה, ולכן אין מקום להידרש למבחני העזר שהותוו בפסק דין </a:t>
            </a:r>
            <a:r>
              <a:rPr lang="he-IL" sz="2400" b="1" dirty="0" err="1" smtClean="0"/>
              <a:t>קסוטו</a:t>
            </a:r>
            <a:r>
              <a:rPr lang="he-IL" sz="2400" b="1" dirty="0" smtClean="0"/>
              <a:t> בהקשר זה" </a:t>
            </a:r>
          </a:p>
          <a:p>
            <a:pPr algn="just">
              <a:lnSpc>
                <a:spcPct val="120000"/>
              </a:lnSpc>
              <a:defRPr/>
            </a:pPr>
            <a:r>
              <a:rPr lang="he-IL" sz="2400" b="1" dirty="0" smtClean="0"/>
              <a:t>"למרות </a:t>
            </a:r>
            <a:r>
              <a:rPr lang="he-IL" sz="2400" b="1" dirty="0"/>
              <a:t>ההערכה לביקורת בספרות המקצועית, הרי שבית משפט זה </a:t>
            </a:r>
            <a:r>
              <a:rPr lang="he-IL" sz="2400" b="1" dirty="0" err="1"/>
              <a:t>מחוייב</a:t>
            </a:r>
            <a:r>
              <a:rPr lang="he-IL" sz="2400" b="1" dirty="0"/>
              <a:t> להוראת התיקון לחוק מע"מ כמות שפורשה בהלכות הפסוקות דלעיל, וזו מורה באופן חד משמעי אחרת, ומשכך אין בדברי הביקורת כדי לפסוק באופן שונה גם אם העמדה שהובאה בספרות הייתה נראית </a:t>
            </a:r>
            <a:r>
              <a:rPr lang="he-IL" sz="2400" b="1" dirty="0" smtClean="0"/>
              <a:t>בעיני"</a:t>
            </a:r>
            <a:endParaRPr lang="he-IL" sz="2400" dirty="0" smtClean="0"/>
          </a:p>
          <a:p>
            <a:pPr algn="just">
              <a:lnSpc>
                <a:spcPct val="120000"/>
              </a:lnSpc>
              <a:defRPr/>
            </a:pPr>
            <a:r>
              <a:rPr lang="he-IL" sz="2400" dirty="0" smtClean="0"/>
              <a:t>כתימוכין </a:t>
            </a:r>
            <a:r>
              <a:rPr lang="he-IL" sz="2400" dirty="0"/>
              <a:t>לכך, מדגיש ביהמ"ש, כי שירות המערערת לא התמצה במסירת מידע בלבד לברוקרים, כי אם בתיווך בין הברוקרים למבוטחות. </a:t>
            </a:r>
          </a:p>
          <a:p>
            <a:pPr algn="just">
              <a:lnSpc>
                <a:spcPct val="70000"/>
              </a:lnSpc>
              <a:defRPr/>
            </a:pPr>
            <a:endParaRPr lang="he-IL" sz="2200" dirty="0" smtClean="0"/>
          </a:p>
          <a:p>
            <a:pPr algn="just">
              <a:lnSpc>
                <a:spcPct val="70000"/>
              </a:lnSpc>
              <a:buFont typeface="Arial" pitchFamily="34" charset="0"/>
              <a:buNone/>
              <a:defRPr/>
            </a:pPr>
            <a:endParaRPr lang="he-IL" sz="2200" b="1" dirty="0" smtClean="0"/>
          </a:p>
          <a:p>
            <a:pPr algn="just">
              <a:lnSpc>
                <a:spcPct val="70000"/>
              </a:lnSpc>
              <a:buFont typeface="Arial" pitchFamily="34" charset="0"/>
              <a:buNone/>
              <a:defRPr/>
            </a:pPr>
            <a:r>
              <a:rPr lang="he-IL" sz="2200" b="1" dirty="0" smtClean="0"/>
              <a:t>	</a:t>
            </a:r>
            <a:endParaRPr lang="he-IL" sz="2200" dirty="0" smtClean="0"/>
          </a:p>
          <a:p>
            <a:pPr>
              <a:defRPr/>
            </a:pPr>
            <a:endParaRPr lang="he-I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0"/>
            <a:ext cx="8229600" cy="857250"/>
          </a:xfrm>
        </p:spPr>
        <p:txBody>
          <a:bodyPr/>
          <a:lstStyle/>
          <a:p>
            <a:r>
              <a:rPr lang="he-IL" altLang="he-IL" sz="2400" smtClean="0"/>
              <a:t>סעיף 30(א)(5) לאחר תיקון 23</a:t>
            </a:r>
          </a:p>
        </p:txBody>
      </p:sp>
      <p:sp>
        <p:nvSpPr>
          <p:cNvPr id="3" name="Content Placeholder 2"/>
          <p:cNvSpPr>
            <a:spLocks noGrp="1"/>
          </p:cNvSpPr>
          <p:nvPr>
            <p:ph idx="1"/>
          </p:nvPr>
        </p:nvSpPr>
        <p:spPr>
          <a:xfrm>
            <a:off x="428625" y="1000125"/>
            <a:ext cx="8229600" cy="5000625"/>
          </a:xfrm>
        </p:spPr>
        <p:txBody>
          <a:bodyPr>
            <a:normAutofit fontScale="70000" lnSpcReduction="20000"/>
          </a:bodyPr>
          <a:lstStyle/>
          <a:p>
            <a:pPr marL="0" indent="0">
              <a:lnSpc>
                <a:spcPct val="80000"/>
              </a:lnSpc>
              <a:buFont typeface="Arial" pitchFamily="34" charset="0"/>
              <a:buNone/>
              <a:defRPr/>
            </a:pPr>
            <a:r>
              <a:rPr lang="he-IL" sz="3100" b="1" u="sng" dirty="0" smtClean="0"/>
              <a:t>מגמת הפסיקה לצמצום הטבת המס </a:t>
            </a:r>
          </a:p>
          <a:p>
            <a:pPr marL="0" indent="0">
              <a:buFont typeface="Arial" pitchFamily="34" charset="0"/>
              <a:buNone/>
              <a:defRPr/>
            </a:pPr>
            <a:r>
              <a:rPr lang="he-IL" sz="3100" b="1" u="sng" dirty="0" smtClean="0"/>
              <a:t>פס"ד בעניין אופקים(54886-09-11) (2013)</a:t>
            </a:r>
          </a:p>
          <a:p>
            <a:pPr marL="0" indent="0">
              <a:buFont typeface="Arial" pitchFamily="34" charset="0"/>
              <a:buNone/>
              <a:defRPr/>
            </a:pPr>
            <a:r>
              <a:rPr lang="he-IL" sz="3100" b="1" u="sng" dirty="0" smtClean="0"/>
              <a:t>בית המשפט המחוזי</a:t>
            </a:r>
          </a:p>
          <a:p>
            <a:pPr marL="0" indent="0">
              <a:buFont typeface="Arial" pitchFamily="34" charset="0"/>
              <a:buNone/>
              <a:defRPr/>
            </a:pPr>
            <a:endParaRPr lang="he-IL" sz="2200" b="1" u="sng" dirty="0" smtClean="0"/>
          </a:p>
          <a:p>
            <a:pPr algn="just">
              <a:lnSpc>
                <a:spcPct val="120000"/>
              </a:lnSpc>
              <a:defRPr/>
            </a:pPr>
            <a:r>
              <a:rPr lang="he-IL" sz="2800" dirty="0"/>
              <a:t>הברוקר התחייב </a:t>
            </a:r>
            <a:r>
              <a:rPr lang="he-IL" sz="2800" dirty="0" err="1"/>
              <a:t>מצידו</a:t>
            </a:r>
            <a:r>
              <a:rPr lang="he-IL" sz="2800" dirty="0"/>
              <a:t> להשיג ממבטחי המשנה תנאים טובים עבור </a:t>
            </a:r>
            <a:r>
              <a:rPr lang="he-IL" sz="2800" dirty="0" smtClean="0"/>
              <a:t>המבוטחות.</a:t>
            </a:r>
          </a:p>
          <a:p>
            <a:pPr algn="just">
              <a:lnSpc>
                <a:spcPct val="120000"/>
              </a:lnSpc>
              <a:defRPr/>
            </a:pPr>
            <a:r>
              <a:rPr lang="he-IL" sz="2800" dirty="0" smtClean="0"/>
              <a:t>גורם </a:t>
            </a:r>
            <a:r>
              <a:rPr lang="he-IL" sz="2800" dirty="0"/>
              <a:t>שמוסר מידע אמור לקבל את שכרו בהתאם למידע שנמסר ואילו המערערת מקבלת את שכרה רק אם נקשרת עסקה בין מבטח המשנה לבין המבוטח. </a:t>
            </a:r>
          </a:p>
          <a:p>
            <a:pPr algn="just">
              <a:lnSpc>
                <a:spcPct val="120000"/>
              </a:lnSpc>
              <a:defRPr/>
            </a:pPr>
            <a:r>
              <a:rPr lang="he-IL" sz="2800" dirty="0" smtClean="0"/>
              <a:t>עצם </a:t>
            </a:r>
            <a:r>
              <a:rPr lang="he-IL" sz="2800" dirty="0"/>
              <a:t>זכאותה של המערערת לעמלות בגין עסקאות, </a:t>
            </a:r>
            <a:r>
              <a:rPr lang="he-IL" sz="2800" dirty="0" smtClean="0"/>
              <a:t>והצגת </a:t>
            </a:r>
            <a:r>
              <a:rPr lang="he-IL" sz="2800" dirty="0"/>
              <a:t>הכנסותיה בדוחות הכספיים כעמלות, הינם סממן </a:t>
            </a:r>
            <a:r>
              <a:rPr lang="he-IL" sz="2800" dirty="0" smtClean="0"/>
              <a:t>למתן שירותי </a:t>
            </a:r>
            <a:r>
              <a:rPr lang="he-IL" sz="2800" dirty="0"/>
              <a:t>תיווך. </a:t>
            </a:r>
            <a:endParaRPr lang="he-IL" sz="2800" dirty="0" smtClean="0"/>
          </a:p>
          <a:p>
            <a:pPr algn="just">
              <a:lnSpc>
                <a:spcPct val="120000"/>
              </a:lnSpc>
              <a:defRPr/>
            </a:pPr>
            <a:r>
              <a:rPr lang="he-IL" sz="2800" dirty="0"/>
              <a:t>המערערת הייתה זכאית לעמלה נוספת אם המבטחת מחדשת את ביטוח המשנה לשנה נוספת.</a:t>
            </a:r>
          </a:p>
          <a:p>
            <a:pPr algn="just">
              <a:lnSpc>
                <a:spcPct val="70000"/>
              </a:lnSpc>
              <a:defRPr/>
            </a:pPr>
            <a:endParaRPr lang="he-IL" sz="2200" dirty="0" smtClean="0"/>
          </a:p>
          <a:p>
            <a:pPr algn="just">
              <a:lnSpc>
                <a:spcPct val="70000"/>
              </a:lnSpc>
              <a:buFont typeface="Arial" pitchFamily="34" charset="0"/>
              <a:buNone/>
              <a:defRPr/>
            </a:pPr>
            <a:endParaRPr lang="he-IL" sz="2200" b="1" dirty="0" smtClean="0"/>
          </a:p>
          <a:p>
            <a:pPr algn="just">
              <a:lnSpc>
                <a:spcPct val="70000"/>
              </a:lnSpc>
              <a:buFont typeface="Arial" pitchFamily="34" charset="0"/>
              <a:buNone/>
              <a:defRPr/>
            </a:pPr>
            <a:r>
              <a:rPr lang="he-IL" sz="2200" b="1" dirty="0" smtClean="0"/>
              <a:t>	</a:t>
            </a:r>
            <a:r>
              <a:rPr lang="he-IL" sz="3400" b="1" dirty="0" smtClean="0"/>
              <a:t>הערעור נדחה</a:t>
            </a:r>
          </a:p>
          <a:p>
            <a:pPr algn="just">
              <a:lnSpc>
                <a:spcPct val="70000"/>
              </a:lnSpc>
              <a:defRPr/>
            </a:pPr>
            <a:endParaRPr lang="he-IL" sz="2200" dirty="0" smtClean="0"/>
          </a:p>
          <a:p>
            <a:pPr>
              <a:defRPr/>
            </a:pPr>
            <a:endParaRPr lang="he-I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0"/>
            <a:ext cx="8229600" cy="857250"/>
          </a:xfrm>
        </p:spPr>
        <p:txBody>
          <a:bodyPr/>
          <a:lstStyle/>
          <a:p>
            <a:pPr marL="457200" indent="-457200" eaLnBrk="1" hangingPunct="1"/>
            <a:r>
              <a:rPr lang="he-IL" altLang="he-IL" sz="2400" smtClean="0"/>
              <a:t>תקנה 12א(א) לתקנות מע"מ בראי הפסיקה</a:t>
            </a:r>
          </a:p>
        </p:txBody>
      </p:sp>
      <p:sp>
        <p:nvSpPr>
          <p:cNvPr id="13315" name="Content Placeholder 2"/>
          <p:cNvSpPr>
            <a:spLocks noGrp="1"/>
          </p:cNvSpPr>
          <p:nvPr>
            <p:ph idx="1"/>
          </p:nvPr>
        </p:nvSpPr>
        <p:spPr>
          <a:xfrm>
            <a:off x="428625" y="1000125"/>
            <a:ext cx="8229600" cy="5000625"/>
          </a:xfrm>
        </p:spPr>
        <p:txBody>
          <a:bodyPr>
            <a:normAutofit fontScale="77500" lnSpcReduction="20000"/>
          </a:bodyPr>
          <a:lstStyle/>
          <a:p>
            <a:pPr marL="0" indent="0" eaLnBrk="1" hangingPunct="1">
              <a:buFont typeface="Arial" pitchFamily="34" charset="0"/>
              <a:buNone/>
              <a:defRPr/>
            </a:pPr>
            <a:endParaRPr lang="he-IL" sz="2000" b="1" dirty="0" smtClean="0"/>
          </a:p>
          <a:p>
            <a:pPr marL="0" lvl="1" indent="0" eaLnBrk="1" hangingPunct="1">
              <a:lnSpc>
                <a:spcPct val="120000"/>
              </a:lnSpc>
              <a:buFont typeface="Arial" pitchFamily="34" charset="0"/>
              <a:buNone/>
              <a:defRPr/>
            </a:pPr>
            <a:r>
              <a:rPr lang="he-IL" sz="2600" dirty="0" smtClean="0"/>
              <a:t> "</a:t>
            </a:r>
            <a:r>
              <a:rPr lang="he-IL" b="1" dirty="0" smtClean="0"/>
              <a:t>לעניין סעיף 30(א)(5) לחוק לא יחול שיעור אפס על שירות שניתן </a:t>
            </a:r>
            <a:r>
              <a:rPr lang="he-IL" b="1" u="sng" dirty="0" smtClean="0"/>
              <a:t>לגבי נכס המצוי בישראל...</a:t>
            </a:r>
            <a:r>
              <a:rPr lang="he-IL" sz="2600" dirty="0" smtClean="0"/>
              <a:t>".  </a:t>
            </a:r>
          </a:p>
          <a:p>
            <a:pPr marL="0" indent="0" eaLnBrk="1" hangingPunct="1">
              <a:buFont typeface="Arial" pitchFamily="34" charset="0"/>
              <a:buNone/>
              <a:defRPr/>
            </a:pPr>
            <a:endParaRPr lang="he-IL" sz="2000" b="1" dirty="0" smtClean="0"/>
          </a:p>
          <a:p>
            <a:pPr marL="0" indent="0" eaLnBrk="1" hangingPunct="1">
              <a:buFont typeface="Arial" pitchFamily="34" charset="0"/>
              <a:buNone/>
              <a:defRPr/>
            </a:pPr>
            <a:r>
              <a:rPr lang="he-IL" sz="2800" b="1" dirty="0" smtClean="0"/>
              <a:t>""נכס" – טובין או מקרקעין".</a:t>
            </a:r>
          </a:p>
          <a:p>
            <a:pPr marL="0" indent="0" eaLnBrk="1" hangingPunct="1">
              <a:buFont typeface="Arial" pitchFamily="34" charset="0"/>
              <a:buNone/>
              <a:defRPr/>
            </a:pPr>
            <a:endParaRPr lang="he-IL" sz="2600" b="1" dirty="0" smtClean="0"/>
          </a:p>
          <a:p>
            <a:pPr marL="0" indent="0" eaLnBrk="1" hangingPunct="1">
              <a:buFont typeface="Arial" pitchFamily="34" charset="0"/>
              <a:buNone/>
              <a:defRPr/>
            </a:pPr>
            <a:r>
              <a:rPr lang="he-IL" sz="2800" b="1" dirty="0" smtClean="0"/>
              <a:t>""טובין" – לרבות – </a:t>
            </a:r>
          </a:p>
          <a:p>
            <a:pPr marL="0" indent="0" eaLnBrk="1" hangingPunct="1">
              <a:buFont typeface="Arial" pitchFamily="34" charset="0"/>
              <a:buNone/>
              <a:defRPr/>
            </a:pPr>
            <a:endParaRPr lang="he-IL" sz="2600" b="1" dirty="0" smtClean="0"/>
          </a:p>
          <a:p>
            <a:pPr marL="0" indent="0" eaLnBrk="1" hangingPunct="1">
              <a:buFont typeface="Arial" pitchFamily="34" charset="0"/>
              <a:buNone/>
              <a:defRPr/>
            </a:pPr>
            <a:r>
              <a:rPr lang="he-IL" sz="2600" b="1" dirty="0" smtClean="0"/>
              <a:t>(2) "זכות, טובת הנאה ונכסים בלתי מוחשיים אחרים ובין השאר - ידע, למעט זכות במקרקעין או בתאגיד, ולמעט ניירות ערך ומסמכים סחירים וזכויות בהם;"</a:t>
            </a:r>
          </a:p>
          <a:p>
            <a:pPr marL="0" indent="0" eaLnBrk="1" hangingPunct="1">
              <a:buFont typeface="Arial" pitchFamily="34" charset="0"/>
              <a:buNone/>
              <a:defRPr/>
            </a:pPr>
            <a:r>
              <a:rPr lang="he-IL" sz="2000" b="1" dirty="0" smtClean="0"/>
              <a:t> </a:t>
            </a:r>
          </a:p>
          <a:p>
            <a:pPr marL="0" indent="0" eaLnBrk="1" hangingPunct="1">
              <a:buFont typeface="Arial" pitchFamily="34" charset="0"/>
              <a:buNone/>
              <a:defRPr/>
            </a:pPr>
            <a:endParaRPr lang="he-IL" sz="2000" b="1" u="sng" dirty="0" smtClean="0"/>
          </a:p>
          <a:p>
            <a:pPr marL="0" indent="0" eaLnBrk="1" hangingPunct="1">
              <a:buFont typeface="Arial" pitchFamily="34" charset="0"/>
              <a:buNone/>
              <a:defRPr/>
            </a:pPr>
            <a:endParaRPr lang="he-IL" sz="2400" b="1" dirty="0" smtClean="0"/>
          </a:p>
          <a:p>
            <a:pPr marL="0" indent="0" eaLnBrk="1" hangingPunct="1">
              <a:buFont typeface="Arial" pitchFamily="34" charset="0"/>
              <a:buNone/>
              <a:defRPr/>
            </a:pPr>
            <a:endParaRPr lang="he-IL" sz="2900" b="1" u="sng" dirty="0"/>
          </a:p>
          <a:p>
            <a:pPr marL="0" indent="0" eaLnBrk="1" hangingPunct="1">
              <a:buFont typeface="Arial" pitchFamily="34" charset="0"/>
              <a:buNone/>
              <a:defRPr/>
            </a:pPr>
            <a:r>
              <a:rPr lang="en-US" sz="1600" b="1" u="sng" dirty="0"/>
              <a:t/>
            </a:r>
            <a:br>
              <a:rPr lang="en-US" sz="1600" b="1" u="sng" dirty="0"/>
            </a:br>
            <a:endParaRPr lang="he-IL" sz="1600" b="1" u="sng"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0"/>
            <a:ext cx="8229600" cy="857250"/>
          </a:xfrm>
        </p:spPr>
        <p:txBody>
          <a:bodyPr/>
          <a:lstStyle/>
          <a:p>
            <a:pPr marL="457200" indent="-457200" eaLnBrk="1" hangingPunct="1"/>
            <a:r>
              <a:rPr lang="he-IL" altLang="he-IL" sz="2400" smtClean="0"/>
              <a:t>תקנה 12א(א) לתקנות מע"מ בראי הפסיקה</a:t>
            </a:r>
          </a:p>
        </p:txBody>
      </p:sp>
      <p:sp>
        <p:nvSpPr>
          <p:cNvPr id="13315" name="Content Placeholder 2"/>
          <p:cNvSpPr>
            <a:spLocks noGrp="1"/>
          </p:cNvSpPr>
          <p:nvPr>
            <p:ph idx="1"/>
          </p:nvPr>
        </p:nvSpPr>
        <p:spPr>
          <a:xfrm>
            <a:off x="428625" y="1000125"/>
            <a:ext cx="8229600" cy="5308600"/>
          </a:xfrm>
        </p:spPr>
        <p:txBody>
          <a:bodyPr>
            <a:noAutofit/>
          </a:bodyPr>
          <a:lstStyle/>
          <a:p>
            <a:pPr marL="0" indent="0" eaLnBrk="1" hangingPunct="1">
              <a:buFont typeface="Arial" pitchFamily="34" charset="0"/>
              <a:buNone/>
              <a:defRPr/>
            </a:pPr>
            <a:r>
              <a:rPr lang="he-IL" sz="2200" b="1" u="sng" dirty="0" smtClean="0"/>
              <a:t>"נכס המצוי בישראל"</a:t>
            </a:r>
          </a:p>
          <a:p>
            <a:pPr marL="0" indent="0" eaLnBrk="1" hangingPunct="1">
              <a:buFont typeface="Arial" pitchFamily="34" charset="0"/>
              <a:buNone/>
              <a:defRPr/>
            </a:pPr>
            <a:r>
              <a:rPr lang="he-IL" sz="2200" b="1" u="sng" dirty="0" smtClean="0"/>
              <a:t>פסק הדין בעניין רוזין (ע"א 418/86)</a:t>
            </a:r>
            <a:endParaRPr lang="he-IL" sz="2200" b="1" dirty="0" smtClean="0"/>
          </a:p>
          <a:p>
            <a:pPr marL="0" indent="0" eaLnBrk="1" hangingPunct="1">
              <a:buFont typeface="Arial" pitchFamily="34" charset="0"/>
              <a:buNone/>
              <a:defRPr/>
            </a:pPr>
            <a:endParaRPr lang="he-IL" sz="2200" b="1" dirty="0" smtClean="0"/>
          </a:p>
          <a:p>
            <a:pPr marL="0" indent="0" algn="just" eaLnBrk="1" hangingPunct="1">
              <a:buFont typeface="Arial" pitchFamily="34" charset="0"/>
              <a:buNone/>
              <a:defRPr/>
            </a:pPr>
            <a:r>
              <a:rPr lang="he-IL" sz="2200" b="1" dirty="0" smtClean="0"/>
              <a:t>העובדות: </a:t>
            </a:r>
          </a:p>
          <a:p>
            <a:pPr marL="0" indent="0" algn="just" eaLnBrk="1" hangingPunct="1">
              <a:lnSpc>
                <a:spcPct val="120000"/>
              </a:lnSpc>
              <a:buFont typeface="Arial" pitchFamily="34" charset="0"/>
              <a:buNone/>
              <a:defRPr/>
            </a:pPr>
            <a:r>
              <a:rPr lang="he-IL" sz="2000" dirty="0" smtClean="0"/>
              <a:t>המערער, עורך דין ישראלי אשר ייצג תושבי חוץ בתביעת פיצויים נזקיים, שהוגשה על ידם בישראל. המערער טען, כי זכות תביעה איננה כלולה בהגדרת "נכס" ועל כן תקנה 12א(א) אינה חלה בעניינו וניתן לחייב את תמורת השירותים המשפטיים שנתן במע"מ בשיעור אפס מכוח סעיף 30(א)(5) לחוק. </a:t>
            </a:r>
          </a:p>
          <a:p>
            <a:pPr marL="0" indent="0" algn="just" eaLnBrk="1" hangingPunct="1">
              <a:buFont typeface="Arial" pitchFamily="34" charset="0"/>
              <a:buNone/>
              <a:defRPr/>
            </a:pPr>
            <a:r>
              <a:rPr lang="he-IL" sz="2200" b="1" dirty="0" smtClean="0"/>
              <a:t>פסק הדין:</a:t>
            </a:r>
          </a:p>
          <a:p>
            <a:pPr algn="just">
              <a:defRPr/>
            </a:pPr>
            <a:r>
              <a:rPr lang="he-IL" sz="2000" dirty="0" smtClean="0"/>
              <a:t>בית המשפט העליון קבע, כי הגדרת "נכס" לצרכי תקנה 12א(א) לתקנות מע"מ כוללת גם זכות רכושית בעלת ערך כלכלי ובכלל זה גם את הזכות לקבלת פיצוי נזיקי לפי הדין הישראלי.</a:t>
            </a:r>
          </a:p>
          <a:p>
            <a:pPr algn="just">
              <a:buFont typeface="Arial" pitchFamily="34" charset="0"/>
              <a:buNone/>
              <a:defRPr/>
            </a:pPr>
            <a:r>
              <a:rPr lang="he-IL" sz="2000" b="1" dirty="0" smtClean="0"/>
              <a:t>	הערעור נדחה</a:t>
            </a:r>
            <a:r>
              <a:rPr lang="he-IL" sz="2200" dirty="0" smtClean="0"/>
              <a:t>.</a:t>
            </a:r>
          </a:p>
          <a:p>
            <a:pPr marL="0" indent="0" eaLnBrk="1" hangingPunct="1">
              <a:buFont typeface="Arial" pitchFamily="34" charset="0"/>
              <a:buNone/>
              <a:defRPr/>
            </a:pPr>
            <a:endParaRPr lang="he-IL" sz="2200" b="1" dirty="0" smtClean="0"/>
          </a:p>
          <a:p>
            <a:pPr marL="0" indent="0" eaLnBrk="1" hangingPunct="1">
              <a:buFont typeface="Arial" pitchFamily="34" charset="0"/>
              <a:buNone/>
              <a:defRPr/>
            </a:pPr>
            <a:endParaRPr lang="he-IL" sz="2200" b="1" dirty="0" smtClean="0"/>
          </a:p>
          <a:p>
            <a:pPr marL="0" indent="0" eaLnBrk="1" hangingPunct="1">
              <a:buFont typeface="Arial" pitchFamily="34" charset="0"/>
              <a:buNone/>
              <a:defRPr/>
            </a:pPr>
            <a:endParaRPr lang="he-IL" sz="2200" b="1" dirty="0" smtClean="0"/>
          </a:p>
          <a:p>
            <a:pPr marL="0" indent="0" eaLnBrk="1" hangingPunct="1">
              <a:buFont typeface="Arial" pitchFamily="34" charset="0"/>
              <a:buNone/>
              <a:defRPr/>
            </a:pPr>
            <a:endParaRPr lang="he-IL" sz="2200" b="1" u="sng" dirty="0"/>
          </a:p>
          <a:p>
            <a:pPr marL="0" indent="0" eaLnBrk="1" hangingPunct="1">
              <a:buFont typeface="Arial" pitchFamily="34" charset="0"/>
              <a:buNone/>
              <a:defRPr/>
            </a:pPr>
            <a:r>
              <a:rPr lang="en-US" sz="2200" b="1" u="sng" dirty="0"/>
              <a:t/>
            </a:r>
            <a:br>
              <a:rPr lang="en-US" sz="2200" b="1" u="sng" dirty="0"/>
            </a:br>
            <a:endParaRPr lang="he-IL" sz="2200" b="1" u="sng"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0"/>
            <a:ext cx="8229600" cy="857250"/>
          </a:xfrm>
        </p:spPr>
        <p:txBody>
          <a:bodyPr/>
          <a:lstStyle/>
          <a:p>
            <a:pPr marL="457200" indent="-457200" eaLnBrk="1" hangingPunct="1"/>
            <a:r>
              <a:rPr lang="he-IL" altLang="he-IL" sz="2400" smtClean="0"/>
              <a:t>תקנה 12א (א) לתקנות מע"מ – בראי הפסיקה</a:t>
            </a:r>
          </a:p>
        </p:txBody>
      </p:sp>
      <p:sp>
        <p:nvSpPr>
          <p:cNvPr id="43011" name="Content Placeholder 2"/>
          <p:cNvSpPr>
            <a:spLocks noGrp="1"/>
          </p:cNvSpPr>
          <p:nvPr>
            <p:ph idx="1"/>
          </p:nvPr>
        </p:nvSpPr>
        <p:spPr>
          <a:xfrm>
            <a:off x="428625" y="1000125"/>
            <a:ext cx="8229600" cy="5524500"/>
          </a:xfrm>
        </p:spPr>
        <p:txBody>
          <a:bodyPr/>
          <a:lstStyle/>
          <a:p>
            <a:pPr marL="0" indent="0" eaLnBrk="1" hangingPunct="1">
              <a:buFont typeface="Arial" pitchFamily="34" charset="0"/>
              <a:buNone/>
            </a:pPr>
            <a:r>
              <a:rPr lang="he-IL" altLang="he-IL" sz="2400" b="1" u="sng" smtClean="0"/>
              <a:t>"נכס המצוי בישראל"</a:t>
            </a:r>
          </a:p>
          <a:p>
            <a:pPr marL="0" indent="0" eaLnBrk="1" hangingPunct="1">
              <a:buFont typeface="Arial" pitchFamily="34" charset="0"/>
              <a:buNone/>
            </a:pPr>
            <a:r>
              <a:rPr lang="he-IL" altLang="he-IL" sz="2400" b="1" u="sng" smtClean="0"/>
              <a:t>פסק הדין בעניין מוסל (ע"א 9303/03)</a:t>
            </a:r>
            <a:endParaRPr lang="en-US" altLang="he-IL" sz="2400" b="1" u="sng" smtClean="0"/>
          </a:p>
          <a:p>
            <a:pPr marL="0" indent="0" eaLnBrk="1" hangingPunct="1">
              <a:buFont typeface="Arial" pitchFamily="34" charset="0"/>
              <a:buNone/>
            </a:pPr>
            <a:endParaRPr lang="he-IL" altLang="he-IL" sz="2000" smtClean="0"/>
          </a:p>
          <a:p>
            <a:pPr marL="0" indent="0" eaLnBrk="1" hangingPunct="1">
              <a:buFont typeface="Arial" pitchFamily="34" charset="0"/>
              <a:buNone/>
            </a:pPr>
            <a:r>
              <a:rPr lang="he-IL" altLang="he-IL" sz="2200" b="1" smtClean="0"/>
              <a:t>העובדות:</a:t>
            </a:r>
          </a:p>
          <a:p>
            <a:pPr marL="0" indent="0" eaLnBrk="1" hangingPunct="1">
              <a:buFont typeface="Arial" pitchFamily="34" charset="0"/>
              <a:buNone/>
            </a:pPr>
            <a:r>
              <a:rPr lang="he-IL" altLang="he-IL" sz="2200" smtClean="0"/>
              <a:t>החל משנת 2004 סיפק המערער, עו"ד במקצועו, שירותים משפטיים לשתי חברות גרמניות, אשר צורפו להליכים משפטיים שהתנהלו בישראל, מכח הודעות צד שלישי</a:t>
            </a:r>
            <a:r>
              <a:rPr lang="en-US" altLang="he-IL" sz="2200" smtClean="0"/>
              <a:t> </a:t>
            </a:r>
            <a:r>
              <a:rPr lang="he-IL" altLang="he-IL" sz="2200" smtClean="0"/>
              <a:t> שנשלחו אליהן. בעבור שירותים אלו חייב המערער את חברת הביטוח הזרה שנכנסה בנעלי החברות הגרמניות במס בשיעור אפס בטענה, כי מדובר בשירות הניתן לתושב חוץ.</a:t>
            </a:r>
          </a:p>
          <a:p>
            <a:pPr marL="0" indent="0" eaLnBrk="1" hangingPunct="1">
              <a:buFont typeface="Arial" pitchFamily="34" charset="0"/>
              <a:buNone/>
            </a:pPr>
            <a:r>
              <a:rPr lang="en-US" altLang="he-IL" sz="2000" b="1" u="sng" smtClean="0"/>
              <a:t/>
            </a:r>
            <a:br>
              <a:rPr lang="en-US" altLang="he-IL" sz="2000" b="1" u="sng" smtClean="0"/>
            </a:br>
            <a:endParaRPr lang="he-IL" altLang="he-IL" sz="2000" b="1" u="sng"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lstStyle/>
          <a:p>
            <a:pPr marL="457200" indent="-457200" eaLnBrk="1" hangingPunct="1"/>
            <a:r>
              <a:rPr lang="he-IL" altLang="he-IL" sz="2400" smtClean="0"/>
              <a:t>תקנה 12א (א) לתקנות מע"מ – בראי הפסיקה</a:t>
            </a:r>
          </a:p>
        </p:txBody>
      </p:sp>
      <p:sp>
        <p:nvSpPr>
          <p:cNvPr id="13315" name="Content Placeholder 2"/>
          <p:cNvSpPr>
            <a:spLocks noGrp="1"/>
          </p:cNvSpPr>
          <p:nvPr>
            <p:ph idx="1"/>
          </p:nvPr>
        </p:nvSpPr>
        <p:spPr>
          <a:xfrm>
            <a:off x="428625" y="1000125"/>
            <a:ext cx="8229600" cy="5524500"/>
          </a:xfrm>
        </p:spPr>
        <p:txBody>
          <a:bodyPr>
            <a:noAutofit/>
          </a:bodyPr>
          <a:lstStyle/>
          <a:p>
            <a:pPr marL="0" indent="0" eaLnBrk="1" hangingPunct="1">
              <a:buFont typeface="Arial" pitchFamily="34" charset="0"/>
              <a:buNone/>
              <a:defRPr/>
            </a:pPr>
            <a:r>
              <a:rPr lang="he-IL" sz="2000" b="1" u="sng" dirty="0" smtClean="0"/>
              <a:t>"נכס המצוי בישראל"</a:t>
            </a:r>
          </a:p>
          <a:p>
            <a:pPr marL="0" indent="0" eaLnBrk="1" hangingPunct="1">
              <a:buFont typeface="Arial" pitchFamily="34" charset="0"/>
              <a:buNone/>
              <a:defRPr/>
            </a:pPr>
            <a:r>
              <a:rPr lang="he-IL" sz="2000" b="1" u="sng" dirty="0" smtClean="0"/>
              <a:t>פסק הדין בעניין </a:t>
            </a:r>
            <a:r>
              <a:rPr lang="he-IL" sz="2000" b="1" u="sng" dirty="0" err="1" smtClean="0"/>
              <a:t>מוסל</a:t>
            </a:r>
            <a:r>
              <a:rPr lang="he-IL" sz="2000" b="1" u="sng" dirty="0" smtClean="0"/>
              <a:t> (ע"א 9303/03)</a:t>
            </a:r>
            <a:endParaRPr lang="en-US" sz="2000" b="1" u="sng" dirty="0" smtClean="0"/>
          </a:p>
          <a:p>
            <a:pPr marL="0" indent="0" eaLnBrk="1" hangingPunct="1">
              <a:buFont typeface="Arial" pitchFamily="34" charset="0"/>
              <a:buNone/>
              <a:defRPr/>
            </a:pPr>
            <a:endParaRPr lang="he-IL" sz="2000" dirty="0" smtClean="0"/>
          </a:p>
          <a:p>
            <a:pPr marL="0" indent="0" eaLnBrk="1" hangingPunct="1">
              <a:buFont typeface="Arial" pitchFamily="34" charset="0"/>
              <a:buNone/>
              <a:defRPr/>
            </a:pPr>
            <a:r>
              <a:rPr lang="he-IL" sz="2000" b="1" dirty="0" smtClean="0"/>
              <a:t>פסק הדין:</a:t>
            </a:r>
          </a:p>
          <a:p>
            <a:pPr algn="just">
              <a:defRPr/>
            </a:pPr>
            <a:r>
              <a:rPr lang="he-IL" sz="2000" dirty="0" smtClean="0"/>
              <a:t>בהתבסס על הלכת רוזין, קבע בית המשפט העליון, כי גם הזכות להתגונן, דיונית ביסודה, הינה בעלת משמעות כלכלית. </a:t>
            </a:r>
          </a:p>
          <a:p>
            <a:pPr algn="just">
              <a:defRPr/>
            </a:pPr>
            <a:r>
              <a:rPr lang="he-IL" sz="2000" dirty="0" smtClean="0"/>
              <a:t>כאשר קיימת זיקה בין הנכס או מקבל השירות, לישראל, ההנחה היא שמקבל השירות ייזקק ממילא לשירות "ישראלי", ואין צורך לעודד אותו באמצעות תמריץ הפטור ממס. </a:t>
            </a:r>
          </a:p>
          <a:p>
            <a:pPr algn="just">
              <a:defRPr/>
            </a:pPr>
            <a:r>
              <a:rPr lang="he-IL" sz="2000" dirty="0" smtClean="0"/>
              <a:t>לגופם של דברים,</a:t>
            </a:r>
            <a:r>
              <a:rPr lang="en-US" sz="2000" dirty="0" smtClean="0"/>
              <a:t> </a:t>
            </a:r>
            <a:r>
              <a:rPr lang="he-IL" sz="2000" dirty="0" smtClean="0"/>
              <a:t>באותו המקרה, חברת הביטוח הזרה שנכנסה לנעלי החברות הגרמניות הייתה חייבת להתגונן מפני התביעה במדינת ישראל באמצעות עורך דין ישראלי. </a:t>
            </a:r>
          </a:p>
          <a:p>
            <a:pPr algn="just">
              <a:buFont typeface="Arial" pitchFamily="34" charset="0"/>
              <a:buNone/>
              <a:defRPr/>
            </a:pPr>
            <a:r>
              <a:rPr lang="he-IL" sz="2000" b="1" dirty="0" smtClean="0"/>
              <a:t>	הערעור נדחה</a:t>
            </a:r>
          </a:p>
          <a:p>
            <a:pPr marL="0" indent="0" eaLnBrk="1" hangingPunct="1">
              <a:buFont typeface="Arial" pitchFamily="34" charset="0"/>
              <a:buNone/>
              <a:defRPr/>
            </a:pPr>
            <a:r>
              <a:rPr lang="en-US" sz="2000" b="1" u="sng" dirty="0"/>
              <a:t/>
            </a:r>
            <a:br>
              <a:rPr lang="en-US" sz="2000" b="1" u="sng" dirty="0"/>
            </a:br>
            <a:endParaRPr lang="he-IL" sz="2000" b="1" u="sng"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0"/>
            <a:ext cx="8229600" cy="857250"/>
          </a:xfrm>
        </p:spPr>
        <p:txBody>
          <a:bodyPr/>
          <a:lstStyle/>
          <a:p>
            <a:pPr marL="457200" indent="-457200" eaLnBrk="1" hangingPunct="1"/>
            <a:r>
              <a:rPr lang="he-IL" altLang="he-IL" sz="2400" smtClean="0"/>
              <a:t>תקנה 12א (א) לתקנות מע"מ – בראי הפסיקה</a:t>
            </a:r>
          </a:p>
        </p:txBody>
      </p:sp>
      <p:sp>
        <p:nvSpPr>
          <p:cNvPr id="29699" name="Content Placeholder 2"/>
          <p:cNvSpPr>
            <a:spLocks noGrp="1"/>
          </p:cNvSpPr>
          <p:nvPr>
            <p:ph idx="1"/>
          </p:nvPr>
        </p:nvSpPr>
        <p:spPr>
          <a:xfrm>
            <a:off x="428625" y="1000125"/>
            <a:ext cx="8229600" cy="5000625"/>
          </a:xfrm>
        </p:spPr>
        <p:txBody>
          <a:bodyPr>
            <a:normAutofit fontScale="92500" lnSpcReduction="20000"/>
          </a:bodyPr>
          <a:lstStyle/>
          <a:p>
            <a:pPr marL="0" indent="0" eaLnBrk="1" hangingPunct="1">
              <a:buFont typeface="Arial" pitchFamily="34" charset="0"/>
              <a:buNone/>
              <a:defRPr/>
            </a:pPr>
            <a:r>
              <a:rPr lang="he-IL" sz="2200" b="1" u="sng" dirty="0" smtClean="0"/>
              <a:t>"נכס המצוי בישראל"</a:t>
            </a:r>
          </a:p>
          <a:p>
            <a:pPr marL="0" indent="0" eaLnBrk="1" hangingPunct="1">
              <a:buFont typeface="Arial" pitchFamily="34" charset="0"/>
              <a:buNone/>
              <a:defRPr/>
            </a:pPr>
            <a:r>
              <a:rPr lang="he-IL" sz="2200" b="1" u="sng" dirty="0" smtClean="0"/>
              <a:t>פס"ד בעניין נ.ד.ל.א (ע"מ 1058-07)</a:t>
            </a:r>
          </a:p>
          <a:p>
            <a:pPr marL="0" indent="0" eaLnBrk="1" hangingPunct="1">
              <a:buFont typeface="Arial" pitchFamily="34" charset="0"/>
              <a:buNone/>
              <a:defRPr/>
            </a:pPr>
            <a:endParaRPr lang="he-IL" sz="2000" b="1" u="sng" dirty="0" smtClean="0"/>
          </a:p>
          <a:p>
            <a:pPr marL="0" indent="0" eaLnBrk="1" hangingPunct="1">
              <a:buFont typeface="Arial" pitchFamily="34" charset="0"/>
              <a:buNone/>
              <a:defRPr/>
            </a:pPr>
            <a:r>
              <a:rPr lang="he-IL" sz="2000" b="1" u="sng" dirty="0" smtClean="0"/>
              <a:t>העובדות:</a:t>
            </a:r>
          </a:p>
          <a:p>
            <a:pPr algn="just">
              <a:defRPr/>
            </a:pPr>
            <a:r>
              <a:rPr lang="he-IL" sz="2200" dirty="0" smtClean="0"/>
              <a:t>המערערת (חברה ישראלית) יזמה וטיפלה בהקטנת חבות המס של תושבי ישראל ותושבי חוץ, כפועל יוצא מעסקת החלפת מניותיהם בחברה ישראלית. </a:t>
            </a:r>
          </a:p>
          <a:p>
            <a:pPr algn="just">
              <a:defRPr/>
            </a:pPr>
            <a:endParaRPr lang="he-IL" sz="2200" dirty="0" smtClean="0"/>
          </a:p>
          <a:p>
            <a:pPr algn="just">
              <a:defRPr/>
            </a:pPr>
            <a:r>
              <a:rPr lang="he-IL" sz="2200" dirty="0" smtClean="0"/>
              <a:t>החלפת המניות לוותה בהסדר מס שניתן על ידי רשות המיסים, במסגרתו נקבע, בין היתר, כי ריווח הון, ותשלום המס ייעשו על פי גובה ההפסדים של החברה הישראלית שמניותיה הוחלפו. </a:t>
            </a:r>
          </a:p>
          <a:p>
            <a:pPr algn="just">
              <a:defRPr/>
            </a:pPr>
            <a:endParaRPr lang="he-IL" sz="2200" dirty="0" smtClean="0"/>
          </a:p>
          <a:p>
            <a:pPr algn="just">
              <a:defRPr/>
            </a:pPr>
            <a:r>
              <a:rPr lang="he-IL" sz="2200" dirty="0" smtClean="0"/>
              <a:t>המערערת הצליחה להקטין את חבות המס של תושבי החוץ והייתה זכאית לקבלת שכר טרחה.</a:t>
            </a:r>
          </a:p>
          <a:p>
            <a:pPr algn="just">
              <a:defRPr/>
            </a:pPr>
            <a:endParaRPr lang="he-IL" sz="2200" dirty="0" smtClean="0"/>
          </a:p>
          <a:p>
            <a:pPr algn="just">
              <a:defRPr/>
            </a:pPr>
            <a:r>
              <a:rPr lang="he-IL" sz="2200" dirty="0" smtClean="0"/>
              <a:t>בגין שכר הטרחה, ששולם למערערת על ידי תושבי החוץ, גבתה המערערת מס בשיעור אפס, בטענה כי מדובר בשירות הניתן לתושב חוץ. לעומת זאת, רשויות מע"מ טענו כי השירות ניתן בישראל ולכן חייב במע"מ.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0"/>
            <a:ext cx="8229600" cy="857250"/>
          </a:xfrm>
        </p:spPr>
        <p:txBody>
          <a:bodyPr/>
          <a:lstStyle/>
          <a:p>
            <a:r>
              <a:rPr lang="he-IL" altLang="he-IL" smtClean="0"/>
              <a:t>תקנה 12א (א) לתקנות מע"מ – בראי הפסיקה</a:t>
            </a:r>
          </a:p>
        </p:txBody>
      </p:sp>
      <p:sp>
        <p:nvSpPr>
          <p:cNvPr id="3" name="Content Placeholder 2"/>
          <p:cNvSpPr>
            <a:spLocks noGrp="1"/>
          </p:cNvSpPr>
          <p:nvPr>
            <p:ph idx="1"/>
          </p:nvPr>
        </p:nvSpPr>
        <p:spPr>
          <a:xfrm>
            <a:off x="428625" y="1000125"/>
            <a:ext cx="8229600" cy="5000625"/>
          </a:xfrm>
        </p:spPr>
        <p:txBody>
          <a:bodyPr/>
          <a:lstStyle/>
          <a:p>
            <a:pPr marL="0" indent="0">
              <a:buFont typeface="Arial" pitchFamily="34" charset="0"/>
              <a:buNone/>
              <a:defRPr/>
            </a:pPr>
            <a:r>
              <a:rPr lang="he-IL" sz="2600" b="1" u="sng" dirty="0" smtClean="0"/>
              <a:t>פס"ד בעניין נ.ד.ל.א:</a:t>
            </a:r>
          </a:p>
          <a:p>
            <a:pPr marL="0" indent="0">
              <a:buFont typeface="Arial" pitchFamily="34" charset="0"/>
              <a:buNone/>
              <a:defRPr/>
            </a:pPr>
            <a:endParaRPr lang="he-IL" sz="2600" u="sng" dirty="0" smtClean="0"/>
          </a:p>
          <a:p>
            <a:pPr marL="0" indent="0">
              <a:buFont typeface="Arial" pitchFamily="34" charset="0"/>
              <a:buNone/>
              <a:defRPr/>
            </a:pPr>
            <a:r>
              <a:rPr lang="he-IL" sz="2600" u="sng" dirty="0" smtClean="0"/>
              <a:t>פסק הדין (מיום 31.10.2011):</a:t>
            </a:r>
          </a:p>
          <a:p>
            <a:pPr algn="just">
              <a:defRPr/>
            </a:pPr>
            <a:r>
              <a:rPr lang="he-IL" sz="2200" b="1" dirty="0" smtClean="0"/>
              <a:t>""אין מחלוקת כי הזכות שבהגדרת "נכס" אינה כוללת רק זכות לתבוע או להתגונן אלא כל זכות רכושית בעלת ערך כלכלי".</a:t>
            </a:r>
          </a:p>
          <a:p>
            <a:pPr algn="just">
              <a:defRPr/>
            </a:pPr>
            <a:endParaRPr lang="he-IL" sz="2200" b="1" dirty="0" smtClean="0"/>
          </a:p>
          <a:p>
            <a:pPr algn="just">
              <a:defRPr/>
            </a:pPr>
            <a:r>
              <a:rPr lang="he-IL" sz="2200" dirty="0" smtClean="0"/>
              <a:t> " </a:t>
            </a:r>
            <a:r>
              <a:rPr lang="he-IL" sz="2200" b="1" dirty="0" smtClean="0"/>
              <a:t>הזכות לשלם את המס </a:t>
            </a:r>
            <a:r>
              <a:rPr lang="he-IL" sz="2200" dirty="0" smtClean="0"/>
              <a:t>[הנכון]</a:t>
            </a:r>
            <a:r>
              <a:rPr lang="he-IL" sz="2200" b="1" dirty="0" smtClean="0"/>
              <a:t>...הינה זכות בעלת שווי כלכלי לכל דבר ועניין ויש לראות בה בגדר "נכס"</a:t>
            </a:r>
            <a:r>
              <a:rPr lang="he-IL" sz="2200" dirty="0" smtClean="0"/>
              <a:t>.</a:t>
            </a:r>
            <a:endParaRPr lang="he-IL" sz="2200" b="1" dirty="0" smtClean="0"/>
          </a:p>
          <a:p>
            <a:pPr>
              <a:defRPr/>
            </a:pPr>
            <a:endParaRPr lang="he-IL" sz="2200" dirty="0" smtClean="0"/>
          </a:p>
          <a:p>
            <a:pPr algn="just">
              <a:defRPr/>
            </a:pPr>
            <a:r>
              <a:rPr lang="he-IL" sz="2200" dirty="0" smtClean="0"/>
              <a:t>מדובר</a:t>
            </a:r>
            <a:r>
              <a:rPr lang="he-IL" sz="2200" b="1" dirty="0" smtClean="0"/>
              <a:t> "במס שיש לשלם לרשויות המס בישראל, ולכן הנכס, הזכות לשלם מס נכון, מצוי בישראל". </a:t>
            </a:r>
          </a:p>
          <a:p>
            <a:pPr>
              <a:defRPr/>
            </a:pPr>
            <a:endParaRPr lang="he-IL" sz="2600" dirty="0" smtClean="0"/>
          </a:p>
          <a:p>
            <a:pPr marL="0" indent="0">
              <a:buFont typeface="Arial" pitchFamily="34" charset="0"/>
              <a:buNone/>
              <a:defRPr/>
            </a:pPr>
            <a:endParaRPr lang="he-IL" sz="2600" dirty="0" smtClean="0"/>
          </a:p>
          <a:p>
            <a:pPr>
              <a:defRPr/>
            </a:pPr>
            <a:endParaRPr lang="he-IL"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0"/>
            <a:ext cx="8229600" cy="857250"/>
          </a:xfrm>
        </p:spPr>
        <p:txBody>
          <a:bodyPr/>
          <a:lstStyle/>
          <a:p>
            <a:r>
              <a:rPr lang="he-IL" altLang="he-IL" smtClean="0"/>
              <a:t>תקנה 12א (א) לתקנות מע"מ – בראי הפסיקה</a:t>
            </a:r>
          </a:p>
        </p:txBody>
      </p:sp>
      <p:sp>
        <p:nvSpPr>
          <p:cNvPr id="3" name="Content Placeholder 2"/>
          <p:cNvSpPr>
            <a:spLocks noGrp="1"/>
          </p:cNvSpPr>
          <p:nvPr>
            <p:ph idx="1"/>
          </p:nvPr>
        </p:nvSpPr>
        <p:spPr>
          <a:xfrm>
            <a:off x="428625" y="1000125"/>
            <a:ext cx="8229600" cy="5000625"/>
          </a:xfrm>
        </p:spPr>
        <p:txBody>
          <a:bodyPr/>
          <a:lstStyle/>
          <a:p>
            <a:pPr marL="0" indent="0">
              <a:buFont typeface="Arial" pitchFamily="34" charset="0"/>
              <a:buNone/>
              <a:defRPr/>
            </a:pPr>
            <a:r>
              <a:rPr lang="he-IL" sz="2600" b="1" u="sng" dirty="0" smtClean="0"/>
              <a:t>פס"ד בעניין נ.ד.ל.א:</a:t>
            </a:r>
          </a:p>
          <a:p>
            <a:pPr marL="0" indent="0">
              <a:buFont typeface="Arial" pitchFamily="34" charset="0"/>
              <a:buNone/>
              <a:defRPr/>
            </a:pPr>
            <a:r>
              <a:rPr lang="he-IL" sz="2600" u="sng" dirty="0" smtClean="0"/>
              <a:t>פסק הדין (מיום 31.10.2011):</a:t>
            </a:r>
          </a:p>
          <a:p>
            <a:pPr algn="just">
              <a:defRPr/>
            </a:pPr>
            <a:endParaRPr lang="he-IL" sz="2000" dirty="0" smtClean="0"/>
          </a:p>
          <a:p>
            <a:pPr algn="just">
              <a:defRPr/>
            </a:pPr>
            <a:r>
              <a:rPr lang="he-IL" sz="2200" b="1" dirty="0" smtClean="0"/>
              <a:t>"מתקיימת ההנחה הסבירה כי בכל מקרה לא היו בעלי המניות, גם בעלי המניות תושבי החוץ, שוכרים שירותיו של רו"ח שאיננו רו"ח ישראלי. אין לכן כל מקום לטענה בדבר עידוד ייצוא שירותים לחו"ל</a:t>
            </a:r>
            <a:r>
              <a:rPr lang="he-IL" sz="2000" dirty="0" smtClean="0"/>
              <a:t>".</a:t>
            </a:r>
          </a:p>
          <a:p>
            <a:pPr algn="just">
              <a:buFont typeface="Arial" pitchFamily="34" charset="0"/>
              <a:buNone/>
              <a:defRPr/>
            </a:pPr>
            <a:endParaRPr lang="en-US" sz="2000" dirty="0" smtClean="0"/>
          </a:p>
          <a:p>
            <a:pPr marL="0" indent="0">
              <a:buFont typeface="Arial" pitchFamily="34" charset="0"/>
              <a:buNone/>
              <a:defRPr/>
            </a:pPr>
            <a:r>
              <a:rPr lang="he-IL" sz="2400" u="sng" dirty="0" smtClean="0"/>
              <a:t>סיכומו של דבר: </a:t>
            </a:r>
          </a:p>
          <a:p>
            <a:pPr marL="0" indent="0">
              <a:buFont typeface="Arial" pitchFamily="34" charset="0"/>
              <a:buNone/>
              <a:defRPr/>
            </a:pPr>
            <a:r>
              <a:rPr lang="he-IL" sz="2400" dirty="0" smtClean="0"/>
              <a:t>על בסיס ניתוח אופי הנכס ותכלית החקיקה, נקבע כי לא יחול מע"מ בשיעור אפס בגין השירות שניתן לתושב חוץ. </a:t>
            </a:r>
          </a:p>
          <a:p>
            <a:pPr marL="0" indent="0">
              <a:buFont typeface="Arial" pitchFamily="34" charset="0"/>
              <a:buNone/>
              <a:defRPr/>
            </a:pPr>
            <a:endParaRPr lang="he-IL" sz="2400" dirty="0" smtClean="0"/>
          </a:p>
          <a:p>
            <a:pPr marL="0" indent="0">
              <a:buFont typeface="Arial" pitchFamily="34" charset="0"/>
              <a:buNone/>
              <a:defRPr/>
            </a:pPr>
            <a:r>
              <a:rPr lang="he-IL" sz="2400" b="1" dirty="0" smtClean="0"/>
              <a:t>הערעור נדחה</a:t>
            </a:r>
          </a:p>
          <a:p>
            <a:pPr>
              <a:defRPr/>
            </a:pPr>
            <a:endParaRPr lang="he-IL" sz="2600" dirty="0" smtClean="0"/>
          </a:p>
          <a:p>
            <a:pPr marL="0" indent="0">
              <a:buFont typeface="Arial" pitchFamily="34" charset="0"/>
              <a:buNone/>
              <a:defRPr/>
            </a:pPr>
            <a:endParaRPr lang="he-IL" sz="2600" dirty="0" smtClean="0"/>
          </a:p>
          <a:p>
            <a:pPr>
              <a:defRPr/>
            </a:pPr>
            <a:endParaRPr lang="he-I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857250"/>
          </a:xfrm>
        </p:spPr>
        <p:txBody>
          <a:bodyPr/>
          <a:lstStyle/>
          <a:p>
            <a:pPr marL="457200" indent="-457200" eaLnBrk="1" hangingPunct="1"/>
            <a:r>
              <a:rPr lang="he-IL" altLang="he-IL" sz="2400" smtClean="0"/>
              <a:t>סעיפי חוק ותקנות</a:t>
            </a:r>
          </a:p>
        </p:txBody>
      </p:sp>
      <p:sp>
        <p:nvSpPr>
          <p:cNvPr id="10243" name="Content Placeholder 2"/>
          <p:cNvSpPr>
            <a:spLocks noGrp="1"/>
          </p:cNvSpPr>
          <p:nvPr>
            <p:ph idx="1"/>
          </p:nvPr>
        </p:nvSpPr>
        <p:spPr>
          <a:xfrm>
            <a:off x="428625" y="1000125"/>
            <a:ext cx="8229600" cy="5000625"/>
          </a:xfrm>
        </p:spPr>
        <p:txBody>
          <a:bodyPr/>
          <a:lstStyle/>
          <a:p>
            <a:pPr marL="342900" lvl="1" indent="-342900" eaLnBrk="1" hangingPunct="1">
              <a:buFont typeface="Arial" pitchFamily="34" charset="0"/>
              <a:buNone/>
              <a:defRPr/>
            </a:pPr>
            <a:r>
              <a:rPr lang="he-IL" sz="2400" b="1" dirty="0" smtClean="0"/>
              <a:t>הרחבת התחולה הטריטוריאלית:</a:t>
            </a:r>
          </a:p>
          <a:p>
            <a:pPr marL="342900" lvl="1" indent="-342900" eaLnBrk="1" hangingPunct="1">
              <a:buFont typeface="Arial" pitchFamily="34" charset="0"/>
              <a:buChar char="•"/>
              <a:defRPr/>
            </a:pPr>
            <a:r>
              <a:rPr lang="he-IL" sz="2000" u="sng" dirty="0" smtClean="0"/>
              <a:t>סעיף 15(א) לחוק מע"מ: ("מקום העסקה במתן שירות ובניהול פעילות")</a:t>
            </a:r>
            <a:endParaRPr lang="he-IL" sz="2000" i="1" u="sng" dirty="0"/>
          </a:p>
          <a:p>
            <a:pPr marL="342900" lvl="1" indent="-342900" eaLnBrk="1" hangingPunct="1">
              <a:buFont typeface="Arial" pitchFamily="34" charset="0"/>
              <a:buChar char="•"/>
              <a:defRPr/>
            </a:pPr>
            <a:endParaRPr lang="he-IL" sz="2000" i="1" dirty="0" smtClean="0"/>
          </a:p>
          <a:p>
            <a:pPr marL="342900" lvl="1" indent="-342900" eaLnBrk="1" hangingPunct="1">
              <a:buFont typeface="Arial" pitchFamily="34" charset="0"/>
              <a:buNone/>
              <a:defRPr/>
            </a:pPr>
            <a:r>
              <a:rPr lang="he-IL" sz="2000" dirty="0" smtClean="0"/>
              <a:t>יראו שירות כניתן בישראל אם נתקיימה אחת מאלה:</a:t>
            </a:r>
          </a:p>
          <a:p>
            <a:pPr marL="342900" lvl="1" indent="-342900" eaLnBrk="1" hangingPunct="1">
              <a:buFont typeface="Arial" pitchFamily="34" charset="0"/>
              <a:buChar char="•"/>
              <a:defRPr/>
            </a:pPr>
            <a:endParaRPr lang="he-IL" sz="2000" dirty="0"/>
          </a:p>
          <a:p>
            <a:pPr marL="342900" lvl="1" indent="-342900" eaLnBrk="1" hangingPunct="1">
              <a:buFont typeface="Arial" pitchFamily="34" charset="0"/>
              <a:buNone/>
              <a:defRPr/>
            </a:pPr>
            <a:r>
              <a:rPr lang="he-IL" sz="2000" dirty="0" smtClean="0"/>
              <a:t>(1) </a:t>
            </a:r>
            <a:r>
              <a:rPr lang="he-IL" sz="2000" u="sng" dirty="0" smtClean="0"/>
              <a:t>נתן אותו מי שעסקו בישראל</a:t>
            </a:r>
            <a:r>
              <a:rPr lang="en-US" sz="2000" dirty="0" smtClean="0"/>
              <a:t>;</a:t>
            </a:r>
            <a:r>
              <a:rPr lang="he-IL" sz="2000" dirty="0" smtClean="0"/>
              <a:t> מי שיש לו סוכן או סניף בישראל יראוהו, לעניין זה, כמי שעסקו בישראל</a:t>
            </a:r>
            <a:r>
              <a:rPr lang="en-US" sz="2000" dirty="0" smtClean="0"/>
              <a:t>;</a:t>
            </a:r>
            <a:endParaRPr lang="he-IL" sz="2000" dirty="0" smtClean="0"/>
          </a:p>
          <a:p>
            <a:pPr marL="342900" lvl="1" indent="-342900" eaLnBrk="1" hangingPunct="1">
              <a:buFont typeface="Arial" pitchFamily="34" charset="0"/>
              <a:buChar char="•"/>
              <a:defRPr/>
            </a:pPr>
            <a:endParaRPr lang="he-IL" sz="2000" dirty="0"/>
          </a:p>
          <a:p>
            <a:pPr marL="342900" lvl="1" indent="-342900" eaLnBrk="1" hangingPunct="1">
              <a:buFont typeface="Arial" pitchFamily="34" charset="0"/>
              <a:buNone/>
              <a:defRPr/>
            </a:pPr>
            <a:r>
              <a:rPr lang="he-IL" sz="2000" dirty="0" smtClean="0"/>
              <a:t>(2) הוא ניתן לתושב ישראל, לשותפות שרוב הזכויות בה הן של שותפים תושבי ישראל או לחברה שלעניין פקודת מס הכנסה רואים אותה כתושבת ישראל</a:t>
            </a:r>
            <a:r>
              <a:rPr lang="en-US" sz="2000" dirty="0" smtClean="0"/>
              <a:t>;</a:t>
            </a:r>
            <a:endParaRPr lang="he-IL" sz="2000" dirty="0" smtClean="0"/>
          </a:p>
          <a:p>
            <a:pPr marL="342900" lvl="1" indent="-342900" eaLnBrk="1" hangingPunct="1">
              <a:buFont typeface="Arial" pitchFamily="34" charset="0"/>
              <a:buChar char="•"/>
              <a:defRPr/>
            </a:pPr>
            <a:endParaRPr lang="he-IL" sz="2000" dirty="0"/>
          </a:p>
          <a:p>
            <a:pPr marL="342900" lvl="1" indent="-342900" eaLnBrk="1" hangingPunct="1">
              <a:buFont typeface="Arial" pitchFamily="34" charset="0"/>
              <a:buNone/>
              <a:defRPr/>
            </a:pPr>
            <a:r>
              <a:rPr lang="he-IL" sz="2000" dirty="0" smtClean="0"/>
              <a:t>(3) </a:t>
            </a:r>
            <a:r>
              <a:rPr lang="he-IL" sz="2000" u="sng" dirty="0" smtClean="0"/>
              <a:t>הוא ניתן לגבי נכסים המצויים בישראל</a:t>
            </a:r>
            <a:r>
              <a:rPr lang="he-IL" sz="2000" dirty="0" smtClean="0"/>
              <a:t>.</a:t>
            </a:r>
            <a:endParaRPr lang="en-US" sz="2000" dirty="0" smtClean="0"/>
          </a:p>
          <a:p>
            <a:pPr marL="342900" lvl="1" indent="-342900" eaLnBrk="1" hangingPunct="1">
              <a:buFont typeface="Arial" pitchFamily="34" charset="0"/>
              <a:buChar char="•"/>
              <a:defRPr/>
            </a:pPr>
            <a:endParaRPr lang="en-US" sz="2000" dirty="0"/>
          </a:p>
          <a:p>
            <a:pPr marL="0" lvl="1" indent="0" eaLnBrk="1" hangingPunct="1">
              <a:buFont typeface="Arial" pitchFamily="34" charset="0"/>
              <a:buNone/>
              <a:defRPr/>
            </a:pPr>
            <a:endParaRPr lang="he-IL" sz="2000" i="1" dirty="0" smtClean="0"/>
          </a:p>
          <a:p>
            <a:pPr marL="342900" lvl="1" indent="-342900" eaLnBrk="1" hangingPunct="1">
              <a:buFont typeface="Arial" pitchFamily="34" charset="0"/>
              <a:buChar char="•"/>
              <a:defRPr/>
            </a:pPr>
            <a:endParaRPr lang="he-IL" sz="2000" dirty="0" smtClean="0"/>
          </a:p>
          <a:p>
            <a:pPr marL="342900" lvl="1" indent="-342900" eaLnBrk="1" hangingPunct="1">
              <a:buFont typeface="Arial" pitchFamily="34" charset="0"/>
              <a:buChar char="•"/>
              <a:defRPr/>
            </a:pPr>
            <a:endParaRPr lang="en-US" sz="2400" dirty="0" smtClean="0">
              <a:cs typeface="Arial" pitchFamily="34" charset="0"/>
            </a:endParaRPr>
          </a:p>
          <a:p>
            <a:pPr marL="0" lvl="1" indent="0" eaLnBrk="1" hangingPunct="1">
              <a:buFont typeface="Arial" pitchFamily="34" charset="0"/>
              <a:buNone/>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defRPr/>
            </a:pPr>
            <a:endParaRPr lang="he-IL" sz="18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28625" y="1000125"/>
            <a:ext cx="8320088" cy="5000625"/>
          </a:xfrm>
        </p:spPr>
        <p:txBody>
          <a:bodyPr/>
          <a:lstStyle/>
          <a:p>
            <a:pPr marL="0" indent="0" eaLnBrk="1" hangingPunct="1">
              <a:buFont typeface="Arial" pitchFamily="34" charset="0"/>
              <a:buNone/>
              <a:defRPr/>
            </a:pPr>
            <a:r>
              <a:rPr lang="he-IL" sz="2200" b="1" u="sng" dirty="0" smtClean="0"/>
              <a:t>החלטת מיסוי 3/11- </a:t>
            </a:r>
          </a:p>
          <a:p>
            <a:pPr marL="0" indent="0" eaLnBrk="1" hangingPunct="1">
              <a:buFont typeface="Arial" pitchFamily="34" charset="0"/>
              <a:buNone/>
              <a:defRPr/>
            </a:pPr>
            <a:r>
              <a:rPr lang="he-IL" sz="2200" b="1" u="sng" dirty="0" smtClean="0"/>
              <a:t>החבות במס בגין מתן שירותים משפטיים לתושבים זרים:</a:t>
            </a:r>
          </a:p>
          <a:p>
            <a:pPr marL="0" indent="0" eaLnBrk="1" hangingPunct="1">
              <a:buFont typeface="Arial" pitchFamily="34" charset="0"/>
              <a:buNone/>
              <a:defRPr/>
            </a:pPr>
            <a:endParaRPr lang="he-IL" sz="2200" dirty="0" smtClean="0"/>
          </a:p>
          <a:p>
            <a:pPr marL="0" indent="0" eaLnBrk="1" hangingPunct="1">
              <a:buFont typeface="Arial" pitchFamily="34" charset="0"/>
              <a:buNone/>
              <a:defRPr/>
            </a:pPr>
            <a:r>
              <a:rPr lang="he-IL" sz="2200" b="1" u="sng" dirty="0" smtClean="0"/>
              <a:t>עובדות:</a:t>
            </a:r>
            <a:r>
              <a:rPr lang="he-IL" sz="2200" b="1" dirty="0" smtClean="0"/>
              <a:t> </a:t>
            </a:r>
          </a:p>
          <a:p>
            <a:pPr algn="just">
              <a:defRPr/>
            </a:pPr>
            <a:r>
              <a:rPr lang="he-IL" sz="2000" dirty="0" smtClean="0"/>
              <a:t>חברת עורכי דין ישראלית ("החברה הישראלית") חתמה על הסכם למתן שירותי ייעוץ משפטיים לחברה עורכי דין זרה ("החברה הזרה"). </a:t>
            </a:r>
          </a:p>
          <a:p>
            <a:pPr algn="just">
              <a:defRPr/>
            </a:pPr>
            <a:r>
              <a:rPr lang="he-IL" sz="2000" dirty="0" smtClean="0"/>
              <a:t>החברה הזרה אינה מקיימת עסקים בישראל ואינה רשומה כעוסק בישראל. </a:t>
            </a:r>
          </a:p>
          <a:p>
            <a:pPr algn="just">
              <a:defRPr/>
            </a:pPr>
            <a:r>
              <a:rPr lang="he-IL" sz="2000" dirty="0" smtClean="0"/>
              <a:t>החברה הזרה קשורה בהסכם להענקת שירותים משפטיים לחברה זרה אחרת ("החברה הזרה השנייה"), ולצורך מילוי התחייבויותיה על פי הסכם זה התקשרה בהסכם עם החברה הישראלית . </a:t>
            </a:r>
          </a:p>
          <a:p>
            <a:pPr algn="just">
              <a:defRPr/>
            </a:pPr>
            <a:r>
              <a:rPr lang="he-IL" sz="2000" dirty="0" smtClean="0"/>
              <a:t>החברה הזרה השנייה רשומה בחו"ל, וגם לה אין נכסים בישראל ואין היא מנהלת הליכים משפטיים בישראל. </a:t>
            </a:r>
          </a:p>
          <a:p>
            <a:pPr algn="just">
              <a:defRPr/>
            </a:pPr>
            <a:r>
              <a:rPr lang="he-IL" sz="2000" dirty="0" smtClean="0"/>
              <a:t> בתמורה לשירותים, המוענקים על ידי החברה הישראלית לחברה הזרה, תשלם החברה הזרה לחברה הישראלית דמי ייעוץ על בסיס שנתי.</a:t>
            </a:r>
          </a:p>
          <a:p>
            <a:pPr marL="0" indent="0" eaLnBrk="1" hangingPunct="1">
              <a:buFont typeface="Arial" pitchFamily="34" charset="0"/>
              <a:buNone/>
              <a:defRPr/>
            </a:pPr>
            <a:endParaRPr lang="he-IL" sz="2000" dirty="0" smtClean="0"/>
          </a:p>
        </p:txBody>
      </p:sp>
      <p:sp>
        <p:nvSpPr>
          <p:cNvPr id="2" name="Title 1"/>
          <p:cNvSpPr>
            <a:spLocks noGrp="1"/>
          </p:cNvSpPr>
          <p:nvPr>
            <p:ph type="title"/>
          </p:nvPr>
        </p:nvSpPr>
        <p:spPr>
          <a:xfrm>
            <a:off x="457200" y="0"/>
            <a:ext cx="8229600" cy="857250"/>
          </a:xfrm>
        </p:spPr>
        <p:txBody>
          <a:bodyPr>
            <a:normAutofit fontScale="90000"/>
          </a:bodyPr>
          <a:lstStyle/>
          <a:p>
            <a:pPr>
              <a:defRPr/>
            </a:pPr>
            <a:r>
              <a:rPr lang="he-IL" dirty="0" smtClean="0"/>
              <a:t>החלטות מיסוי חדשות בסוגיות מתן שירות לתושב חוץ</a:t>
            </a:r>
            <a:endParaRPr lang="he-IL"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428625" y="1000125"/>
            <a:ext cx="8229600" cy="5000625"/>
          </a:xfrm>
        </p:spPr>
        <p:txBody>
          <a:bodyPr/>
          <a:lstStyle/>
          <a:p>
            <a:pPr marL="0" indent="0" eaLnBrk="1" hangingPunct="1">
              <a:buFont typeface="Arial" pitchFamily="34" charset="0"/>
              <a:buNone/>
            </a:pPr>
            <a:r>
              <a:rPr lang="he-IL" altLang="he-IL" sz="2200" b="1" u="sng" smtClean="0"/>
              <a:t>החלטת מיסוי 3/11</a:t>
            </a:r>
          </a:p>
          <a:p>
            <a:pPr marL="0" indent="0" eaLnBrk="1" hangingPunct="1">
              <a:buFont typeface="Arial" pitchFamily="34" charset="0"/>
              <a:buNone/>
            </a:pPr>
            <a:r>
              <a:rPr lang="he-IL" altLang="he-IL" sz="2200" b="1" u="sng" smtClean="0"/>
              <a:t>החבות במס בגין מתן שירותים משפטיים לתושבים זרים:</a:t>
            </a:r>
          </a:p>
          <a:p>
            <a:pPr marL="0" indent="0" eaLnBrk="1" hangingPunct="1">
              <a:buFont typeface="Arial" pitchFamily="34" charset="0"/>
              <a:buNone/>
            </a:pPr>
            <a:endParaRPr lang="he-IL" altLang="he-IL" sz="2000" smtClean="0"/>
          </a:p>
          <a:p>
            <a:pPr marL="0" indent="0" eaLnBrk="1" hangingPunct="1">
              <a:buFont typeface="Arial" pitchFamily="34" charset="0"/>
              <a:buNone/>
            </a:pPr>
            <a:r>
              <a:rPr lang="he-IL" altLang="he-IL" sz="2000" b="1" u="sng" smtClean="0"/>
              <a:t>החלטת מיסוי:</a:t>
            </a:r>
            <a:r>
              <a:rPr lang="he-IL" altLang="he-IL" sz="2000" b="1" smtClean="0"/>
              <a:t> </a:t>
            </a:r>
          </a:p>
          <a:p>
            <a:pPr marL="0" indent="0" eaLnBrk="1" hangingPunct="1">
              <a:buFont typeface="Arial" pitchFamily="34" charset="0"/>
              <a:buNone/>
            </a:pPr>
            <a:r>
              <a:rPr lang="he-IL" altLang="he-IL" sz="2000" smtClean="0"/>
              <a:t>רשות המסים אישרה, כי בגין השירותים שמעמידה החברה הישראלית לחברה הזרה יחול מע"מ בשיעור אפס בתנאי, בין היתר, כי השירותים האמורים יתייחסו לעסקאות, נכסים והליכים הנמצאים בחו"ל, ובנוסף לא קיימת כל זיקה בין השירות לישראל, לנכס בישראל ו\או לתושב ישראל בישראל. </a:t>
            </a:r>
          </a:p>
          <a:p>
            <a:pPr marL="0" indent="0" eaLnBrk="1" hangingPunct="1">
              <a:buFont typeface="Arial" pitchFamily="34" charset="0"/>
              <a:buNone/>
            </a:pPr>
            <a:endParaRPr lang="he-IL" altLang="he-IL" sz="2000" u="sng" smtClean="0"/>
          </a:p>
          <a:p>
            <a:pPr marL="0" indent="0" eaLnBrk="1" hangingPunct="1">
              <a:buFont typeface="Arial" pitchFamily="34" charset="0"/>
              <a:buNone/>
            </a:pPr>
            <a:endParaRPr lang="he-IL" altLang="he-IL" sz="2000" u="sng" smtClean="0"/>
          </a:p>
        </p:txBody>
      </p:sp>
      <p:sp>
        <p:nvSpPr>
          <p:cNvPr id="2" name="Title 1"/>
          <p:cNvSpPr>
            <a:spLocks noGrp="1"/>
          </p:cNvSpPr>
          <p:nvPr>
            <p:ph type="title"/>
          </p:nvPr>
        </p:nvSpPr>
        <p:spPr>
          <a:xfrm>
            <a:off x="457200" y="0"/>
            <a:ext cx="8229600" cy="857250"/>
          </a:xfrm>
        </p:spPr>
        <p:txBody>
          <a:bodyPr>
            <a:normAutofit fontScale="90000"/>
          </a:bodyPr>
          <a:lstStyle/>
          <a:p>
            <a:pPr>
              <a:defRPr/>
            </a:pPr>
            <a:r>
              <a:rPr lang="he-IL" dirty="0" smtClean="0"/>
              <a:t>החלטות מיסוי חדשות בסוגיות מתן שירות לתושב חוץ</a:t>
            </a:r>
            <a:endParaRPr lang="he-IL"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539750" y="0"/>
            <a:ext cx="8229600" cy="857250"/>
          </a:xfrm>
        </p:spPr>
        <p:txBody>
          <a:bodyPr/>
          <a:lstStyle/>
          <a:p>
            <a:pPr marL="457200" indent="-457200" eaLnBrk="1" hangingPunct="1"/>
            <a:r>
              <a:rPr lang="he-IL" altLang="he-IL" sz="2900" smtClean="0"/>
              <a:t>החלטות מיסוי חדשות בסוגיות מתן שירות לתושב חוץ</a:t>
            </a:r>
          </a:p>
        </p:txBody>
      </p:sp>
      <p:sp>
        <p:nvSpPr>
          <p:cNvPr id="33795" name="Content Placeholder 2"/>
          <p:cNvSpPr>
            <a:spLocks noGrp="1"/>
          </p:cNvSpPr>
          <p:nvPr>
            <p:ph idx="1"/>
          </p:nvPr>
        </p:nvSpPr>
        <p:spPr>
          <a:xfrm>
            <a:off x="428625" y="1000125"/>
            <a:ext cx="8229600" cy="5000625"/>
          </a:xfrm>
        </p:spPr>
        <p:txBody>
          <a:bodyPr/>
          <a:lstStyle/>
          <a:p>
            <a:pPr eaLnBrk="1" hangingPunct="1">
              <a:buFont typeface="Arial" pitchFamily="34" charset="0"/>
              <a:buNone/>
              <a:defRPr/>
            </a:pPr>
            <a:r>
              <a:rPr lang="he-IL" sz="2200" b="1" u="sng" dirty="0" smtClean="0"/>
              <a:t>החלטת מיסוי 4/11</a:t>
            </a:r>
          </a:p>
          <a:p>
            <a:pPr eaLnBrk="1" hangingPunct="1">
              <a:buFont typeface="Arial" pitchFamily="34" charset="0"/>
              <a:buNone/>
              <a:defRPr/>
            </a:pPr>
            <a:r>
              <a:rPr lang="he-IL" sz="2200" b="1" u="sng" dirty="0" smtClean="0"/>
              <a:t>מתן שירותים לתושב חוץ בקשר להנפקת אג"ח בישראל</a:t>
            </a:r>
          </a:p>
          <a:p>
            <a:pPr eaLnBrk="1" hangingPunct="1">
              <a:buFont typeface="Arial" pitchFamily="34" charset="0"/>
              <a:buNone/>
              <a:defRPr/>
            </a:pPr>
            <a:endParaRPr lang="he-IL" sz="2000" b="1" u="sng" dirty="0" smtClean="0"/>
          </a:p>
          <a:p>
            <a:pPr marL="0" eaLnBrk="1" hangingPunct="1">
              <a:buFont typeface="Arial" pitchFamily="34" charset="0"/>
              <a:buNone/>
              <a:defRPr/>
            </a:pPr>
            <a:r>
              <a:rPr lang="he-IL" sz="2000" b="1" u="sng" dirty="0" smtClean="0"/>
              <a:t>עובדות:</a:t>
            </a:r>
            <a:r>
              <a:rPr lang="he-IL" sz="2000" b="1" dirty="0" smtClean="0"/>
              <a:t> </a:t>
            </a:r>
          </a:p>
          <a:p>
            <a:pPr algn="just">
              <a:defRPr/>
            </a:pPr>
            <a:r>
              <a:rPr lang="he-IL" sz="2000" dirty="0" smtClean="0"/>
              <a:t>חברה זרה ("החברה הזרה") מקיימת פעילות בתחום הנדל"ן המניב בחו"ל.</a:t>
            </a:r>
          </a:p>
          <a:p>
            <a:pPr algn="just">
              <a:defRPr/>
            </a:pPr>
            <a:r>
              <a:rPr lang="he-IL" sz="2000" dirty="0" smtClean="0"/>
              <a:t>לצורך מימון עסקיה בחו"ל הנפיקה החברה הזרה אג"ח בבורסה לניירות ערך בישראל. </a:t>
            </a:r>
          </a:p>
          <a:p>
            <a:pPr algn="just">
              <a:defRPr/>
            </a:pPr>
            <a:r>
              <a:rPr lang="he-IL" sz="2000" dirty="0" smtClean="0"/>
              <a:t>לחברה אין כל זיקה לישראל. </a:t>
            </a:r>
          </a:p>
          <a:p>
            <a:pPr algn="just">
              <a:defRPr/>
            </a:pPr>
            <a:r>
              <a:rPr lang="he-IL" sz="2000" dirty="0" smtClean="0"/>
              <a:t>בעל המניות היחיד, וכן  כל נושאי המשרה בחברה הזרה הינם תושבים זרים. </a:t>
            </a:r>
          </a:p>
          <a:p>
            <a:pPr algn="just">
              <a:defRPr/>
            </a:pPr>
            <a:r>
              <a:rPr lang="he-IL" sz="2000" dirty="0" smtClean="0"/>
              <a:t>במהלך ההנפקה, קיבלה החברה הזרה שירותים מנותני שירותים ישראלים (עורכי דין, רואי חשבון וכדומה).</a:t>
            </a:r>
          </a:p>
          <a:p>
            <a:pPr marL="0" eaLnBrk="1" hangingPunct="1">
              <a:buFont typeface="Arial" pitchFamily="34" charset="0"/>
              <a:buNone/>
              <a:defRPr/>
            </a:pPr>
            <a:r>
              <a:rPr lang="he-IL" sz="2900" dirty="0" smtClean="0"/>
              <a:t>	</a:t>
            </a:r>
            <a:endParaRPr lang="he-IL" sz="2000" dirty="0" smtClean="0"/>
          </a:p>
          <a:p>
            <a:pPr eaLnBrk="1" hangingPunct="1">
              <a:buFont typeface="Arial" pitchFamily="34" charset="0"/>
              <a:buNone/>
              <a:defRPr/>
            </a:pPr>
            <a:r>
              <a:rPr lang="he-IL" sz="2000" dirty="0" smtClean="0"/>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539750" y="0"/>
            <a:ext cx="8229600" cy="857250"/>
          </a:xfrm>
        </p:spPr>
        <p:txBody>
          <a:bodyPr/>
          <a:lstStyle/>
          <a:p>
            <a:pPr marL="457200" indent="-457200" eaLnBrk="1" hangingPunct="1"/>
            <a:r>
              <a:rPr lang="he-IL" altLang="he-IL" sz="2900" smtClean="0"/>
              <a:t>החלטות מיסוי חדשות בסוגיות מתן שירות לתושב חוץ</a:t>
            </a:r>
          </a:p>
        </p:txBody>
      </p:sp>
      <p:sp>
        <p:nvSpPr>
          <p:cNvPr id="18435" name="Content Placeholder 2"/>
          <p:cNvSpPr>
            <a:spLocks noGrp="1"/>
          </p:cNvSpPr>
          <p:nvPr>
            <p:ph idx="1"/>
          </p:nvPr>
        </p:nvSpPr>
        <p:spPr>
          <a:xfrm>
            <a:off x="428625" y="1000125"/>
            <a:ext cx="8229600" cy="5092700"/>
          </a:xfrm>
        </p:spPr>
        <p:txBody>
          <a:bodyPr>
            <a:normAutofit fontScale="25000" lnSpcReduction="20000"/>
          </a:bodyPr>
          <a:lstStyle/>
          <a:p>
            <a:pPr eaLnBrk="1" hangingPunct="1">
              <a:buFont typeface="Arial" pitchFamily="34" charset="0"/>
              <a:buNone/>
              <a:defRPr/>
            </a:pPr>
            <a:r>
              <a:rPr lang="he-IL" sz="9600" b="1" u="sng" dirty="0" smtClean="0"/>
              <a:t>החלטת מיסוי 4/11</a:t>
            </a:r>
          </a:p>
          <a:p>
            <a:pPr eaLnBrk="1" hangingPunct="1">
              <a:buFont typeface="Arial" pitchFamily="34" charset="0"/>
              <a:buNone/>
              <a:defRPr/>
            </a:pPr>
            <a:r>
              <a:rPr lang="he-IL" sz="9600" b="1" u="sng" dirty="0" smtClean="0"/>
              <a:t>מתן שירותים לתושב חוץ בקשר להנפקת אג"ח בישראל</a:t>
            </a:r>
          </a:p>
          <a:p>
            <a:pPr eaLnBrk="1" hangingPunct="1">
              <a:buFont typeface="Arial" pitchFamily="34" charset="0"/>
              <a:buNone/>
              <a:defRPr/>
            </a:pPr>
            <a:r>
              <a:rPr lang="he-IL" sz="9600" dirty="0" smtClean="0"/>
              <a:t>	</a:t>
            </a:r>
          </a:p>
          <a:p>
            <a:pPr marL="0" eaLnBrk="1" hangingPunct="1">
              <a:buFont typeface="Arial" pitchFamily="34" charset="0"/>
              <a:buNone/>
              <a:defRPr/>
            </a:pPr>
            <a:r>
              <a:rPr lang="he-IL" sz="9600" b="1" u="sng" dirty="0" smtClean="0"/>
              <a:t>החלטת המיסוי:</a:t>
            </a:r>
            <a:r>
              <a:rPr lang="he-IL" sz="9600" b="1" dirty="0" smtClean="0"/>
              <a:t> </a:t>
            </a:r>
          </a:p>
          <a:p>
            <a:pPr algn="just">
              <a:defRPr/>
            </a:pPr>
            <a:r>
              <a:rPr lang="he-IL" sz="8000" dirty="0" smtClean="0"/>
              <a:t>השירותים שנתנו היועצים לחברה הזרה בקשר להנפקה בבורסה בת"א יהיו חייבים במע"מ בשיעור אפס על פי סעיף 30(א)(5) לחוק מע"מ בהתקיים, כי החברה הזרה הינה בגדר "תושב חוץ" כהגדרתו בסעיף 30(ג) לחוק מע"מ וכן בהתקיים התנאים הפרוצדוראליים המפורטים בתקנה 12 ו- 12א לתקנות. </a:t>
            </a:r>
          </a:p>
          <a:p>
            <a:pPr marL="0" eaLnBrk="1" hangingPunct="1">
              <a:buFont typeface="Arial" pitchFamily="34" charset="0"/>
              <a:buNone/>
              <a:defRPr/>
            </a:pPr>
            <a:endParaRPr lang="he-IL" sz="8000" dirty="0"/>
          </a:p>
          <a:p>
            <a:pPr algn="just">
              <a:defRPr/>
            </a:pPr>
            <a:r>
              <a:rPr lang="he-IL" sz="8000" dirty="0" smtClean="0"/>
              <a:t>רשות המסים </a:t>
            </a:r>
            <a:r>
              <a:rPr lang="he-IL" sz="8000" u="sng" dirty="0" smtClean="0"/>
              <a:t>מסייגת א</a:t>
            </a:r>
            <a:r>
              <a:rPr lang="he-IL" sz="8000" dirty="0" smtClean="0"/>
              <a:t>ת החלטתה בכך שמע"מ בשיעור אפס לא יחול, אם היועצים ניהלו משא ומתן בשם החברה הזרה עם גורמים ישראלים בישראל קודם להנפקה לשם רכישת האג"ח או בכל נושא אחר. שכן, לגישת רשות המסים השירותים ניתנים הן לחברה הזרה והן לגורמים הישראלים בישראל. </a:t>
            </a:r>
          </a:p>
          <a:p>
            <a:pPr algn="just">
              <a:defRPr/>
            </a:pPr>
            <a:endParaRPr lang="he-IL" sz="8000" dirty="0" smtClean="0"/>
          </a:p>
          <a:p>
            <a:pPr algn="just">
              <a:defRPr/>
            </a:pPr>
            <a:r>
              <a:rPr lang="he-IL" sz="8000" dirty="0" smtClean="0"/>
              <a:t>כמו כן, נקבע, כי אישור זה לא יחול על שירותים שתקבל החברה הזרה לאחר ההנפקה בקשר עם האג"ח, היות ולאחר ההנפקה השירותים יינתנו הן לחברה הזרה והן למחזיקי האג"ח בישראל. </a:t>
            </a:r>
          </a:p>
          <a:p>
            <a:pPr marL="0" eaLnBrk="1" hangingPunct="1">
              <a:buFont typeface="Arial" pitchFamily="34" charset="0"/>
              <a:buNone/>
              <a:defRPr/>
            </a:pPr>
            <a:endParaRPr lang="he-IL" sz="2000" dirty="0"/>
          </a:p>
          <a:p>
            <a:pPr marL="0" eaLnBrk="1" hangingPunct="1">
              <a:buFont typeface="Arial" pitchFamily="34" charset="0"/>
              <a:buNone/>
              <a:defRPr/>
            </a:pPr>
            <a:r>
              <a:rPr lang="he-IL" sz="2000" dirty="0" smtClean="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0"/>
            <a:ext cx="8229600" cy="857250"/>
          </a:xfrm>
        </p:spPr>
        <p:txBody>
          <a:bodyPr/>
          <a:lstStyle/>
          <a:p>
            <a:pPr marL="457200" indent="-457200" eaLnBrk="1" hangingPunct="1"/>
            <a:r>
              <a:rPr lang="he-IL" altLang="he-IL" sz="2900" smtClean="0"/>
              <a:t>החלטות מיסוי חדשות בסוגיות מתן שירות לתושב חוץ</a:t>
            </a:r>
          </a:p>
        </p:txBody>
      </p:sp>
      <p:sp>
        <p:nvSpPr>
          <p:cNvPr id="15363" name="Content Placeholder 2"/>
          <p:cNvSpPr>
            <a:spLocks noGrp="1"/>
          </p:cNvSpPr>
          <p:nvPr>
            <p:ph idx="1"/>
          </p:nvPr>
        </p:nvSpPr>
        <p:spPr>
          <a:xfrm>
            <a:off x="428625" y="1000125"/>
            <a:ext cx="8229600" cy="5000625"/>
          </a:xfrm>
        </p:spPr>
        <p:txBody>
          <a:bodyPr>
            <a:normAutofit fontScale="92500"/>
          </a:bodyPr>
          <a:lstStyle/>
          <a:p>
            <a:pPr eaLnBrk="1" hangingPunct="1">
              <a:buFont typeface="Arial" pitchFamily="34" charset="0"/>
              <a:buNone/>
              <a:defRPr/>
            </a:pPr>
            <a:r>
              <a:rPr lang="he-IL" sz="2600" b="1" u="sng" dirty="0" smtClean="0"/>
              <a:t>החלטת מיסוי 5/11</a:t>
            </a:r>
          </a:p>
          <a:p>
            <a:pPr eaLnBrk="1" hangingPunct="1">
              <a:buFont typeface="Arial" pitchFamily="34" charset="0"/>
              <a:buNone/>
              <a:defRPr/>
            </a:pPr>
            <a:r>
              <a:rPr lang="he-IL" sz="2600" b="1" u="sng" dirty="0" smtClean="0"/>
              <a:t>עסקת מכירת אופציה ומתן שירותים לגביה</a:t>
            </a:r>
          </a:p>
          <a:p>
            <a:pPr marL="0" eaLnBrk="1" hangingPunct="1">
              <a:buFont typeface="Arial" pitchFamily="34" charset="0"/>
              <a:buNone/>
              <a:defRPr/>
            </a:pPr>
            <a:endParaRPr lang="he-IL" sz="2800" b="1" u="sng" dirty="0" smtClean="0"/>
          </a:p>
          <a:p>
            <a:pPr marL="0" eaLnBrk="1" hangingPunct="1">
              <a:buFont typeface="Arial" pitchFamily="34" charset="0"/>
              <a:buNone/>
              <a:defRPr/>
            </a:pPr>
            <a:r>
              <a:rPr lang="he-IL" sz="2400" b="1" u="sng" dirty="0" smtClean="0"/>
              <a:t>העובדות:</a:t>
            </a:r>
            <a:r>
              <a:rPr lang="he-IL" sz="2800" b="1" u="sng" dirty="0" smtClean="0"/>
              <a:t> </a:t>
            </a:r>
          </a:p>
          <a:p>
            <a:pPr algn="just">
              <a:lnSpc>
                <a:spcPct val="90000"/>
              </a:lnSpc>
              <a:defRPr/>
            </a:pPr>
            <a:r>
              <a:rPr lang="he-IL" sz="2200" dirty="0" smtClean="0"/>
              <a:t>חברה בישראל ("החברה המוכרת") מכרה לחברה תושבת חוץ ("החברה הזרה") אופציה לרכישת מניות בחברה ישראלית אחרת ("החברה הישראלית"). </a:t>
            </a:r>
          </a:p>
          <a:p>
            <a:pPr algn="just">
              <a:lnSpc>
                <a:spcPct val="90000"/>
              </a:lnSpc>
              <a:defRPr/>
            </a:pPr>
            <a:r>
              <a:rPr lang="he-IL" sz="2200" dirty="0" smtClean="0"/>
              <a:t>לשם רכישת האופציה, מימושה ורכישת הון המניות בחברה הישראלית, ניתנו לחברה הזרה שירותים משפטיים, כלכליים ואחרים ("השירותים") על ידי נותני שירותים ישראליים ("היועצים").</a:t>
            </a:r>
          </a:p>
          <a:p>
            <a:pPr marL="0" eaLnBrk="1" hangingPunct="1">
              <a:buFont typeface="Arial" pitchFamily="34" charset="0"/>
              <a:buNone/>
              <a:defRPr/>
            </a:pPr>
            <a:r>
              <a:rPr lang="he-IL" sz="2600" dirty="0"/>
              <a:t>	</a:t>
            </a:r>
            <a:endParaRPr lang="he-IL" sz="6400" u="sng" dirty="0"/>
          </a:p>
          <a:p>
            <a:pPr eaLnBrk="1" hangingPunct="1">
              <a:buFont typeface="Arial" pitchFamily="34" charset="0"/>
              <a:buNone/>
              <a:defRPr/>
            </a:pPr>
            <a:r>
              <a:rPr lang="he-IL" sz="6400" dirty="0"/>
              <a:t>	</a:t>
            </a:r>
            <a:r>
              <a:rPr lang="he-IL" sz="2400" dirty="0"/>
              <a:t>	</a:t>
            </a:r>
            <a:endParaRPr lang="he-IL" sz="24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0"/>
            <a:ext cx="8229600" cy="857250"/>
          </a:xfrm>
        </p:spPr>
        <p:txBody>
          <a:bodyPr/>
          <a:lstStyle/>
          <a:p>
            <a:pPr marL="457200" indent="-457200" eaLnBrk="1" hangingPunct="1"/>
            <a:r>
              <a:rPr lang="he-IL" altLang="he-IL" sz="2900" smtClean="0"/>
              <a:t>החלטות מיסוי חדשות בסוגיות מתן שירות לתושב חוץ</a:t>
            </a:r>
          </a:p>
        </p:txBody>
      </p:sp>
      <p:sp>
        <p:nvSpPr>
          <p:cNvPr id="15363" name="Content Placeholder 2"/>
          <p:cNvSpPr>
            <a:spLocks noGrp="1"/>
          </p:cNvSpPr>
          <p:nvPr>
            <p:ph idx="1"/>
          </p:nvPr>
        </p:nvSpPr>
        <p:spPr>
          <a:xfrm>
            <a:off x="428625" y="1000125"/>
            <a:ext cx="8229600" cy="5237163"/>
          </a:xfrm>
        </p:spPr>
        <p:txBody>
          <a:bodyPr>
            <a:normAutofit fontScale="25000" lnSpcReduction="20000"/>
          </a:bodyPr>
          <a:lstStyle/>
          <a:p>
            <a:pPr eaLnBrk="1" hangingPunct="1">
              <a:buFont typeface="Arial" pitchFamily="34" charset="0"/>
              <a:buNone/>
              <a:defRPr/>
            </a:pPr>
            <a:r>
              <a:rPr lang="he-IL" sz="8800" b="1" u="sng" dirty="0" smtClean="0"/>
              <a:t>החלטת מיסוי 5/11- עסקת מכירת אופציה ומתן שירותים לגביה</a:t>
            </a:r>
          </a:p>
          <a:p>
            <a:pPr marL="0" eaLnBrk="1" hangingPunct="1">
              <a:buFont typeface="Arial" pitchFamily="34" charset="0"/>
              <a:buNone/>
              <a:defRPr/>
            </a:pPr>
            <a:r>
              <a:rPr lang="he-IL" sz="8000" b="1" u="sng" dirty="0" smtClean="0"/>
              <a:t>החלטת המיסוי:</a:t>
            </a:r>
          </a:p>
          <a:p>
            <a:pPr marL="0" eaLnBrk="1" hangingPunct="1">
              <a:buFont typeface="Arial" pitchFamily="34" charset="0"/>
              <a:buNone/>
              <a:defRPr/>
            </a:pPr>
            <a:r>
              <a:rPr lang="he-IL" sz="8000" dirty="0" smtClean="0"/>
              <a:t>החלטת המיסוי ערכה אבחנה בין שלושה מצבים שונים שיחולו בהקשר לשירותים שניתנו לחברה הזרה (תוך גזירת חבות המע"מ): </a:t>
            </a:r>
          </a:p>
          <a:p>
            <a:pPr marL="0" eaLnBrk="1" hangingPunct="1">
              <a:buFont typeface="Arial" pitchFamily="34" charset="0"/>
              <a:buNone/>
              <a:defRPr/>
            </a:pPr>
            <a:endParaRPr lang="he-IL" sz="8000" dirty="0" smtClean="0"/>
          </a:p>
          <a:p>
            <a:pPr algn="just">
              <a:defRPr/>
            </a:pPr>
            <a:r>
              <a:rPr lang="he-IL" sz="8000" b="1" dirty="0" smtClean="0"/>
              <a:t>מצב ראשון </a:t>
            </a:r>
            <a:r>
              <a:rPr lang="he-IL" sz="8000" dirty="0" smtClean="0"/>
              <a:t>- שירותים שניתנו ע"י יועצים גם לתושבת החוץ וגם לחברה המוכרת או לחברה הישראלית, יחול בגינם מע"מ בשיעור מלא.</a:t>
            </a:r>
          </a:p>
          <a:p>
            <a:pPr marL="0" eaLnBrk="1" hangingPunct="1">
              <a:buFont typeface="Arial" pitchFamily="34" charset="0"/>
              <a:buNone/>
              <a:defRPr/>
            </a:pPr>
            <a:endParaRPr lang="he-IL" sz="8000" dirty="0" smtClean="0"/>
          </a:p>
          <a:p>
            <a:pPr algn="just">
              <a:defRPr/>
            </a:pPr>
            <a:r>
              <a:rPr lang="he-IL" sz="8000" b="1" dirty="0" smtClean="0"/>
              <a:t>מצב שני - </a:t>
            </a:r>
            <a:r>
              <a:rPr lang="he-IL" sz="8000" dirty="0" smtClean="0"/>
              <a:t>שירותים שניתנו ע"י היועצים רק לחברה תושבת החוץ, ואילו החברה המוכרת ו\או החברה הישראלית קיבלו שירותים מיועצים אחרים, יחול בגינם מע"מ בשיעור אפס.</a:t>
            </a:r>
          </a:p>
          <a:p>
            <a:pPr marL="0" eaLnBrk="1" hangingPunct="1">
              <a:buFont typeface="Arial" pitchFamily="34" charset="0"/>
              <a:buNone/>
              <a:defRPr/>
            </a:pPr>
            <a:endParaRPr lang="he-IL" sz="8000" dirty="0" smtClean="0"/>
          </a:p>
          <a:p>
            <a:pPr algn="just">
              <a:defRPr/>
            </a:pPr>
            <a:r>
              <a:rPr lang="he-IL" sz="8000" b="1" dirty="0" smtClean="0"/>
              <a:t>מצב שלישי- </a:t>
            </a:r>
            <a:r>
              <a:rPr lang="he-IL" sz="8000" dirty="0" smtClean="0"/>
              <a:t>במידה ושירותי הייעוץ כללו בדיקות נאותות ביחס לחברה הישראלית, יחול בגינן מס ערך מוסף בשיעור מלא (היות ולגישת רשויות מע"מ מדובר בשירות שניתן לגבי נכס המצוי בישראל).  </a:t>
            </a:r>
          </a:p>
          <a:p>
            <a:pPr marL="0" eaLnBrk="1" hangingPunct="1">
              <a:buFont typeface="Arial" pitchFamily="34" charset="0"/>
              <a:buNone/>
              <a:defRPr/>
            </a:pPr>
            <a:endParaRPr lang="he-IL" sz="8000" dirty="0" smtClean="0"/>
          </a:p>
          <a:p>
            <a:pPr algn="just">
              <a:defRPr/>
            </a:pPr>
            <a:r>
              <a:rPr lang="he-IL" sz="8000" dirty="0" smtClean="0"/>
              <a:t>ביחס לאופציה שנמכרה לחברה הזרה, נקבע, כי מכירה זו אינה חייבת במע"מ, היות והיא בגדר מכירה של "נייר ערך".</a:t>
            </a:r>
            <a:endParaRPr lang="he-IL" sz="24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0"/>
            <a:ext cx="8229600" cy="857250"/>
          </a:xfrm>
        </p:spPr>
        <p:txBody>
          <a:bodyPr/>
          <a:lstStyle/>
          <a:p>
            <a:pPr marL="457200" indent="-457200" eaLnBrk="1" hangingPunct="1"/>
            <a:r>
              <a:rPr lang="he-IL" altLang="he-IL" smtClean="0"/>
              <a:t>סעיף 30(א)(7) לחוק מע"מ </a:t>
            </a:r>
          </a:p>
        </p:txBody>
      </p:sp>
      <p:sp>
        <p:nvSpPr>
          <p:cNvPr id="15363" name="Content Placeholder 2"/>
          <p:cNvSpPr>
            <a:spLocks noGrp="1"/>
          </p:cNvSpPr>
          <p:nvPr>
            <p:ph idx="1"/>
          </p:nvPr>
        </p:nvSpPr>
        <p:spPr>
          <a:xfrm>
            <a:off x="428625" y="1000125"/>
            <a:ext cx="8229600" cy="5000625"/>
          </a:xfrm>
        </p:spPr>
        <p:txBody>
          <a:bodyPr/>
          <a:lstStyle/>
          <a:p>
            <a:pPr eaLnBrk="1" hangingPunct="1">
              <a:buFont typeface="Arial" pitchFamily="34" charset="0"/>
              <a:buNone/>
              <a:defRPr/>
            </a:pPr>
            <a:endParaRPr lang="he-IL" sz="2000" b="1" dirty="0" smtClean="0"/>
          </a:p>
          <a:p>
            <a:pPr marL="0" indent="0">
              <a:buFont typeface="Arial" pitchFamily="34" charset="0"/>
              <a:buNone/>
              <a:defRPr/>
            </a:pPr>
            <a:r>
              <a:rPr lang="he-IL" sz="2200" u="sng" dirty="0" smtClean="0"/>
              <a:t>סעיף 30(א)(7) לחוק מע"מ </a:t>
            </a:r>
          </a:p>
          <a:p>
            <a:pPr marL="0" indent="0">
              <a:buFont typeface="Arial" pitchFamily="34" charset="0"/>
              <a:buNone/>
              <a:defRPr/>
            </a:pPr>
            <a:endParaRPr lang="he-IL" sz="2200" u="sng" dirty="0"/>
          </a:p>
          <a:p>
            <a:pPr marL="0" indent="0" algn="just">
              <a:buFont typeface="Arial" pitchFamily="34" charset="0"/>
              <a:buNone/>
              <a:defRPr/>
            </a:pPr>
            <a:r>
              <a:rPr lang="he-IL" sz="2200" dirty="0" smtClean="0"/>
              <a:t>" </a:t>
            </a:r>
            <a:r>
              <a:rPr lang="he-IL" sz="2200" b="1" dirty="0" smtClean="0"/>
              <a:t>מתן שירות בחוץ לארץ בידי בידי עוסק שמקום עיסוקו העיקרי הוא   </a:t>
            </a:r>
          </a:p>
          <a:p>
            <a:pPr marL="0" indent="0" algn="just">
              <a:buFont typeface="Arial" pitchFamily="34" charset="0"/>
              <a:buNone/>
              <a:defRPr/>
            </a:pPr>
            <a:r>
              <a:rPr lang="he-IL" sz="2200" b="1" dirty="0" smtClean="0"/>
              <a:t>  בישראל".</a:t>
            </a:r>
          </a:p>
          <a:p>
            <a:pPr marL="0" indent="0">
              <a:buFont typeface="Arial" pitchFamily="34" charset="0"/>
              <a:buNone/>
              <a:defRPr/>
            </a:pPr>
            <a:endParaRPr lang="he-IL" sz="2000" dirty="0"/>
          </a:p>
          <a:p>
            <a:pPr marL="0" indent="0">
              <a:buFont typeface="Arial" pitchFamily="34" charset="0"/>
              <a:buNone/>
              <a:defRPr/>
            </a:pPr>
            <a:r>
              <a:rPr lang="he-IL" sz="2000" b="1" dirty="0" smtClean="0"/>
              <a:t>דגשים: </a:t>
            </a:r>
          </a:p>
          <a:p>
            <a:pPr algn="just">
              <a:lnSpc>
                <a:spcPct val="80000"/>
              </a:lnSpc>
              <a:defRPr/>
            </a:pPr>
            <a:r>
              <a:rPr lang="he-IL" sz="2000" dirty="0" smtClean="0"/>
              <a:t>אין כל הגבלה מהותית נוספת בחוק מע"מ או בתקנות לעניין הזכאות לקבלת הטבת המס מכח הוראות הסעיף.</a:t>
            </a:r>
          </a:p>
          <a:p>
            <a:pPr marL="0" indent="0">
              <a:buFont typeface="Arial" pitchFamily="34" charset="0"/>
              <a:buNone/>
              <a:defRPr/>
            </a:pPr>
            <a:endParaRPr lang="he-IL" sz="2000" dirty="0"/>
          </a:p>
          <a:p>
            <a:pPr algn="just">
              <a:lnSpc>
                <a:spcPct val="80000"/>
              </a:lnSpc>
              <a:defRPr/>
            </a:pPr>
            <a:r>
              <a:rPr lang="he-IL" sz="2000" dirty="0" smtClean="0"/>
              <a:t>ייתכנו נסיבות אשר שוללות הטבת מס בשיעור אפס מכח הוראות סעיף 30(א) (5) לחוק מע"מ, ובד בבד מקיימות את האמור בסעיף 30 (א) (7) לחוק מע"מ.</a:t>
            </a:r>
          </a:p>
          <a:p>
            <a:pPr marL="0" indent="0">
              <a:buFont typeface="Arial" pitchFamily="34" charset="0"/>
              <a:buNone/>
              <a:defRPr/>
            </a:pPr>
            <a:endParaRPr lang="he-IL" sz="2400" dirty="0"/>
          </a:p>
          <a:p>
            <a:pPr marL="0" indent="0">
              <a:buFont typeface="Arial" pitchFamily="34" charset="0"/>
              <a:buNone/>
              <a:defRPr/>
            </a:pPr>
            <a:endParaRPr lang="he-IL" sz="24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0"/>
            <a:ext cx="8229600" cy="857250"/>
          </a:xfrm>
        </p:spPr>
        <p:txBody>
          <a:bodyPr/>
          <a:lstStyle/>
          <a:p>
            <a:pPr marL="457200" indent="-457200" eaLnBrk="1" hangingPunct="1"/>
            <a:r>
              <a:rPr lang="he-IL" altLang="he-IL" smtClean="0"/>
              <a:t>סעיף 30 (א)(7) בראי הפסיקה ורשות המיסים</a:t>
            </a:r>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Font typeface="Arial" pitchFamily="34" charset="0"/>
              <a:buNone/>
              <a:defRPr/>
            </a:pPr>
            <a:r>
              <a:rPr lang="he-IL" sz="2400" b="1" u="sng" dirty="0" smtClean="0"/>
              <a:t>פסק הדין בעניין גווילי יהושע (ת"מ- 124-08) (ניתן ביום 21.6.2010)</a:t>
            </a:r>
          </a:p>
          <a:p>
            <a:pPr marL="0" indent="0" eaLnBrk="1" hangingPunct="1">
              <a:buFont typeface="Arial" pitchFamily="34" charset="0"/>
              <a:buNone/>
              <a:defRPr/>
            </a:pPr>
            <a:r>
              <a:rPr lang="he-IL" sz="2200" b="1" u="sng" dirty="0" smtClean="0"/>
              <a:t>העובדות</a:t>
            </a:r>
          </a:p>
          <a:p>
            <a:pPr algn="just">
              <a:lnSpc>
                <a:spcPct val="90000"/>
              </a:lnSpc>
              <a:defRPr/>
            </a:pPr>
            <a:r>
              <a:rPr lang="he-IL" sz="2200" dirty="0" smtClean="0"/>
              <a:t>באותו עניין נדונה בקשה לאישור תביעה ייצוגית מכח חוק תובענות ייצוגיות, </a:t>
            </a:r>
            <a:r>
              <a:rPr lang="he-IL" sz="2200" dirty="0" err="1" smtClean="0"/>
              <a:t>התשס"ו</a:t>
            </a:r>
            <a:r>
              <a:rPr lang="he-IL" sz="2200" dirty="0" smtClean="0"/>
              <a:t>- 2006, בקשר עם חיוב שלא כדין במע"מ של שיחות טלפון לארץ מחו"ל באמצעות כרטיסי חיוג או שיחות גוביינא. </a:t>
            </a:r>
          </a:p>
          <a:p>
            <a:pPr marL="0" indent="0" eaLnBrk="1" hangingPunct="1">
              <a:buFont typeface="Arial" pitchFamily="34" charset="0"/>
              <a:buNone/>
              <a:defRPr/>
            </a:pPr>
            <a:endParaRPr lang="he-IL" sz="2200" dirty="0" smtClean="0"/>
          </a:p>
          <a:p>
            <a:pPr algn="just">
              <a:defRPr/>
            </a:pPr>
            <a:r>
              <a:rPr lang="he-IL" sz="2200" dirty="0" smtClean="0"/>
              <a:t>המבקשים טענו, כי רשויות מע"מ, באמצעות חברות התקשורת, חייבו עסקאות של שיחות טלפון לארץ מחו"ל, באמצעות כרטיסי חיוג או שיחות גוביינא, במע"מ בשיעור מלא, למרות שסעיף 30(א) (7) לחוק מע"מ מורה בעניינים על הטלת מע"מ בשיעור אפס. לטענתם, הדגש בסעיף האחרון הוא על </a:t>
            </a:r>
            <a:r>
              <a:rPr lang="he-IL" sz="2200" u="sng" dirty="0" smtClean="0"/>
              <a:t>מקום צריכת השירות</a:t>
            </a:r>
            <a:r>
              <a:rPr lang="he-IL" sz="2200" dirty="0" smtClean="0"/>
              <a:t>. </a:t>
            </a:r>
          </a:p>
          <a:p>
            <a:pPr marL="0" indent="0" eaLnBrk="1" hangingPunct="1">
              <a:buFont typeface="Arial" pitchFamily="34" charset="0"/>
              <a:buNone/>
              <a:defRPr/>
            </a:pPr>
            <a:endParaRPr lang="he-IL" sz="2200" dirty="0" smtClean="0"/>
          </a:p>
          <a:p>
            <a:pPr algn="just">
              <a:defRPr/>
            </a:pPr>
            <a:r>
              <a:rPr lang="he-IL" sz="2200" dirty="0" smtClean="0"/>
              <a:t>מנגד, רשויות מע"מ טענו כי השירות של העברת השיחות ליעדן מבוצע מישראל ע"י התשתית בישראל: מרכזייה, מאגר נתונים וכדומה. על כן, מדובר בשירות הניתן בישראל והחב במע"מ בשיעור מלא. דהיינו, לטענת רשויות המע"מ לשם עמידה בתנאי סעיף 30(א) (7) יש לשים את הדגש על </a:t>
            </a:r>
            <a:r>
              <a:rPr lang="he-IL" sz="2200" u="sng" dirty="0" smtClean="0"/>
              <a:t>מקום ביצוע השירות.</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0"/>
            <a:ext cx="8229600" cy="857250"/>
          </a:xfrm>
        </p:spPr>
        <p:txBody>
          <a:bodyPr/>
          <a:lstStyle/>
          <a:p>
            <a:r>
              <a:rPr lang="he-IL" altLang="he-IL" smtClean="0"/>
              <a:t>סעיף 30 (א)(7) בראי הפסיקה ורשות המיסים</a:t>
            </a:r>
          </a:p>
        </p:txBody>
      </p:sp>
      <p:sp>
        <p:nvSpPr>
          <p:cNvPr id="3" name="Content Placeholder 2"/>
          <p:cNvSpPr>
            <a:spLocks noGrp="1"/>
          </p:cNvSpPr>
          <p:nvPr>
            <p:ph idx="1"/>
          </p:nvPr>
        </p:nvSpPr>
        <p:spPr>
          <a:xfrm>
            <a:off x="428625" y="1000125"/>
            <a:ext cx="8229600" cy="5000625"/>
          </a:xfrm>
        </p:spPr>
        <p:txBody>
          <a:bodyPr>
            <a:normAutofit fontScale="92500"/>
          </a:bodyPr>
          <a:lstStyle/>
          <a:p>
            <a:pPr marL="0" indent="0" eaLnBrk="1" hangingPunct="1">
              <a:buFont typeface="Arial" pitchFamily="34" charset="0"/>
              <a:buNone/>
              <a:defRPr/>
            </a:pPr>
            <a:r>
              <a:rPr lang="he-IL" sz="2600" b="1" u="sng" dirty="0" smtClean="0"/>
              <a:t>פסק הדין :</a:t>
            </a:r>
          </a:p>
          <a:p>
            <a:pPr marL="0" indent="0">
              <a:buFont typeface="Arial" pitchFamily="34" charset="0"/>
              <a:buNone/>
              <a:defRPr/>
            </a:pPr>
            <a:r>
              <a:rPr lang="he-IL" sz="2200" dirty="0" smtClean="0"/>
              <a:t>בית המשפט המחוזי, מפי כבוד השופט מגן אלטוביה קיבל את בקשת התובעים ובפסק דין מפורט, ביסס הכרעתו, בין היתר, על הטעמים הבאים:</a:t>
            </a:r>
          </a:p>
          <a:p>
            <a:pPr marL="0" indent="0">
              <a:buFont typeface="Arial" pitchFamily="34" charset="0"/>
              <a:buNone/>
              <a:defRPr/>
            </a:pPr>
            <a:endParaRPr lang="he-IL" sz="2200" dirty="0"/>
          </a:p>
          <a:p>
            <a:pPr algn="just">
              <a:lnSpc>
                <a:spcPct val="90000"/>
              </a:lnSpc>
              <a:defRPr/>
            </a:pPr>
            <a:r>
              <a:rPr lang="he-IL" sz="2200" dirty="0" smtClean="0"/>
              <a:t>על פי דברי ההסבר בהצעת החוק, מרכז הכובד של סעיף 30(א) (7) לחוק מע"מ נעוץ במקום מתן השירות (רישום בטאבו עבור תושב חוץ).</a:t>
            </a:r>
          </a:p>
          <a:p>
            <a:pPr>
              <a:buFont typeface="Arial" pitchFamily="34" charset="0"/>
              <a:buAutoNum type="arabicPeriod"/>
              <a:defRPr/>
            </a:pPr>
            <a:endParaRPr lang="he-IL" sz="2200" dirty="0" smtClean="0"/>
          </a:p>
          <a:p>
            <a:pPr algn="just">
              <a:lnSpc>
                <a:spcPct val="90000"/>
              </a:lnSpc>
              <a:defRPr/>
            </a:pPr>
            <a:r>
              <a:rPr lang="he-IL" sz="2200" dirty="0" smtClean="0"/>
              <a:t>איתור מקום השירות לאור תכלית חוק מע"מ להטיל מס על צריכה של מוצרים ושירותים בישראל. על כן, מקום מתן השירות קשור בטבורו למקום צריכת השירות, אשר מזוהה עם מיקומו הגיאוגרפי של מקבל השירות- הצרכן. </a:t>
            </a:r>
          </a:p>
          <a:p>
            <a:pPr>
              <a:buFont typeface="Arial" pitchFamily="34" charset="0"/>
              <a:buAutoNum type="arabicPeriod"/>
              <a:defRPr/>
            </a:pPr>
            <a:endParaRPr lang="he-IL" sz="2200" dirty="0"/>
          </a:p>
          <a:p>
            <a:pPr algn="just">
              <a:lnSpc>
                <a:spcPct val="90000"/>
              </a:lnSpc>
              <a:defRPr/>
            </a:pPr>
            <a:r>
              <a:rPr lang="he-IL" sz="2200" b="1" dirty="0" smtClean="0"/>
              <a:t>הוראת פרשנות 2/94 של רשות המיסים</a:t>
            </a:r>
            <a:r>
              <a:rPr lang="he-IL" sz="2200" dirty="0" smtClean="0"/>
              <a:t>: "כאשר השירות ניתן על ידי חברת התקשורת הזרה לתושב ישראל כשהוא נמצא מחוץ לישראל- אין לחייב במע"מ בגין שירות זה וזאת מהטעם שמדובר בשירות שצריכתו היא בחו"ל.</a:t>
            </a:r>
          </a:p>
          <a:p>
            <a:pPr>
              <a:buFont typeface="Arial" pitchFamily="34" charset="0"/>
              <a:buAutoNum type="arabicPeriod"/>
              <a:defRPr/>
            </a:pPr>
            <a:endParaRPr lang="he-IL" sz="2400" dirty="0"/>
          </a:p>
          <a:p>
            <a:pPr marL="0" indent="0">
              <a:buFont typeface="Arial" pitchFamily="34" charset="0"/>
              <a:buNone/>
              <a:defRPr/>
            </a:pPr>
            <a:endParaRPr lang="he-IL" sz="1600" dirty="0"/>
          </a:p>
          <a:p>
            <a:pPr>
              <a:buFont typeface="Arial" pitchFamily="34" charset="0"/>
              <a:buAutoNum type="arabicPeriod"/>
              <a:defRPr/>
            </a:pPr>
            <a:endParaRPr lang="he-IL" sz="1600" dirty="0"/>
          </a:p>
          <a:p>
            <a:pPr>
              <a:buFont typeface="Arial" pitchFamily="34" charset="0"/>
              <a:buAutoNum type="arabicPeriod"/>
              <a:defRPr/>
            </a:pPr>
            <a:endParaRPr lang="he-IL" sz="1600" dirty="0" smtClean="0"/>
          </a:p>
          <a:p>
            <a:pPr marL="0" indent="0">
              <a:buFont typeface="Arial" pitchFamily="34" charset="0"/>
              <a:buNone/>
              <a:defRPr/>
            </a:pPr>
            <a:endParaRPr lang="he-IL" sz="1600" b="1" dirty="0"/>
          </a:p>
          <a:p>
            <a:pPr marL="0" indent="0">
              <a:buFont typeface="Arial" pitchFamily="34" charset="0"/>
              <a:buNone/>
              <a:defRPr/>
            </a:pPr>
            <a:endParaRPr lang="he-IL" sz="16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0"/>
            <a:ext cx="8229600" cy="857250"/>
          </a:xfrm>
        </p:spPr>
        <p:txBody>
          <a:bodyPr/>
          <a:lstStyle/>
          <a:p>
            <a:r>
              <a:rPr lang="he-IL" altLang="he-IL" smtClean="0"/>
              <a:t>סעיף 30 (א)(7) בראי הפסיקה ורשות המיסים</a:t>
            </a:r>
          </a:p>
        </p:txBody>
      </p:sp>
      <p:sp>
        <p:nvSpPr>
          <p:cNvPr id="3" name="Content Placeholder 2"/>
          <p:cNvSpPr>
            <a:spLocks noGrp="1"/>
          </p:cNvSpPr>
          <p:nvPr>
            <p:ph idx="1"/>
          </p:nvPr>
        </p:nvSpPr>
        <p:spPr>
          <a:xfrm>
            <a:off x="428625" y="1000125"/>
            <a:ext cx="8229600" cy="5000625"/>
          </a:xfrm>
        </p:spPr>
        <p:txBody>
          <a:bodyPr/>
          <a:lstStyle/>
          <a:p>
            <a:pPr>
              <a:buFont typeface="Arial" pitchFamily="34" charset="0"/>
              <a:buNone/>
              <a:defRPr/>
            </a:pPr>
            <a:r>
              <a:rPr lang="he-IL" sz="2000" b="1" u="sng" dirty="0" smtClean="0"/>
              <a:t>פסק דין גווילי (המשך הנמקות):</a:t>
            </a:r>
          </a:p>
          <a:p>
            <a:pPr algn="just">
              <a:lnSpc>
                <a:spcPct val="90000"/>
              </a:lnSpc>
              <a:defRPr/>
            </a:pPr>
            <a:endParaRPr lang="he-IL" sz="2000" dirty="0" smtClean="0"/>
          </a:p>
          <a:p>
            <a:pPr algn="just">
              <a:lnSpc>
                <a:spcPct val="90000"/>
              </a:lnSpc>
              <a:defRPr/>
            </a:pPr>
            <a:r>
              <a:rPr lang="he-IL" sz="2000" dirty="0" smtClean="0"/>
              <a:t>"</a:t>
            </a:r>
            <a:r>
              <a:rPr lang="he-IL" sz="2000" b="1" dirty="0" smtClean="0"/>
              <a:t>המחוקק ער לכך כי הצרכן, אשר את זהותו אין הוא מציין, אם תושב ישראל הוא אם לאו, נהנה מהשירות שהתשתית לנתינתו מצויה בישראל, שהרי מקום עיסוקו העיקרי של נותן השירות הוא בישראל</a:t>
            </a:r>
            <a:r>
              <a:rPr lang="he-IL" sz="2000" dirty="0" smtClean="0"/>
              <a:t>". </a:t>
            </a:r>
          </a:p>
          <a:p>
            <a:pPr marL="0" indent="0">
              <a:buFont typeface="Arial" pitchFamily="34" charset="0"/>
              <a:buNone/>
              <a:defRPr/>
            </a:pPr>
            <a:endParaRPr lang="he-IL" sz="2000" dirty="0" smtClean="0"/>
          </a:p>
          <a:p>
            <a:pPr algn="just">
              <a:defRPr/>
            </a:pPr>
            <a:r>
              <a:rPr lang="he-IL" sz="2000" dirty="0" smtClean="0"/>
              <a:t>עידוד הייצוא, פירושו הענקת הקלה כאשר קיימת תחרות בין נותן שירותים בישראל לבין הגורם המתחרה בו בחו"ל. </a:t>
            </a:r>
          </a:p>
          <a:p>
            <a:pPr>
              <a:defRPr/>
            </a:pPr>
            <a:endParaRPr lang="he-IL" sz="2000" dirty="0" smtClean="0"/>
          </a:p>
          <a:p>
            <a:pPr>
              <a:defRPr/>
            </a:pPr>
            <a:r>
              <a:rPr lang="he-IL" sz="2000" dirty="0" smtClean="0"/>
              <a:t>עמדת רשויות מע"מ, כעולה מנוסח הסכם הפשרה בת"א 1346/00 רוזנברג ואח' נ' פרטנר תקשורת בע"מ ואח' הינה, כי בגין שיחות טלפון סלולאריות שבוצעו מחו"ל לישראל יש להטיל מע"מ בשיעור אפס. </a:t>
            </a:r>
          </a:p>
          <a:p>
            <a:pPr>
              <a:defRPr/>
            </a:pPr>
            <a:endParaRPr lang="he-IL"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lstStyle/>
          <a:p>
            <a:pPr eaLnBrk="1" hangingPunct="1"/>
            <a:r>
              <a:rPr lang="he-IL" altLang="he-IL" sz="2400" smtClean="0"/>
              <a:t>סעיפי חוק, תקנות והגדרות</a:t>
            </a:r>
          </a:p>
        </p:txBody>
      </p:sp>
      <p:sp>
        <p:nvSpPr>
          <p:cNvPr id="12291" name="Content Placeholder 2"/>
          <p:cNvSpPr>
            <a:spLocks noGrp="1"/>
          </p:cNvSpPr>
          <p:nvPr>
            <p:ph idx="1"/>
          </p:nvPr>
        </p:nvSpPr>
        <p:spPr>
          <a:xfrm>
            <a:off x="428625" y="1000125"/>
            <a:ext cx="8229600" cy="5000625"/>
          </a:xfrm>
        </p:spPr>
        <p:txBody>
          <a:bodyPr anchor="ctr">
            <a:normAutofit fontScale="32500" lnSpcReduction="20000"/>
          </a:bodyPr>
          <a:lstStyle/>
          <a:p>
            <a:pPr eaLnBrk="1" hangingPunct="1">
              <a:buFont typeface="Arial" pitchFamily="34" charset="0"/>
              <a:buNone/>
              <a:defRPr/>
            </a:pPr>
            <a:r>
              <a:rPr lang="he-IL" sz="7400" b="1" u="sng" dirty="0"/>
              <a:t>מס</a:t>
            </a:r>
            <a:r>
              <a:rPr lang="he-IL" sz="7400" b="1" u="sng" dirty="0" smtClean="0"/>
              <a:t> בשיעור אפס (עסקאות יצוא): </a:t>
            </a:r>
          </a:p>
          <a:p>
            <a:pPr eaLnBrk="1" hangingPunct="1">
              <a:defRPr/>
            </a:pPr>
            <a:r>
              <a:rPr lang="he-IL" sz="7400" b="1" u="sng" dirty="0" smtClean="0"/>
              <a:t>סעיף 30(א):</a:t>
            </a:r>
          </a:p>
          <a:p>
            <a:pPr eaLnBrk="1" hangingPunct="1">
              <a:buFont typeface="Arial" pitchFamily="34" charset="0"/>
              <a:buNone/>
              <a:defRPr/>
            </a:pPr>
            <a:r>
              <a:rPr lang="he-IL" sz="4400" dirty="0" smtClean="0"/>
              <a:t>	</a:t>
            </a:r>
            <a:endParaRPr lang="he-IL" sz="3600" dirty="0" smtClean="0"/>
          </a:p>
          <a:p>
            <a:pPr eaLnBrk="1" hangingPunct="1">
              <a:buFont typeface="Arial" pitchFamily="34" charset="0"/>
              <a:buNone/>
              <a:defRPr/>
            </a:pPr>
            <a:r>
              <a:rPr lang="he-IL" sz="3600" dirty="0" smtClean="0"/>
              <a:t>	</a:t>
            </a:r>
            <a:r>
              <a:rPr lang="he-IL" sz="6800" dirty="0" smtClean="0"/>
              <a:t>" (א) אלה עסקאות שהמס עליהן יהיה בשיעור אפס:</a:t>
            </a:r>
          </a:p>
          <a:p>
            <a:pPr eaLnBrk="1" hangingPunct="1">
              <a:buFont typeface="Arial" pitchFamily="34" charset="0"/>
              <a:buNone/>
              <a:defRPr/>
            </a:pPr>
            <a:r>
              <a:rPr lang="he-IL" sz="6800" dirty="0" smtClean="0"/>
              <a:t>	</a:t>
            </a:r>
            <a:r>
              <a:rPr lang="he-IL" sz="6800" dirty="0"/>
              <a:t>	(1)  מכירת טובין  - ... אם הותר לגביהם </a:t>
            </a:r>
            <a:r>
              <a:rPr lang="he-IL" sz="6800" dirty="0" err="1"/>
              <a:t>רשומון</a:t>
            </a:r>
            <a:r>
              <a:rPr lang="he-IL" sz="6800" dirty="0"/>
              <a:t> יצוא או מסמך אחר</a:t>
            </a:r>
          </a:p>
          <a:p>
            <a:pPr eaLnBrk="1" hangingPunct="1">
              <a:buFont typeface="Arial" pitchFamily="34" charset="0"/>
              <a:buNone/>
              <a:defRPr/>
            </a:pPr>
            <a:r>
              <a:rPr lang="he-IL" sz="6800" dirty="0"/>
              <a:t>		 </a:t>
            </a:r>
            <a:r>
              <a:rPr lang="he-IL" sz="6800" dirty="0" smtClean="0"/>
              <a:t>     שאישר </a:t>
            </a:r>
            <a:r>
              <a:rPr lang="he-IL" sz="6800" dirty="0"/>
              <a:t>לעניין זה </a:t>
            </a:r>
            <a:r>
              <a:rPr lang="he-IL" sz="6800" dirty="0" smtClean="0"/>
              <a:t>המנהל</a:t>
            </a:r>
            <a:r>
              <a:rPr lang="en-US" sz="6800" dirty="0" smtClean="0"/>
              <a:t>;</a:t>
            </a:r>
            <a:r>
              <a:rPr lang="he-IL" sz="6800" dirty="0" smtClean="0"/>
              <a:t> </a:t>
            </a:r>
          </a:p>
          <a:p>
            <a:pPr eaLnBrk="1" hangingPunct="1">
              <a:buFont typeface="Arial" pitchFamily="34" charset="0"/>
              <a:buNone/>
              <a:defRPr/>
            </a:pPr>
            <a:r>
              <a:rPr lang="he-IL" sz="6800" dirty="0" smtClean="0"/>
              <a:t>		(2)  </a:t>
            </a:r>
            <a:r>
              <a:rPr lang="he-IL" sz="6800" dirty="0"/>
              <a:t>מכירת </a:t>
            </a:r>
            <a:r>
              <a:rPr lang="he-IL" sz="6800" dirty="0" smtClean="0"/>
              <a:t>נכס בלתי מוחשי לתושב חוץ</a:t>
            </a:r>
            <a:r>
              <a:rPr lang="en-US" sz="6800" dirty="0" smtClean="0"/>
              <a:t>;</a:t>
            </a:r>
            <a:endParaRPr lang="he-IL" sz="6800" dirty="0" smtClean="0"/>
          </a:p>
          <a:p>
            <a:pPr eaLnBrk="1" hangingPunct="1">
              <a:buFont typeface="Arial" pitchFamily="34" charset="0"/>
              <a:buNone/>
              <a:defRPr/>
            </a:pPr>
            <a:r>
              <a:rPr lang="he-IL" sz="6800" dirty="0" smtClean="0"/>
              <a:t>  		(3)  </a:t>
            </a:r>
            <a:r>
              <a:rPr lang="he-IL" sz="6800" dirty="0"/>
              <a:t>מכירת </a:t>
            </a:r>
            <a:r>
              <a:rPr lang="he-IL" sz="6800" dirty="0" smtClean="0"/>
              <a:t>טובין לבעל מחסן </a:t>
            </a:r>
            <a:r>
              <a:rPr lang="he-IL" sz="6800" dirty="0" err="1" smtClean="0"/>
              <a:t>רשוי</a:t>
            </a:r>
            <a:r>
              <a:rPr lang="he-IL" sz="6800" dirty="0" smtClean="0"/>
              <a:t> כמשמעותו בפקודת המכס... </a:t>
            </a:r>
          </a:p>
          <a:p>
            <a:pPr eaLnBrk="1" hangingPunct="1">
              <a:buFont typeface="Arial" pitchFamily="34" charset="0"/>
              <a:buNone/>
              <a:defRPr/>
            </a:pPr>
            <a:r>
              <a:rPr lang="he-IL" sz="6800" dirty="0"/>
              <a:t>	</a:t>
            </a:r>
            <a:r>
              <a:rPr lang="he-IL" sz="6800" dirty="0" smtClean="0"/>
              <a:t>	(4)  </a:t>
            </a:r>
            <a:r>
              <a:rPr lang="he-IL" sz="6800" dirty="0"/>
              <a:t>מכירת טובין </a:t>
            </a:r>
            <a:r>
              <a:rPr lang="he-IL" sz="6800" dirty="0" smtClean="0"/>
              <a:t>במחסן </a:t>
            </a:r>
            <a:r>
              <a:rPr lang="he-IL" sz="6800" dirty="0" err="1" smtClean="0"/>
              <a:t>רשוי</a:t>
            </a:r>
            <a:r>
              <a:rPr lang="he-IL" sz="6800" dirty="0" smtClean="0"/>
              <a:t> ליוצאים מישראל... </a:t>
            </a:r>
          </a:p>
          <a:p>
            <a:pPr eaLnBrk="1" hangingPunct="1">
              <a:buFont typeface="Arial" pitchFamily="34" charset="0"/>
              <a:buNone/>
              <a:defRPr/>
            </a:pPr>
            <a:r>
              <a:rPr lang="he-IL" sz="6800" dirty="0"/>
              <a:t>		</a:t>
            </a:r>
            <a:r>
              <a:rPr lang="he-IL" sz="6800" dirty="0" smtClean="0"/>
              <a:t>(6)  שירות בקשר עם כניסתם של כלי טיס או כלי שיט לישראל או 	      עם יציאתם ממנה או בקשר לשינוע טובין...</a:t>
            </a:r>
          </a:p>
          <a:p>
            <a:pPr eaLnBrk="1" hangingPunct="1">
              <a:buFont typeface="Arial" pitchFamily="34" charset="0"/>
              <a:buNone/>
              <a:defRPr/>
            </a:pPr>
            <a:r>
              <a:rPr lang="he-IL" sz="3600" dirty="0" smtClean="0"/>
              <a:t>		</a:t>
            </a:r>
            <a:endParaRPr lang="he-IL" sz="2200" dirty="0"/>
          </a:p>
          <a:p>
            <a:pPr eaLnBrk="1" hangingPunct="1">
              <a:buFont typeface="Arial" pitchFamily="34" charset="0"/>
              <a:buNone/>
              <a:defRPr/>
            </a:pPr>
            <a:endParaRPr lang="he-IL" sz="2200" dirty="0"/>
          </a:p>
          <a:p>
            <a:pPr eaLnBrk="1" hangingPunct="1">
              <a:buFont typeface="Arial" pitchFamily="34" charset="0"/>
              <a:buNone/>
              <a:defRPr/>
            </a:pPr>
            <a:endParaRPr lang="he-IL" sz="2200" dirty="0"/>
          </a:p>
          <a:p>
            <a:pPr eaLnBrk="1" hangingPunct="1">
              <a:buFont typeface="Arial" pitchFamily="34" charset="0"/>
              <a:buNone/>
              <a:defRPr/>
            </a:pPr>
            <a:endParaRPr lang="he-IL" sz="2200" dirty="0"/>
          </a:p>
          <a:p>
            <a:pPr eaLnBrk="1" hangingPunct="1">
              <a:buFont typeface="Arial" pitchFamily="34" charset="0"/>
              <a:buNone/>
              <a:defRPr/>
            </a:pPr>
            <a:endParaRPr lang="he-IL" sz="2200" dirty="0"/>
          </a:p>
          <a:p>
            <a:pPr eaLnBrk="1" hangingPunct="1">
              <a:buFont typeface="Arial" pitchFamily="34" charset="0"/>
              <a:buNone/>
              <a:defRPr/>
            </a:pPr>
            <a:endParaRPr lang="he-IL" sz="2200" dirty="0"/>
          </a:p>
          <a:p>
            <a:pPr algn="just" eaLnBrk="1" hangingPunct="1">
              <a:buFont typeface="Arial" pitchFamily="34" charset="0"/>
              <a:buNone/>
              <a:defRPr/>
            </a:pPr>
            <a:r>
              <a:rPr lang="he-IL" sz="2200" b="1" dirty="0" smtClean="0"/>
              <a:t> </a:t>
            </a:r>
          </a:p>
          <a:p>
            <a:pPr algn="just" eaLnBrk="1" hangingPunct="1">
              <a:buFont typeface="Arial" pitchFamily="34" charset="0"/>
              <a:buNone/>
              <a:defRPr/>
            </a:pPr>
            <a:r>
              <a:rPr lang="he-IL" sz="2200" b="1" dirty="0" smtClean="0"/>
              <a:t>		 	</a:t>
            </a:r>
          </a:p>
          <a:p>
            <a:pPr algn="just" eaLnBrk="1" hangingPunct="1">
              <a:buFont typeface="Arial" pitchFamily="34" charset="0"/>
              <a:buNone/>
              <a:defRPr/>
            </a:pPr>
            <a:endParaRPr lang="he-IL" sz="2200" dirty="0" smtClean="0"/>
          </a:p>
          <a:p>
            <a:pPr eaLnBrk="1" hangingPunct="1">
              <a:buFont typeface="Arial" pitchFamily="34" charset="0"/>
              <a:buNone/>
              <a:defRPr/>
            </a:pPr>
            <a:r>
              <a:rPr lang="he-IL" sz="2200" dirty="0" smtClean="0"/>
              <a:t>	</a:t>
            </a:r>
            <a:endParaRPr lang="he-IL" sz="2200" i="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0"/>
            <a:ext cx="8229600" cy="857250"/>
          </a:xfrm>
        </p:spPr>
        <p:txBody>
          <a:bodyPr/>
          <a:lstStyle/>
          <a:p>
            <a:r>
              <a:rPr lang="he-IL" altLang="he-IL" smtClean="0"/>
              <a:t>סעיף 30 (א)(7) בראי הפסיקה ורשות המיסים</a:t>
            </a:r>
          </a:p>
        </p:txBody>
      </p:sp>
      <p:sp>
        <p:nvSpPr>
          <p:cNvPr id="3" name="Content Placeholder 2"/>
          <p:cNvSpPr>
            <a:spLocks noGrp="1"/>
          </p:cNvSpPr>
          <p:nvPr>
            <p:ph idx="1"/>
          </p:nvPr>
        </p:nvSpPr>
        <p:spPr>
          <a:xfrm>
            <a:off x="428625" y="1000125"/>
            <a:ext cx="8229600" cy="5000625"/>
          </a:xfrm>
        </p:spPr>
        <p:txBody>
          <a:bodyPr/>
          <a:lstStyle/>
          <a:p>
            <a:pPr>
              <a:buFont typeface="Arial" pitchFamily="34" charset="0"/>
              <a:buNone/>
              <a:defRPr/>
            </a:pPr>
            <a:r>
              <a:rPr lang="he-IL" sz="2400" b="1" u="sng" dirty="0" smtClean="0"/>
              <a:t>פסק הדין  גווילי (הכרעה):</a:t>
            </a:r>
          </a:p>
          <a:p>
            <a:pPr algn="just">
              <a:lnSpc>
                <a:spcPct val="90000"/>
              </a:lnSpc>
              <a:defRPr/>
            </a:pPr>
            <a:endParaRPr lang="he-IL" sz="2000" dirty="0" smtClean="0"/>
          </a:p>
          <a:p>
            <a:pPr marL="0" algn="just">
              <a:buFont typeface="Arial" pitchFamily="34" charset="0"/>
              <a:buNone/>
              <a:defRPr/>
            </a:pPr>
            <a:r>
              <a:rPr lang="he-IL" sz="2000" b="1" dirty="0" smtClean="0"/>
              <a:t>"מן המקובץ עד כה עולה כי את סעיף ההקלה יש לפרש באופן בו מקום צריכת השירות הוא מקום מתן השירות וממילא מקום הצריכה יגדיר האם יזכה השירות בהקלה בדמות שיעור אפס. עוד למדנו כי את יוזם שיחת הטלפון יש לראות כמקבל השירות התקשורתי, ולמצער כמקבל השירות העיקרי. עם זאת, משנוכחנו לדעת כי מגבלות שונות שהוטלו על סעיף 30(א)(5) לחוק מע"מ לא הוטלו על סעיף 30(א)(7) לחוק מע"מ, עלינו להסיק כי בגין שיחות הטלפון נשוא בקשת האישור יש להשית מס ערך מוסף בשיעור אפס. לפיכך, בשלב זה אני מכריע כי בידי המבקשים עילה כנגד המבקשת."</a:t>
            </a:r>
            <a:endParaRPr lang="en-US" sz="2000" dirty="0" smtClean="0"/>
          </a:p>
          <a:p>
            <a:pPr>
              <a:defRPr/>
            </a:pPr>
            <a:endParaRPr lang="he-IL" sz="2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0"/>
            <a:ext cx="8229600" cy="857250"/>
          </a:xfrm>
        </p:spPr>
        <p:txBody>
          <a:bodyPr/>
          <a:lstStyle/>
          <a:p>
            <a:r>
              <a:rPr lang="he-IL" altLang="he-IL" smtClean="0"/>
              <a:t>סעיף 30 (א)(7) בראי הפסיקה ורשות המיסים</a:t>
            </a:r>
          </a:p>
        </p:txBody>
      </p:sp>
      <p:sp>
        <p:nvSpPr>
          <p:cNvPr id="59395" name="Content Placeholder 2"/>
          <p:cNvSpPr>
            <a:spLocks noGrp="1"/>
          </p:cNvSpPr>
          <p:nvPr>
            <p:ph idx="1"/>
          </p:nvPr>
        </p:nvSpPr>
        <p:spPr>
          <a:xfrm>
            <a:off x="428625" y="1000125"/>
            <a:ext cx="8229600" cy="5000625"/>
          </a:xfrm>
        </p:spPr>
        <p:txBody>
          <a:bodyPr/>
          <a:lstStyle/>
          <a:p>
            <a:pPr>
              <a:buFont typeface="Arial" pitchFamily="34" charset="0"/>
              <a:buNone/>
            </a:pPr>
            <a:r>
              <a:rPr lang="he-IL" altLang="he-IL" sz="2400" b="1" u="sng" smtClean="0"/>
              <a:t> הוראת פרשנות 1/2013 – החבות במע"מ בעסקאות של שירותי תקשורת בינלאומיים (1 ביולי 2013)</a:t>
            </a:r>
          </a:p>
          <a:p>
            <a:endParaRPr lang="he-IL" altLang="he-IL" sz="2000" smtClean="0"/>
          </a:p>
          <a:p>
            <a:r>
              <a:rPr lang="he-IL" altLang="he-IL" sz="2000" smtClean="0"/>
              <a:t>ההוראה עוסקת בשירותי תקשורת בינלאומיים הניתנים על ידי חברות תקשורת ישראליות למינויים הנמצאים בישראל או בחו"ל.</a:t>
            </a:r>
          </a:p>
          <a:p>
            <a:r>
              <a:rPr lang="he-IL" altLang="he-IL" sz="2000" smtClean="0"/>
              <a:t>ההוראה מנחה, כי בכל הנוגע לשירותים אלה יש לבחון היכן נמצא מקבל השירות – הגורם אשר יזם את ההתקשרות:</a:t>
            </a:r>
          </a:p>
          <a:p>
            <a:pPr>
              <a:buFont typeface="Wingdings" pitchFamily="2" charset="2"/>
              <a:buChar char="Ø"/>
            </a:pPr>
            <a:r>
              <a:rPr lang="he-IL" altLang="he-IL" sz="2000" smtClean="0"/>
              <a:t>במידה ויוזם ההתקשרות נמצא בישראל בעת ביצוע ההתקשרות - השירות יחויב במע"מ בשיעור מס מלא בידי חברת התקשורת.</a:t>
            </a:r>
          </a:p>
          <a:p>
            <a:pPr>
              <a:buFont typeface="Wingdings" pitchFamily="2" charset="2"/>
              <a:buChar char="Ø"/>
            </a:pPr>
            <a:r>
              <a:rPr lang="he-IL" altLang="he-IL" sz="2000" smtClean="0"/>
              <a:t>במידה ויוזם ההתקשרות נמצא בחו"ל בעת ביצוע ההתקשרות - השירות יחוייב במע"מ בשיעור אפס בידי חברת התקשורת עפ"י סעיף 30(א)(7) לחוק.</a:t>
            </a:r>
          </a:p>
          <a:p>
            <a:pPr>
              <a:buFont typeface="Wingdings" pitchFamily="2" charset="2"/>
              <a:buChar char="Ø"/>
            </a:pPr>
            <a:r>
              <a:rPr lang="he-IL" altLang="he-IL" sz="2000" smtClean="0"/>
              <a:t>במקרים שבהם מקבל ההתקשרות נמצא בחו"ל וגם הוא נושא בעלות קבלת מסר ההתקשרות - יחול מע"מ בשיעור אפס על המחיר שישלם מקבל ההתקשרות בגין השירות למרות שלא הוא יזם את ההתקשרות.</a:t>
            </a:r>
          </a:p>
          <a:p>
            <a:endParaRPr lang="he-IL" altLang="he-IL" sz="20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0"/>
            <a:ext cx="8229600" cy="857250"/>
          </a:xfrm>
        </p:spPr>
        <p:txBody>
          <a:bodyPr/>
          <a:lstStyle/>
          <a:p>
            <a:r>
              <a:rPr lang="he-IL" altLang="he-IL" smtClean="0"/>
              <a:t>סעיף 30 (א)(7) בראי הפסיקה ורשות המיסים</a:t>
            </a:r>
          </a:p>
        </p:txBody>
      </p:sp>
      <p:sp>
        <p:nvSpPr>
          <p:cNvPr id="60419" name="Content Placeholder 2"/>
          <p:cNvSpPr>
            <a:spLocks noGrp="1"/>
          </p:cNvSpPr>
          <p:nvPr>
            <p:ph idx="1"/>
          </p:nvPr>
        </p:nvSpPr>
        <p:spPr>
          <a:xfrm>
            <a:off x="428625" y="1000125"/>
            <a:ext cx="8229600" cy="5000625"/>
          </a:xfrm>
        </p:spPr>
        <p:txBody>
          <a:bodyPr/>
          <a:lstStyle/>
          <a:p>
            <a:pPr>
              <a:buFont typeface="Arial" pitchFamily="34" charset="0"/>
              <a:buNone/>
            </a:pPr>
            <a:r>
              <a:rPr lang="he-IL" altLang="he-IL" sz="2400" b="1" u="sng" smtClean="0"/>
              <a:t> הוראת פרשנות 1/2013 – החבות במע"מ בעסקאות של שירותי תקשורת בינלאומיים (1 ביולי 2013)</a:t>
            </a:r>
          </a:p>
          <a:p>
            <a:endParaRPr lang="he-IL" altLang="he-IL" sz="2000" smtClean="0"/>
          </a:p>
          <a:p>
            <a:r>
              <a:rPr lang="he-IL" altLang="he-IL" sz="2000" smtClean="0"/>
              <a:t>רשות המיסים מכירה בתחולתו העצמאית של סעיף 30(א)(7) לחוק מע"מ בכל הקשור לחבות במע"מ בעסקאות של שירותי תקשורת בינלאומיים.</a:t>
            </a:r>
          </a:p>
          <a:p>
            <a:pPr>
              <a:buFont typeface="Arial" pitchFamily="34" charset="0"/>
              <a:buNone/>
            </a:pPr>
            <a:endParaRPr lang="he-IL" altLang="he-IL" sz="2000" smtClean="0"/>
          </a:p>
          <a:p>
            <a:r>
              <a:rPr lang="he-IL" altLang="he-IL" sz="2000" smtClean="0"/>
              <a:t>רשות המיסים הלכה למעשה את עמדתו של בית המשפט בעניין </a:t>
            </a:r>
            <a:r>
              <a:rPr lang="he-IL" altLang="he-IL" sz="2000" b="1" smtClean="0"/>
              <a:t>גווילי</a:t>
            </a:r>
            <a:r>
              <a:rPr lang="he-IL" altLang="he-IL" sz="2000" smtClean="0"/>
              <a:t> לפיה יש לבחון לעניין סעיף 30(א)(7) לחוק מע"מ היכן </a:t>
            </a:r>
            <a:r>
              <a:rPr lang="he-IL" altLang="he-IL" sz="2000" u="sng" smtClean="0"/>
              <a:t>נמצא מקבל השירות</a:t>
            </a:r>
            <a:r>
              <a:rPr lang="he-IL" altLang="he-IL" sz="2000" smtClean="0"/>
              <a:t>. </a:t>
            </a:r>
            <a:endParaRPr lang="en-US" altLang="he-IL" sz="2000" smtClean="0"/>
          </a:p>
          <a:p>
            <a:endParaRPr lang="he-IL" altLang="he-IL" sz="20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0"/>
            <a:ext cx="8229600" cy="857250"/>
          </a:xfrm>
        </p:spPr>
        <p:txBody>
          <a:bodyPr/>
          <a:lstStyle/>
          <a:p>
            <a:r>
              <a:rPr lang="he-IL" altLang="he-IL" smtClean="0"/>
              <a:t>סעיף 30 (א)(7) בראי הפסיקה ורשות המיסים</a:t>
            </a:r>
            <a:endParaRPr lang="he-IL" altLang="he-IL" u="sng" smtClean="0"/>
          </a:p>
        </p:txBody>
      </p:sp>
      <p:sp>
        <p:nvSpPr>
          <p:cNvPr id="52227" name="Content Placeholder 2"/>
          <p:cNvSpPr>
            <a:spLocks noGrp="1"/>
          </p:cNvSpPr>
          <p:nvPr>
            <p:ph idx="1"/>
          </p:nvPr>
        </p:nvSpPr>
        <p:spPr>
          <a:xfrm>
            <a:off x="428625" y="1000125"/>
            <a:ext cx="8229600" cy="5000625"/>
          </a:xfrm>
        </p:spPr>
        <p:txBody>
          <a:bodyPr>
            <a:normAutofit lnSpcReduction="10000"/>
          </a:bodyPr>
          <a:lstStyle/>
          <a:p>
            <a:pPr>
              <a:buFont typeface="Arial" pitchFamily="34" charset="0"/>
              <a:buNone/>
              <a:defRPr/>
            </a:pPr>
            <a:r>
              <a:rPr lang="he-IL" sz="2000" b="1" u="sng" dirty="0" smtClean="0"/>
              <a:t>פס"ד בעניין אופקים (54886-09-11) (2013)</a:t>
            </a:r>
          </a:p>
          <a:p>
            <a:pPr>
              <a:buFont typeface="Arial" pitchFamily="34" charset="0"/>
              <a:buNone/>
              <a:defRPr/>
            </a:pPr>
            <a:endParaRPr lang="he-IL" sz="2000" b="1" dirty="0" smtClean="0"/>
          </a:p>
          <a:p>
            <a:pPr>
              <a:defRPr/>
            </a:pPr>
            <a:r>
              <a:rPr lang="he-IL" sz="2000" dirty="0" smtClean="0"/>
              <a:t>בפס"ד זה העלו המערערות טענה חלופית, כי יש להחיל עליהן מע"מ בשיעור אפס וזאת משום שהיות ומבטחות המשנה הן הצרכן הסופי של השירות שניתן על ידי המערערות, הרי שיש לראותן כמי שמקבלות את השירות מחוץ לישראל ובהתאמה להחיל עליהן מע"מ בשיעור אפס בהסתמך על עניין גווילי.    </a:t>
            </a:r>
          </a:p>
          <a:p>
            <a:pPr>
              <a:buFont typeface="Arial" pitchFamily="34" charset="0"/>
              <a:buNone/>
              <a:defRPr/>
            </a:pPr>
            <a:endParaRPr lang="he-IL" sz="2000" dirty="0" smtClean="0"/>
          </a:p>
          <a:p>
            <a:pPr>
              <a:buFont typeface="Arial" pitchFamily="34" charset="0"/>
              <a:buNone/>
              <a:defRPr/>
            </a:pPr>
            <a:r>
              <a:rPr lang="he-IL" sz="2000" b="1" dirty="0" smtClean="0"/>
              <a:t>בית המשפט המחוזי</a:t>
            </a:r>
            <a:r>
              <a:rPr lang="he-IL" sz="2000" dirty="0" smtClean="0"/>
              <a:t>: </a:t>
            </a:r>
          </a:p>
          <a:p>
            <a:pPr>
              <a:buFont typeface="Arial" pitchFamily="34" charset="0"/>
              <a:buNone/>
              <a:defRPr/>
            </a:pPr>
            <a:endParaRPr lang="he-IL" sz="2000" dirty="0" smtClean="0"/>
          </a:p>
          <a:p>
            <a:pPr>
              <a:defRPr/>
            </a:pPr>
            <a:r>
              <a:rPr lang="he-IL" sz="2000" dirty="0" smtClean="0"/>
              <a:t>בית המשפט מדגיש, כי "</a:t>
            </a:r>
            <a:r>
              <a:rPr lang="he-IL" sz="2000" b="1" dirty="0" smtClean="0"/>
              <a:t>תפקיד המערערות אינו מוגבל למתן שירות בחו"ל, שכן כאמור מנהל המערערות העיד שהוא מלווה את נציגי המבטחות בעת שהותם בישראל. לכן, אין ממש בטענת המערערות לפיה יש להחיל את סעיף 30(א)(7) לחוק מע"מ</a:t>
            </a:r>
            <a:r>
              <a:rPr lang="he-IL" sz="2000" dirty="0" smtClean="0"/>
              <a:t>". </a:t>
            </a:r>
          </a:p>
          <a:p>
            <a:pPr>
              <a:buFont typeface="Arial" pitchFamily="34" charset="0"/>
              <a:buNone/>
              <a:defRPr/>
            </a:pPr>
            <a:endParaRPr lang="he-IL" sz="2000" dirty="0" smtClean="0"/>
          </a:p>
          <a:p>
            <a:pPr>
              <a:buFont typeface="Arial" pitchFamily="34" charset="0"/>
              <a:buNone/>
              <a:defRPr/>
            </a:pPr>
            <a:r>
              <a:rPr lang="he-IL" sz="2000" b="1" dirty="0" smtClean="0"/>
              <a:t>הטענה נדחתה על ידי בית המשפט</a:t>
            </a:r>
            <a:r>
              <a:rPr lang="he-IL" sz="2000" dirty="0" smtClean="0"/>
              <a: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0"/>
            <a:ext cx="8229600" cy="857250"/>
          </a:xfrm>
        </p:spPr>
        <p:txBody>
          <a:bodyPr/>
          <a:lstStyle/>
          <a:p>
            <a:r>
              <a:rPr lang="he-IL" altLang="he-IL" smtClean="0"/>
              <a:t>סיכום, מסקנות, תהיות</a:t>
            </a:r>
          </a:p>
        </p:txBody>
      </p:sp>
      <p:sp>
        <p:nvSpPr>
          <p:cNvPr id="56323" name="Content Placeholder 2"/>
          <p:cNvSpPr>
            <a:spLocks noGrp="1"/>
          </p:cNvSpPr>
          <p:nvPr>
            <p:ph idx="1"/>
          </p:nvPr>
        </p:nvSpPr>
        <p:spPr>
          <a:xfrm>
            <a:off x="428625" y="1000125"/>
            <a:ext cx="8229600" cy="5000625"/>
          </a:xfrm>
        </p:spPr>
        <p:txBody>
          <a:bodyPr>
            <a:normAutofit fontScale="92500" lnSpcReduction="10000"/>
          </a:bodyPr>
          <a:lstStyle/>
          <a:p>
            <a:pPr marL="0" indent="0">
              <a:defRPr/>
            </a:pPr>
            <a:r>
              <a:rPr lang="he-IL" altLang="he-IL" sz="2000" b="1" u="sng" dirty="0" smtClean="0"/>
              <a:t>מגמה להפוך את סעיף 30(א)(5) לאות מתה (החלטות מיסוי)</a:t>
            </a:r>
          </a:p>
          <a:p>
            <a:pPr marL="0" indent="0">
              <a:defRPr/>
            </a:pPr>
            <a:endParaRPr lang="he-IL" altLang="he-IL" sz="2000" b="1" u="sng" dirty="0" smtClean="0"/>
          </a:p>
          <a:p>
            <a:pPr marL="0" indent="0">
              <a:defRPr/>
            </a:pPr>
            <a:r>
              <a:rPr lang="he-IL" altLang="he-IL" sz="2000" b="1" u="sng" dirty="0" smtClean="0"/>
              <a:t>בניגוד ללשון החוק + תכלית החקיקה</a:t>
            </a:r>
          </a:p>
          <a:p>
            <a:pPr marL="0" indent="0">
              <a:defRPr/>
            </a:pPr>
            <a:endParaRPr lang="he-IL" altLang="he-IL" sz="2000" b="1" u="sng" dirty="0" smtClean="0"/>
          </a:p>
          <a:p>
            <a:pPr marL="0" indent="0">
              <a:defRPr/>
            </a:pPr>
            <a:r>
              <a:rPr lang="he-IL" altLang="he-IL" sz="2000" b="1" u="sng" dirty="0" smtClean="0"/>
              <a:t>חשיבות לשון ההסכם- "נושא ההסכם הוא מתן השירות בפועל...".</a:t>
            </a:r>
          </a:p>
          <a:p>
            <a:pPr marL="0" indent="0">
              <a:defRPr/>
            </a:pPr>
            <a:endParaRPr lang="he-IL" altLang="he-IL" sz="2000" b="1" u="sng" dirty="0"/>
          </a:p>
          <a:p>
            <a:pPr marL="0" indent="0">
              <a:defRPr/>
            </a:pPr>
            <a:r>
              <a:rPr lang="he-IL" altLang="he-IL" sz="2000" b="1" u="sng" dirty="0" smtClean="0"/>
              <a:t>שירותים טכניים – שיווק בניגוד לתיווך (עניין אופקים).</a:t>
            </a:r>
          </a:p>
          <a:p>
            <a:pPr marL="0" indent="0">
              <a:defRPr/>
            </a:pPr>
            <a:endParaRPr lang="he-IL" altLang="he-IL" sz="2000" b="1" u="sng" dirty="0" smtClean="0"/>
          </a:p>
          <a:p>
            <a:pPr marL="0" indent="0">
              <a:defRPr/>
            </a:pPr>
            <a:r>
              <a:rPr lang="he-IL" altLang="he-IL" sz="2000" b="1" u="sng" dirty="0" smtClean="0"/>
              <a:t>שירות המהווה חלק מערך הטובין בעסקאות לייבוא טובין.</a:t>
            </a:r>
          </a:p>
          <a:p>
            <a:pPr marL="0" indent="0">
              <a:defRPr/>
            </a:pPr>
            <a:endParaRPr lang="he-IL" altLang="he-IL" sz="2000" b="1" u="sng" dirty="0" smtClean="0"/>
          </a:p>
          <a:p>
            <a:pPr marL="0" indent="0">
              <a:defRPr/>
            </a:pPr>
            <a:r>
              <a:rPr lang="he-IL" altLang="he-IL" sz="2000" b="1" u="sng" dirty="0" smtClean="0"/>
              <a:t>פיצול בין השירות לתושב ישראל לבין השירות לתושב החוץ.</a:t>
            </a:r>
          </a:p>
          <a:p>
            <a:pPr marL="0" indent="0">
              <a:defRPr/>
            </a:pPr>
            <a:endParaRPr lang="he-IL" altLang="he-IL" sz="2000" b="1" u="sng" dirty="0" smtClean="0"/>
          </a:p>
          <a:p>
            <a:pPr marL="0" indent="0">
              <a:defRPr/>
            </a:pPr>
            <a:r>
              <a:rPr lang="he-IL" altLang="he-IL" sz="2000" b="1" u="sng" dirty="0" smtClean="0"/>
              <a:t>המתח בין סעיף 30(א)(5) ו- סעיף 30(א)(7).</a:t>
            </a:r>
          </a:p>
          <a:p>
            <a:pPr marL="0" indent="0">
              <a:defRPr/>
            </a:pPr>
            <a:endParaRPr lang="he-IL" altLang="he-IL" sz="2000" b="1" u="sng" dirty="0" smtClean="0"/>
          </a:p>
          <a:p>
            <a:pPr marL="0" indent="0">
              <a:defRPr/>
            </a:pPr>
            <a:r>
              <a:rPr lang="he-IL" altLang="he-IL" sz="2000" b="1" u="sng" dirty="0" smtClean="0"/>
              <a:t>תהיות להמשך</a:t>
            </a:r>
          </a:p>
          <a:p>
            <a:pPr marL="0" indent="0">
              <a:defRPr/>
            </a:pPr>
            <a:endParaRPr lang="he-IL" altLang="he-IL" sz="2000" b="1" u="sng" dirty="0" smtClean="0"/>
          </a:p>
          <a:p>
            <a:pPr marL="0" indent="0">
              <a:defRPr/>
            </a:pPr>
            <a:endParaRPr lang="he-IL" altLang="he-IL" sz="2000" b="1" u="sng" dirty="0" smtClean="0"/>
          </a:p>
          <a:p>
            <a:pPr marL="0" indent="0">
              <a:defRPr/>
            </a:pPr>
            <a:endParaRPr lang="he-IL" altLang="he-IL" sz="2000" b="1" dirty="0" smtClean="0"/>
          </a:p>
          <a:p>
            <a:pPr marL="0" indent="0">
              <a:buFont typeface="Arial" pitchFamily="34" charset="0"/>
              <a:buNone/>
              <a:defRPr/>
            </a:pPr>
            <a:endParaRPr lang="he-IL" altLang="he-IL" b="1" u="sng"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כותרת 1"/>
          <p:cNvSpPr>
            <a:spLocks noGrp="1"/>
          </p:cNvSpPr>
          <p:nvPr>
            <p:ph type="ctrTitle" idx="4294967295"/>
          </p:nvPr>
        </p:nvSpPr>
        <p:spPr>
          <a:xfrm>
            <a:off x="685800" y="2130425"/>
            <a:ext cx="7772400" cy="1470025"/>
          </a:xfrm>
        </p:spPr>
        <p:txBody>
          <a:bodyPr/>
          <a:lstStyle/>
          <a:p>
            <a:pPr eaLnBrk="1" hangingPunct="1"/>
            <a:r>
              <a:rPr lang="he-IL" altLang="he-IL" smtClean="0"/>
              <a:t>שאלות ?</a:t>
            </a:r>
            <a:br>
              <a:rPr lang="he-IL" altLang="he-IL" smtClean="0"/>
            </a:br>
            <a:r>
              <a:rPr lang="he-IL" altLang="he-IL" smtClean="0"/>
              <a:t>תודה !</a:t>
            </a:r>
          </a:p>
        </p:txBody>
      </p:sp>
      <p:sp>
        <p:nvSpPr>
          <p:cNvPr id="63491" name="כותרת משנה 2"/>
          <p:cNvSpPr>
            <a:spLocks noGrp="1"/>
          </p:cNvSpPr>
          <p:nvPr>
            <p:ph type="subTitle" idx="4294967295"/>
          </p:nvPr>
        </p:nvSpPr>
        <p:spPr>
          <a:xfrm>
            <a:off x="1371600" y="3886200"/>
            <a:ext cx="6400800" cy="1752600"/>
          </a:xfrm>
        </p:spPr>
        <p:txBody>
          <a:bodyPr/>
          <a:lstStyle/>
          <a:p>
            <a:pPr algn="ctr" eaLnBrk="1" hangingPunct="1">
              <a:buFont typeface="Arial" pitchFamily="34" charset="0"/>
              <a:buNone/>
            </a:pPr>
            <a:r>
              <a:rPr lang="en-US" altLang="he-IL" smtClean="0">
                <a:hlinkClick r:id="rId3"/>
              </a:rPr>
              <a:t>054-2651516</a:t>
            </a:r>
          </a:p>
          <a:p>
            <a:pPr algn="ctr" eaLnBrk="1" hangingPunct="1">
              <a:buFont typeface="Arial" pitchFamily="34" charset="0"/>
              <a:buNone/>
            </a:pPr>
            <a:r>
              <a:rPr lang="en-US" altLang="he-IL" smtClean="0">
                <a:hlinkClick r:id="rId3"/>
              </a:rPr>
              <a:t>meori@ampeli-tax.co.il</a:t>
            </a:r>
            <a:endParaRPr lang="en-US" altLang="he-IL" smtClean="0"/>
          </a:p>
          <a:p>
            <a:pPr algn="ctr" eaLnBrk="1" hangingPunct="1">
              <a:buFont typeface="Arial" pitchFamily="34" charset="0"/>
              <a:buNone/>
            </a:pPr>
            <a:r>
              <a:rPr lang="en-US" altLang="he-IL" smtClean="0">
                <a:hlinkClick r:id="rId4"/>
              </a:rPr>
              <a:t>http://www.ampeli-tax.co.il/</a:t>
            </a:r>
            <a:endParaRPr lang="en-US" altLang="he-IL" smtClean="0"/>
          </a:p>
          <a:p>
            <a:pPr algn="ctr" eaLnBrk="1" hangingPunct="1">
              <a:buFont typeface="Arial" pitchFamily="34" charset="0"/>
              <a:buNone/>
            </a:pPr>
            <a:endParaRPr lang="he-IL" altLang="he-IL" smtClean="0"/>
          </a:p>
          <a:p>
            <a:pPr algn="ctr" eaLnBrk="1" hangingPunct="1">
              <a:buFont typeface="Arial" pitchFamily="34" charset="0"/>
              <a:buNone/>
            </a:pPr>
            <a:endParaRPr lang="he-IL" altLang="he-IL"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229600" cy="857250"/>
          </a:xfrm>
        </p:spPr>
        <p:txBody>
          <a:bodyPr/>
          <a:lstStyle/>
          <a:p>
            <a:pPr eaLnBrk="1" hangingPunct="1"/>
            <a:r>
              <a:rPr lang="he-IL" altLang="he-IL" sz="2400" smtClean="0"/>
              <a:t>סעיפי חוק, תקנות והגדרות</a:t>
            </a:r>
          </a:p>
        </p:txBody>
      </p:sp>
      <p:sp>
        <p:nvSpPr>
          <p:cNvPr id="12291" name="Content Placeholder 2"/>
          <p:cNvSpPr>
            <a:spLocks noGrp="1"/>
          </p:cNvSpPr>
          <p:nvPr>
            <p:ph idx="1"/>
          </p:nvPr>
        </p:nvSpPr>
        <p:spPr>
          <a:xfrm>
            <a:off x="428625" y="836613"/>
            <a:ext cx="8229600" cy="5164137"/>
          </a:xfrm>
        </p:spPr>
        <p:txBody>
          <a:bodyPr anchor="ctr">
            <a:normAutofit fontScale="25000" lnSpcReduction="20000"/>
          </a:bodyPr>
          <a:lstStyle/>
          <a:p>
            <a:pPr eaLnBrk="1" hangingPunct="1">
              <a:buFont typeface="Arial" pitchFamily="34" charset="0"/>
              <a:buNone/>
              <a:defRPr/>
            </a:pPr>
            <a:endParaRPr lang="he-IL" sz="9600" b="1" u="sng" dirty="0" smtClean="0"/>
          </a:p>
          <a:p>
            <a:pPr eaLnBrk="1" hangingPunct="1">
              <a:buFont typeface="Arial" pitchFamily="34" charset="0"/>
              <a:buNone/>
              <a:defRPr/>
            </a:pPr>
            <a:endParaRPr lang="he-IL" sz="9600" b="1" u="sng" dirty="0"/>
          </a:p>
          <a:p>
            <a:pPr eaLnBrk="1" hangingPunct="1">
              <a:buFont typeface="Arial" pitchFamily="34" charset="0"/>
              <a:buNone/>
              <a:defRPr/>
            </a:pPr>
            <a:r>
              <a:rPr lang="he-IL" sz="9600" b="1" u="sng" dirty="0" smtClean="0"/>
              <a:t>מס בשיעור אפס (עסקאות יצוא): </a:t>
            </a:r>
          </a:p>
          <a:p>
            <a:pPr eaLnBrk="1" hangingPunct="1">
              <a:defRPr/>
            </a:pPr>
            <a:r>
              <a:rPr lang="he-IL" sz="9600" b="1" u="sng" dirty="0" smtClean="0"/>
              <a:t>סעיף 30(א):</a:t>
            </a:r>
          </a:p>
          <a:p>
            <a:pPr eaLnBrk="1" hangingPunct="1">
              <a:buFont typeface="Arial" pitchFamily="34" charset="0"/>
              <a:buNone/>
              <a:defRPr/>
            </a:pPr>
            <a:r>
              <a:rPr lang="he-IL" sz="4400" dirty="0" smtClean="0"/>
              <a:t>	</a:t>
            </a:r>
            <a:endParaRPr lang="he-IL" sz="3600" dirty="0" smtClean="0"/>
          </a:p>
          <a:p>
            <a:pPr eaLnBrk="1" hangingPunct="1">
              <a:buFont typeface="Arial" pitchFamily="34" charset="0"/>
              <a:buNone/>
              <a:defRPr/>
            </a:pPr>
            <a:r>
              <a:rPr lang="he-IL" sz="3600" dirty="0" smtClean="0"/>
              <a:t>	</a:t>
            </a:r>
            <a:r>
              <a:rPr lang="he-IL" sz="8800" dirty="0" smtClean="0"/>
              <a:t>" (א) אלה עסקאות שהמס עליהן יהיה בשיעור אפס:</a:t>
            </a:r>
          </a:p>
          <a:p>
            <a:pPr eaLnBrk="1" hangingPunct="1">
              <a:buFont typeface="Arial" pitchFamily="34" charset="0"/>
              <a:buNone/>
              <a:defRPr/>
            </a:pPr>
            <a:r>
              <a:rPr lang="he-IL" sz="8800" dirty="0" smtClean="0"/>
              <a:t>	</a:t>
            </a:r>
            <a:r>
              <a:rPr lang="he-IL" sz="8800" dirty="0"/>
              <a:t>	</a:t>
            </a:r>
            <a:r>
              <a:rPr lang="he-IL" sz="8800" dirty="0" smtClean="0"/>
              <a:t>(8)  </a:t>
            </a:r>
            <a:r>
              <a:rPr lang="he-IL" sz="8800" dirty="0"/>
              <a:t>שירות בקשר </a:t>
            </a:r>
            <a:r>
              <a:rPr lang="he-IL" sz="8800" dirty="0" smtClean="0"/>
              <a:t>לתיירים</a:t>
            </a:r>
            <a:r>
              <a:rPr lang="he-IL" sz="8800" dirty="0"/>
              <a:t> </a:t>
            </a:r>
            <a:r>
              <a:rPr lang="he-IL" sz="8800" dirty="0" smtClean="0"/>
              <a:t>(השכרת רכב, הסעות, סוכנות נסיעות, 	      אשפוז)</a:t>
            </a:r>
            <a:r>
              <a:rPr lang="en-US" sz="8800" dirty="0" smtClean="0"/>
              <a:t>;</a:t>
            </a:r>
            <a:endParaRPr lang="he-IL" sz="8800" dirty="0" smtClean="0"/>
          </a:p>
          <a:p>
            <a:pPr eaLnBrk="1" hangingPunct="1">
              <a:buFont typeface="Arial" pitchFamily="34" charset="0"/>
              <a:buNone/>
              <a:defRPr/>
            </a:pPr>
            <a:r>
              <a:rPr lang="he-IL" sz="8800" dirty="0" smtClean="0"/>
              <a:t>  		(9)  מכירת טובין למי שזכאי בשל כניסתו לישראל לרכשם בפטור   	      מלא ממס קנייה</a:t>
            </a:r>
            <a:r>
              <a:rPr lang="en-US" sz="8800" dirty="0" smtClean="0"/>
              <a:t>;</a:t>
            </a:r>
            <a:r>
              <a:rPr lang="he-IL" sz="8800" dirty="0" smtClean="0"/>
              <a:t> </a:t>
            </a:r>
          </a:p>
          <a:p>
            <a:pPr eaLnBrk="1" hangingPunct="1">
              <a:buFont typeface="Arial" pitchFamily="34" charset="0"/>
              <a:buNone/>
              <a:defRPr/>
            </a:pPr>
            <a:r>
              <a:rPr lang="he-IL" sz="8800" dirty="0" smtClean="0"/>
              <a:t>		(10) עסקה שהיא מכירת זכות לנסיעת חוץ"</a:t>
            </a:r>
            <a:r>
              <a:rPr lang="en-US" sz="8800" dirty="0" smtClean="0"/>
              <a:t>;</a:t>
            </a:r>
          </a:p>
          <a:p>
            <a:pPr eaLnBrk="1" hangingPunct="1">
              <a:buFont typeface="Arial" pitchFamily="34" charset="0"/>
              <a:buNone/>
              <a:defRPr/>
            </a:pPr>
            <a:r>
              <a:rPr lang="he-IL" sz="8800" dirty="0" smtClean="0"/>
              <a:t>  </a:t>
            </a:r>
            <a:r>
              <a:rPr lang="he-IL" sz="8800" dirty="0"/>
              <a:t>		</a:t>
            </a:r>
            <a:r>
              <a:rPr lang="he-IL" sz="8800" dirty="0" smtClean="0"/>
              <a:t>(11) הובלת מטענים בדרך </a:t>
            </a:r>
            <a:r>
              <a:rPr lang="he-IL" sz="8800" dirty="0" err="1" smtClean="0"/>
              <a:t>האויר</a:t>
            </a:r>
            <a:r>
              <a:rPr lang="he-IL" sz="8800" dirty="0" smtClean="0"/>
              <a:t> או הים מישראל ואליה</a:t>
            </a:r>
            <a:r>
              <a:rPr lang="en-US" sz="8800" dirty="0" smtClean="0"/>
              <a:t>;</a:t>
            </a:r>
            <a:endParaRPr lang="he-IL" sz="8800" dirty="0" smtClean="0"/>
          </a:p>
          <a:p>
            <a:pPr eaLnBrk="1" hangingPunct="1">
              <a:buFont typeface="Arial" pitchFamily="34" charset="0"/>
              <a:buNone/>
              <a:defRPr/>
            </a:pPr>
            <a:r>
              <a:rPr lang="he-IL" sz="8800" dirty="0" smtClean="0"/>
              <a:t>		(11א) </a:t>
            </a:r>
            <a:r>
              <a:rPr lang="he-IL" sz="8800" dirty="0"/>
              <a:t>הובלת מטענים </a:t>
            </a:r>
            <a:r>
              <a:rPr lang="he-IL" sz="8800" dirty="0" smtClean="0"/>
              <a:t>מישראל למדינה גובלת או ממדינה גובלת 	         לישראל</a:t>
            </a:r>
            <a:r>
              <a:rPr lang="en-US" sz="8800" dirty="0" smtClean="0"/>
              <a:t>;</a:t>
            </a:r>
            <a:r>
              <a:rPr lang="he-IL" sz="8800" dirty="0" smtClean="0"/>
              <a:t> </a:t>
            </a:r>
          </a:p>
          <a:p>
            <a:pPr eaLnBrk="1" hangingPunct="1">
              <a:buFont typeface="Arial" pitchFamily="34" charset="0"/>
              <a:buNone/>
              <a:defRPr/>
            </a:pPr>
            <a:r>
              <a:rPr lang="he-IL" sz="8800" dirty="0" smtClean="0"/>
              <a:t>		(12) מכירתם של כלי טיס/ מכירתם של כלי טיס או יבואם של אלו 	       בידי עוסק.  </a:t>
            </a:r>
            <a:endParaRPr lang="he-IL" sz="8800" dirty="0"/>
          </a:p>
          <a:p>
            <a:pPr eaLnBrk="1" hangingPunct="1">
              <a:buFont typeface="Arial" pitchFamily="34" charset="0"/>
              <a:buNone/>
              <a:defRPr/>
            </a:pPr>
            <a:endParaRPr lang="en-US" sz="8800" dirty="0"/>
          </a:p>
          <a:p>
            <a:pPr eaLnBrk="1" hangingPunct="1">
              <a:buFont typeface="Arial" pitchFamily="34" charset="0"/>
              <a:buNone/>
              <a:defRPr/>
            </a:pPr>
            <a:endParaRPr lang="he-IL" sz="3600" dirty="0"/>
          </a:p>
          <a:p>
            <a:pPr eaLnBrk="1" hangingPunct="1">
              <a:buFont typeface="Arial" pitchFamily="34" charset="0"/>
              <a:buNone/>
              <a:defRPr/>
            </a:pPr>
            <a:endParaRPr lang="he-IL" sz="2200" dirty="0"/>
          </a:p>
          <a:p>
            <a:pPr eaLnBrk="1" hangingPunct="1">
              <a:buFont typeface="Arial" pitchFamily="34" charset="0"/>
              <a:buNone/>
              <a:defRPr/>
            </a:pPr>
            <a:endParaRPr lang="he-IL" sz="2200" dirty="0"/>
          </a:p>
          <a:p>
            <a:pPr eaLnBrk="1" hangingPunct="1">
              <a:buFont typeface="Arial" pitchFamily="34" charset="0"/>
              <a:buNone/>
              <a:defRPr/>
            </a:pPr>
            <a:endParaRPr lang="he-IL" sz="2200" dirty="0"/>
          </a:p>
          <a:p>
            <a:pPr eaLnBrk="1" hangingPunct="1">
              <a:buFont typeface="Arial" pitchFamily="34" charset="0"/>
              <a:buNone/>
              <a:defRPr/>
            </a:pPr>
            <a:endParaRPr lang="he-IL" sz="2200" dirty="0"/>
          </a:p>
          <a:p>
            <a:pPr eaLnBrk="1" hangingPunct="1">
              <a:buFont typeface="Arial" pitchFamily="34" charset="0"/>
              <a:buNone/>
              <a:defRPr/>
            </a:pPr>
            <a:endParaRPr lang="he-IL" sz="2200" dirty="0"/>
          </a:p>
          <a:p>
            <a:pPr eaLnBrk="1" hangingPunct="1">
              <a:buFont typeface="Arial" pitchFamily="34" charset="0"/>
              <a:buNone/>
              <a:defRPr/>
            </a:pPr>
            <a:endParaRPr lang="he-IL" sz="2200" dirty="0"/>
          </a:p>
          <a:p>
            <a:pPr algn="just" eaLnBrk="1" hangingPunct="1">
              <a:buFont typeface="Arial" pitchFamily="34" charset="0"/>
              <a:buNone/>
              <a:defRPr/>
            </a:pPr>
            <a:r>
              <a:rPr lang="he-IL" sz="2200" b="1" dirty="0" smtClean="0"/>
              <a:t> </a:t>
            </a:r>
          </a:p>
          <a:p>
            <a:pPr algn="just" eaLnBrk="1" hangingPunct="1">
              <a:buFont typeface="Arial" pitchFamily="34" charset="0"/>
              <a:buNone/>
              <a:defRPr/>
            </a:pPr>
            <a:r>
              <a:rPr lang="he-IL" sz="2200" b="1" dirty="0" smtClean="0"/>
              <a:t>		 	</a:t>
            </a:r>
          </a:p>
          <a:p>
            <a:pPr algn="just" eaLnBrk="1" hangingPunct="1">
              <a:buFont typeface="Arial" pitchFamily="34" charset="0"/>
              <a:buNone/>
              <a:defRPr/>
            </a:pPr>
            <a:endParaRPr lang="he-IL" sz="2200" dirty="0" smtClean="0"/>
          </a:p>
          <a:p>
            <a:pPr eaLnBrk="1" hangingPunct="1">
              <a:buFont typeface="Arial" pitchFamily="34" charset="0"/>
              <a:buNone/>
              <a:defRPr/>
            </a:pPr>
            <a:r>
              <a:rPr lang="he-IL" sz="2200" dirty="0" smtClean="0"/>
              <a:t>	</a:t>
            </a:r>
            <a:endParaRPr lang="he-IL" sz="22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857250"/>
          </a:xfrm>
        </p:spPr>
        <p:txBody>
          <a:bodyPr/>
          <a:lstStyle/>
          <a:p>
            <a:pPr eaLnBrk="1" hangingPunct="1"/>
            <a:r>
              <a:rPr lang="he-IL" altLang="he-IL" sz="2400" smtClean="0"/>
              <a:t>סעיפי חוק, תקנות והגדרות</a:t>
            </a:r>
          </a:p>
        </p:txBody>
      </p:sp>
      <p:sp>
        <p:nvSpPr>
          <p:cNvPr id="12291" name="Content Placeholder 2"/>
          <p:cNvSpPr>
            <a:spLocks noGrp="1"/>
          </p:cNvSpPr>
          <p:nvPr>
            <p:ph idx="1"/>
          </p:nvPr>
        </p:nvSpPr>
        <p:spPr>
          <a:xfrm>
            <a:off x="428625" y="1000125"/>
            <a:ext cx="8229600" cy="5000625"/>
          </a:xfrm>
        </p:spPr>
        <p:txBody>
          <a:bodyPr anchor="ctr">
            <a:normAutofit fontScale="92500" lnSpcReduction="20000"/>
          </a:bodyPr>
          <a:lstStyle/>
          <a:p>
            <a:pPr eaLnBrk="1" hangingPunct="1">
              <a:buFont typeface="Arial" pitchFamily="34" charset="0"/>
              <a:buNone/>
              <a:defRPr/>
            </a:pPr>
            <a:r>
              <a:rPr lang="he-IL" sz="2600" b="1" u="sng" dirty="0" smtClean="0"/>
              <a:t>מס בשיעור אפס: </a:t>
            </a:r>
          </a:p>
          <a:p>
            <a:pPr eaLnBrk="1" hangingPunct="1">
              <a:defRPr/>
            </a:pPr>
            <a:r>
              <a:rPr lang="he-IL" sz="2200" b="1" u="sng" dirty="0" smtClean="0"/>
              <a:t>סעיף 30(א):</a:t>
            </a:r>
          </a:p>
          <a:p>
            <a:pPr eaLnBrk="1" hangingPunct="1">
              <a:buFont typeface="Arial" pitchFamily="34" charset="0"/>
              <a:buNone/>
              <a:defRPr/>
            </a:pPr>
            <a:r>
              <a:rPr lang="he-IL" sz="2000" dirty="0" smtClean="0"/>
              <a:t>	</a:t>
            </a:r>
          </a:p>
          <a:p>
            <a:pPr eaLnBrk="1" hangingPunct="1">
              <a:buFont typeface="Arial" pitchFamily="34" charset="0"/>
              <a:buNone/>
              <a:defRPr/>
            </a:pPr>
            <a:r>
              <a:rPr lang="he-IL" sz="2000" dirty="0" smtClean="0"/>
              <a:t>	</a:t>
            </a:r>
            <a:r>
              <a:rPr lang="he-IL" sz="2200" dirty="0" smtClean="0"/>
              <a:t>" (א) אלה עסקאות שהמס עליהן יהיה בשיעור אפס:</a:t>
            </a:r>
          </a:p>
          <a:p>
            <a:pPr eaLnBrk="1" hangingPunct="1">
              <a:buFont typeface="Arial" pitchFamily="34" charset="0"/>
              <a:buNone/>
              <a:defRPr/>
            </a:pPr>
            <a:r>
              <a:rPr lang="he-IL" sz="2200" dirty="0" smtClean="0"/>
              <a:t>	..</a:t>
            </a:r>
          </a:p>
          <a:p>
            <a:pPr algn="just" eaLnBrk="1" hangingPunct="1">
              <a:buFont typeface="Arial" pitchFamily="34" charset="0"/>
              <a:buNone/>
              <a:defRPr/>
            </a:pPr>
            <a:r>
              <a:rPr lang="he-IL" sz="2200" dirty="0" smtClean="0"/>
              <a:t>		(5)  </a:t>
            </a:r>
            <a:r>
              <a:rPr lang="he-IL" sz="2200" b="1" dirty="0" smtClean="0"/>
              <a:t>מתן שירות לתושב חוץ, למעט שירות ששר האוצר קבע </a:t>
            </a:r>
          </a:p>
          <a:p>
            <a:pPr algn="just" eaLnBrk="1" hangingPunct="1">
              <a:buFont typeface="Arial" pitchFamily="34" charset="0"/>
              <a:buNone/>
              <a:defRPr/>
            </a:pPr>
            <a:r>
              <a:rPr lang="he-IL" sz="2200" b="1" dirty="0" smtClean="0"/>
              <a:t>		      לעניין זה</a:t>
            </a:r>
            <a:r>
              <a:rPr lang="en-US" sz="2200" b="1" dirty="0" smtClean="0">
                <a:cs typeface="Arial" pitchFamily="34" charset="0"/>
              </a:rPr>
              <a:t>;</a:t>
            </a:r>
            <a:r>
              <a:rPr lang="he-IL" sz="2200" b="1" dirty="0" smtClean="0"/>
              <a:t> לא יראו שירות כניתן לתושב חוץ כאשר נושא 	            	      ההסכם הוא מתן השירות בפועל, נוסף על תושב החוץ, 	          	      גם לתושב ישראל בישראל </a:t>
            </a:r>
            <a:r>
              <a:rPr lang="he-IL" sz="2200" dirty="0" smtClean="0"/>
              <a:t>, </a:t>
            </a:r>
            <a:r>
              <a:rPr lang="he-IL" sz="2200" b="1" dirty="0" smtClean="0"/>
              <a:t>לשותפות שרוב הזכויות בה הן 		      של שותפים תושבי ישראל או לחברה שלענין פקודת מס 	                         	      הכנסה רואים אותה כתושבת ישראל, אלא אם הוא שירות 		      שתמורתו מהווה חלק מערך הטובין שנקבע כאמור בסעיפים		      129 עד 133ט לפקודת המכס, לפי העניין</a:t>
            </a:r>
            <a:r>
              <a:rPr lang="en-US" sz="2200" b="1" dirty="0" smtClean="0"/>
              <a:t>;</a:t>
            </a:r>
            <a:r>
              <a:rPr lang="he-IL" sz="2200" b="1" dirty="0" smtClean="0"/>
              <a:t>	</a:t>
            </a:r>
          </a:p>
          <a:p>
            <a:pPr algn="just" eaLnBrk="1" hangingPunct="1">
              <a:buFont typeface="Arial" pitchFamily="34" charset="0"/>
              <a:buNone/>
              <a:defRPr/>
            </a:pPr>
            <a:endParaRPr lang="he-IL" sz="2200" dirty="0" smtClean="0"/>
          </a:p>
          <a:p>
            <a:pPr eaLnBrk="1" hangingPunct="1">
              <a:buFont typeface="Arial" pitchFamily="34" charset="0"/>
              <a:buNone/>
              <a:defRPr/>
            </a:pPr>
            <a:r>
              <a:rPr lang="he-IL" sz="2200" dirty="0" smtClean="0"/>
              <a:t>		(7)  </a:t>
            </a:r>
            <a:r>
              <a:rPr lang="he-IL" sz="2200" b="1" dirty="0" smtClean="0"/>
              <a:t>מתן שירות בחוץ לארץ בידי עוסק שמקום עיסוקו העיקרי </a:t>
            </a:r>
          </a:p>
          <a:p>
            <a:pPr eaLnBrk="1" hangingPunct="1">
              <a:buFont typeface="Arial" pitchFamily="34" charset="0"/>
              <a:buNone/>
              <a:defRPr/>
            </a:pPr>
            <a:r>
              <a:rPr lang="he-IL" sz="2200" b="1" i="1" dirty="0"/>
              <a:t>	</a:t>
            </a:r>
            <a:r>
              <a:rPr lang="he-IL" sz="2200" b="1" i="1" dirty="0" smtClean="0"/>
              <a:t>	      </a:t>
            </a:r>
            <a:r>
              <a:rPr lang="he-IL" sz="2200" b="1" dirty="0" smtClean="0"/>
              <a:t>הוא בישראל</a:t>
            </a:r>
            <a:r>
              <a:rPr lang="en-US" sz="2200" b="1" dirty="0" smtClean="0"/>
              <a:t>;</a:t>
            </a:r>
            <a:r>
              <a:rPr lang="en-US" sz="2200" b="1" dirty="0"/>
              <a:t> </a:t>
            </a:r>
            <a:r>
              <a:rPr lang="he-IL" sz="2200" b="1" dirty="0" smtClean="0"/>
              <a:t>	</a:t>
            </a:r>
            <a:r>
              <a:rPr lang="he-IL" sz="2200" dirty="0" smtClean="0"/>
              <a:t>"</a:t>
            </a:r>
            <a:endParaRPr lang="he-IL" sz="22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857250"/>
          </a:xfrm>
        </p:spPr>
        <p:txBody>
          <a:bodyPr/>
          <a:lstStyle/>
          <a:p>
            <a:pPr eaLnBrk="1" hangingPunct="1"/>
            <a:r>
              <a:rPr lang="he-IL" altLang="he-IL" sz="2400" smtClean="0"/>
              <a:t>סעיפי חוק, תקנות והגדרות</a:t>
            </a:r>
          </a:p>
        </p:txBody>
      </p:sp>
      <p:sp>
        <p:nvSpPr>
          <p:cNvPr id="15363" name="Content Placeholder 2"/>
          <p:cNvSpPr>
            <a:spLocks noGrp="1"/>
          </p:cNvSpPr>
          <p:nvPr>
            <p:ph idx="1"/>
          </p:nvPr>
        </p:nvSpPr>
        <p:spPr>
          <a:xfrm>
            <a:off x="395288" y="981075"/>
            <a:ext cx="8229600" cy="5000625"/>
          </a:xfrm>
        </p:spPr>
        <p:txBody>
          <a:bodyPr anchor="ctr"/>
          <a:lstStyle/>
          <a:p>
            <a:pPr eaLnBrk="1" hangingPunct="1">
              <a:buFont typeface="Arial" pitchFamily="34" charset="0"/>
              <a:buNone/>
            </a:pPr>
            <a:r>
              <a:rPr lang="he-IL" altLang="he-IL" sz="2200" b="1" u="sng" smtClean="0"/>
              <a:t>"תושב חוץ"- (סעיף 1 לחוק – "הגדרות").</a:t>
            </a:r>
          </a:p>
          <a:p>
            <a:pPr eaLnBrk="1" hangingPunct="1">
              <a:buFont typeface="Arial" pitchFamily="34" charset="0"/>
              <a:buNone/>
            </a:pPr>
            <a:endParaRPr lang="he-IL" altLang="he-IL" sz="2200" smtClean="0"/>
          </a:p>
          <a:p>
            <a:pPr eaLnBrk="1" hangingPunct="1">
              <a:buFont typeface="Arial" pitchFamily="34" charset="0"/>
              <a:buNone/>
            </a:pPr>
            <a:r>
              <a:rPr lang="he-IL" altLang="he-IL" sz="2200" smtClean="0"/>
              <a:t>	(1) לגבי יחיד- יחיד היושב דרך קבע מחוץ לישראל</a:t>
            </a:r>
            <a:r>
              <a:rPr lang="en-US" altLang="he-IL" sz="2200" smtClean="0"/>
              <a:t>;</a:t>
            </a:r>
          </a:p>
          <a:p>
            <a:pPr eaLnBrk="1" hangingPunct="1">
              <a:buFont typeface="Arial" pitchFamily="34" charset="0"/>
              <a:buNone/>
            </a:pPr>
            <a:r>
              <a:rPr lang="he-IL" altLang="he-IL" sz="2200" i="1" smtClean="0"/>
              <a:t>	</a:t>
            </a:r>
            <a:r>
              <a:rPr lang="he-IL" altLang="he-IL" sz="2200" smtClean="0"/>
              <a:t>(2) לגבי חבר בני אדם- חבר בני אדם שנרשם או התאגד רק מחוץ לישראל</a:t>
            </a:r>
            <a:r>
              <a:rPr lang="en-US" altLang="he-IL" sz="2200" smtClean="0"/>
              <a:t>;</a:t>
            </a:r>
          </a:p>
          <a:p>
            <a:pPr eaLnBrk="1" hangingPunct="1">
              <a:buFont typeface="Arial" pitchFamily="34" charset="0"/>
              <a:buNone/>
            </a:pPr>
            <a:endParaRPr lang="en-US" altLang="he-IL" sz="2200" smtClean="0"/>
          </a:p>
          <a:p>
            <a:pPr eaLnBrk="1" hangingPunct="1">
              <a:buFont typeface="Arial" pitchFamily="34" charset="0"/>
              <a:buNone/>
            </a:pPr>
            <a:r>
              <a:rPr lang="he-IL" altLang="he-IL" sz="2200" b="1" u="sng" smtClean="0"/>
              <a:t>סעיף 30(ג) לחוק מע"מ- </a:t>
            </a:r>
          </a:p>
          <a:p>
            <a:pPr eaLnBrk="1" hangingPunct="1">
              <a:buFont typeface="Arial" pitchFamily="34" charset="0"/>
              <a:buNone/>
            </a:pPr>
            <a:endParaRPr lang="he-IL" altLang="he-IL" sz="2200" smtClean="0"/>
          </a:p>
          <a:p>
            <a:pPr eaLnBrk="1" hangingPunct="1">
              <a:buFont typeface="Arial" pitchFamily="34" charset="0"/>
              <a:buNone/>
            </a:pPr>
            <a:r>
              <a:rPr lang="he-IL" altLang="he-IL" sz="2200" smtClean="0"/>
              <a:t>(ג) " בסעיף זה, "</a:t>
            </a:r>
            <a:r>
              <a:rPr lang="he-IL" altLang="he-IL" sz="2200" b="1" smtClean="0"/>
              <a:t>תושב חוץ</a:t>
            </a:r>
            <a:r>
              <a:rPr lang="he-IL" altLang="he-IL" sz="2200" smtClean="0"/>
              <a:t>"- תושב חוץ כהגדרתו בסעיף 1 כשהוא נמצא מחוץ לישראל ואין לו עסקים או פעילות בישראל...".</a:t>
            </a:r>
          </a:p>
          <a:p>
            <a:pPr eaLnBrk="1" hangingPunct="1">
              <a:buFont typeface="Arial" pitchFamily="34" charset="0"/>
              <a:buNone/>
            </a:pPr>
            <a:endParaRPr lang="he-IL" altLang="he-IL" sz="2000" i="1" smtClean="0"/>
          </a:p>
          <a:p>
            <a:pPr eaLnBrk="1" hangingPunct="1">
              <a:buFont typeface="Arial" pitchFamily="34" charset="0"/>
              <a:buNone/>
            </a:pPr>
            <a:endParaRPr lang="he-IL" altLang="he-IL" sz="2200" i="1"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857250"/>
          </a:xfrm>
        </p:spPr>
        <p:txBody>
          <a:bodyPr/>
          <a:lstStyle/>
          <a:p>
            <a:pPr eaLnBrk="1" hangingPunct="1"/>
            <a:r>
              <a:rPr lang="he-IL" altLang="he-IL" sz="2400" smtClean="0"/>
              <a:t>סעיפי חוק, תקנות והגדרות</a:t>
            </a:r>
          </a:p>
        </p:txBody>
      </p:sp>
      <p:sp>
        <p:nvSpPr>
          <p:cNvPr id="14339" name="Content Placeholder 2"/>
          <p:cNvSpPr>
            <a:spLocks noGrp="1"/>
          </p:cNvSpPr>
          <p:nvPr>
            <p:ph idx="1"/>
          </p:nvPr>
        </p:nvSpPr>
        <p:spPr>
          <a:xfrm>
            <a:off x="428625" y="1000125"/>
            <a:ext cx="8229600" cy="5000625"/>
          </a:xfrm>
        </p:spPr>
        <p:txBody>
          <a:bodyPr/>
          <a:lstStyle/>
          <a:p>
            <a:pPr marL="0" indent="0" eaLnBrk="1" hangingPunct="1">
              <a:buFont typeface="Arial" pitchFamily="34" charset="0"/>
              <a:buNone/>
              <a:defRPr/>
            </a:pPr>
            <a:r>
              <a:rPr lang="he-IL" sz="2400" b="1" u="sng" dirty="0" smtClean="0"/>
              <a:t>הדרישה הצורנית:</a:t>
            </a:r>
          </a:p>
          <a:p>
            <a:pPr marL="0" indent="0" eaLnBrk="1" hangingPunct="1">
              <a:buFont typeface="Arial" pitchFamily="34" charset="0"/>
              <a:buNone/>
              <a:defRPr/>
            </a:pPr>
            <a:endParaRPr lang="he-IL" sz="2400" b="1" u="sng" dirty="0" smtClean="0"/>
          </a:p>
          <a:p>
            <a:pPr marL="0" indent="0" eaLnBrk="1" hangingPunct="1">
              <a:buFont typeface="Arial" pitchFamily="34" charset="0"/>
              <a:buNone/>
              <a:defRPr/>
            </a:pPr>
            <a:r>
              <a:rPr lang="he-IL" sz="2400" b="1" dirty="0" smtClean="0"/>
              <a:t>תקנה 12(א)(1) לתקנות מס ערך מוסף, </a:t>
            </a:r>
            <a:r>
              <a:rPr lang="he-IL" sz="2400" b="1" dirty="0" err="1" smtClean="0"/>
              <a:t>התשל"ו</a:t>
            </a:r>
            <a:r>
              <a:rPr lang="he-IL" sz="2400" b="1" dirty="0" smtClean="0"/>
              <a:t> – 1976 ("תקנות מע"מ"):  </a:t>
            </a:r>
          </a:p>
          <a:p>
            <a:pPr eaLnBrk="1" hangingPunct="1">
              <a:buFont typeface="Arial" pitchFamily="34" charset="0"/>
              <a:buNone/>
              <a:defRPr/>
            </a:pPr>
            <a:endParaRPr lang="he-IL" sz="2000" b="1" u="sng" dirty="0" smtClean="0"/>
          </a:p>
          <a:p>
            <a:pPr eaLnBrk="1" hangingPunct="1">
              <a:buFont typeface="Arial" pitchFamily="34" charset="0"/>
              <a:buNone/>
              <a:defRPr/>
            </a:pPr>
            <a:r>
              <a:rPr lang="he-IL" sz="2200" b="1" dirty="0" smtClean="0"/>
              <a:t>" 12.(א) שיעור אפס על פי סעיף 30 (א)(1), (2), (4), (5), (7) ו- (8) לחוק מותנה בכך שיוכח להנחת דעתו של המנהל כי נתקיימו כל אלה:</a:t>
            </a:r>
          </a:p>
          <a:p>
            <a:pPr eaLnBrk="1" hangingPunct="1">
              <a:defRPr/>
            </a:pPr>
            <a:endParaRPr lang="he-IL" sz="2200" b="1" dirty="0" smtClean="0"/>
          </a:p>
          <a:p>
            <a:pPr marL="1371600" lvl="2" indent="-457200" eaLnBrk="1" hangingPunct="1">
              <a:buFont typeface="Arial" pitchFamily="34" charset="0"/>
              <a:buAutoNum type="arabicParenBoth"/>
              <a:defRPr/>
            </a:pPr>
            <a:r>
              <a:rPr lang="he-IL" sz="2200" b="1" dirty="0" smtClean="0"/>
              <a:t>נרשמו בספרי החשבונות של העוסק מחיר העסקה לרבות דרך התשלום והמטבע שבו שולמה</a:t>
            </a:r>
            <a:r>
              <a:rPr lang="en-US" sz="2200" b="1" dirty="0" smtClean="0">
                <a:cs typeface="Arial" pitchFamily="34" charset="0"/>
              </a:rPr>
              <a:t>;</a:t>
            </a:r>
            <a:r>
              <a:rPr lang="he-IL" sz="2200" b="1" dirty="0" smtClean="0"/>
              <a:t>...".</a:t>
            </a:r>
          </a:p>
          <a:p>
            <a:pPr marL="1371600" lvl="2" indent="-457200" eaLnBrk="1" hangingPunct="1">
              <a:buFont typeface="Arial" pitchFamily="34" charset="0"/>
              <a:buAutoNum type="arabicParenBoth"/>
              <a:defRPr/>
            </a:pPr>
            <a:r>
              <a:rPr lang="he-IL" sz="2200" b="1" dirty="0" smtClean="0"/>
              <a:t>בידי העוסק הסכם או מסמך אחר בכתב המאשר את פרטי העסקה...".</a:t>
            </a:r>
          </a:p>
          <a:p>
            <a:pPr marL="1371600" lvl="2" indent="-457200" eaLnBrk="1" hangingPunct="1">
              <a:buFont typeface="Arial" pitchFamily="34" charset="0"/>
              <a:buNone/>
              <a:defRPr/>
            </a:pPr>
            <a:endParaRPr lang="he-IL" sz="2200" b="1" dirty="0" smtClean="0"/>
          </a:p>
          <a:p>
            <a:pPr eaLnBrk="1" hangingPunct="1">
              <a:buFont typeface="Arial" pitchFamily="34" charset="0"/>
              <a:buNone/>
              <a:defRPr/>
            </a:pPr>
            <a:endParaRPr lang="he-IL" sz="1800" b="1" u="sng" dirty="0" smtClean="0"/>
          </a:p>
          <a:p>
            <a:pPr eaLnBrk="1" hangingPunct="1">
              <a:defRPr/>
            </a:pPr>
            <a:endParaRPr lang="en-US" sz="1800" b="1" u="sng" dirty="0" smtClean="0">
              <a:cs typeface="Arial" pitchFamily="34" charset="0"/>
            </a:endParaRPr>
          </a:p>
          <a:p>
            <a:pPr eaLnBrk="1" hangingPunct="1">
              <a:defRPr/>
            </a:pPr>
            <a:endParaRPr lang="en-US" sz="1800" b="1" u="sng" dirty="0" smtClean="0">
              <a:cs typeface="Arial" pitchFamily="34" charset="0"/>
            </a:endParaRPr>
          </a:p>
          <a:p>
            <a:pPr marL="457200" lvl="1" indent="0" eaLnBrk="1" hangingPunct="1">
              <a:buFont typeface="Arial" pitchFamily="34" charset="0"/>
              <a:buNone/>
              <a:defRPr/>
            </a:pPr>
            <a:endParaRPr lang="he-IL" sz="1800" i="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7874</TotalTime>
  <Words>4726</Words>
  <Application>Microsoft Office PowerPoint</Application>
  <PresentationFormat>‫הצגה על המסך (4:3)</PresentationFormat>
  <Paragraphs>629</Paragraphs>
  <Slides>55</Slides>
  <Notes>25</Notes>
  <HiddenSlides>0</HiddenSlides>
  <MMClips>0</MMClips>
  <ScaleCrop>false</ScaleCrop>
  <HeadingPairs>
    <vt:vector size="4" baseType="variant">
      <vt:variant>
        <vt:lpstr>ערכת נושא</vt:lpstr>
      </vt:variant>
      <vt:variant>
        <vt:i4>2</vt:i4>
      </vt:variant>
      <vt:variant>
        <vt:lpstr>כותרות שקופיות</vt:lpstr>
      </vt:variant>
      <vt:variant>
        <vt:i4>55</vt:i4>
      </vt:variant>
    </vt:vector>
  </HeadingPairs>
  <TitlesOfParts>
    <vt:vector size="57" baseType="lpstr">
      <vt:lpstr>ערכת נושא Office</vt:lpstr>
      <vt:lpstr>1_ערכת נושא Office</vt:lpstr>
      <vt:lpstr>חידושים לעניין מע"מ בשיעור אפס במתן שירותים לתושב חוץ </vt:lpstr>
      <vt:lpstr>נושאי המצגת</vt:lpstr>
      <vt:lpstr>סעיפי חוק, תקנות והגדרות</vt:lpstr>
      <vt:lpstr>סעיפי חוק ותקנות</vt:lpstr>
      <vt:lpstr>סעיפי חוק, תקנות והגדרות</vt:lpstr>
      <vt:lpstr>סעיפי חוק, תקנות והגדרות</vt:lpstr>
      <vt:lpstr>סעיפי חוק, תקנות והגדרות</vt:lpstr>
      <vt:lpstr>סעיפי חוק, תקנות והגדרות</vt:lpstr>
      <vt:lpstr>סעיפי חוק, תקנות והגדרות</vt:lpstr>
      <vt:lpstr>סעיפי חוק, תקנות והגדרות</vt:lpstr>
      <vt:lpstr>סעיפי חוק, תקנות והגדרות</vt:lpstr>
      <vt:lpstr>סעיף 30(א)(5) לחוק</vt:lpstr>
      <vt:lpstr>סעיף 30(א)(5) לחוק</vt:lpstr>
      <vt:lpstr>סעיף 30(א)(5) לחוק לפני תיקון 23</vt:lpstr>
      <vt:lpstr>סעיף 30(א)(5) לחוק לפני תיקון 23</vt:lpstr>
      <vt:lpstr>סעיף 30(א)(5) לחוק לפני תיקון 23</vt:lpstr>
      <vt:lpstr>סעיף 30(א)(5) לחוק לפני תיקון 23</vt:lpstr>
      <vt:lpstr>סעיף 30(א)(5) לחוק לאחר תיקון 23</vt:lpstr>
      <vt:lpstr>סעיף 30(א)(5) לפני תיקון 23</vt:lpstr>
      <vt:lpstr>סעיף 30(א)(5) לפני תיקון 23</vt:lpstr>
      <vt:lpstr>סעיף 30(א)(5) לאחר תיקון 23</vt:lpstr>
      <vt:lpstr>סעיף 30(א)(5) לאחר תיקון 23</vt:lpstr>
      <vt:lpstr>סעיף 30(א)(5) לאחר תיקון 23</vt:lpstr>
      <vt:lpstr>סעיף 30(א)(5) לאחר תיקון 23</vt:lpstr>
      <vt:lpstr>סעיף 30(א)(5) לאחר תיקון 23</vt:lpstr>
      <vt:lpstr>סעיף 30(א)(5) לאחר תיקון 23</vt:lpstr>
      <vt:lpstr>סעיף 30(א)(5) לאחר תיקון 23</vt:lpstr>
      <vt:lpstr>סעיף 30(א)(5) לאחר תיקון 23</vt:lpstr>
      <vt:lpstr>סעיף 30(א)(5) לאחר תיקון 23</vt:lpstr>
      <vt:lpstr>סעיף 30(א)(5) לאחר תיקון 23</vt:lpstr>
      <vt:lpstr>סעיף 30(א)(5) לאחר תיקון 23</vt:lpstr>
      <vt:lpstr>סעיף 30(א)(5) לאחר תיקון 23</vt:lpstr>
      <vt:lpstr>תקנה 12א(א) לתקנות מע"מ בראי הפסיקה</vt:lpstr>
      <vt:lpstr>תקנה 12א(א) לתקנות מע"מ בראי הפסיקה</vt:lpstr>
      <vt:lpstr>תקנה 12א (א) לתקנות מע"מ – בראי הפסיקה</vt:lpstr>
      <vt:lpstr>תקנה 12א (א) לתקנות מע"מ – בראי הפסיקה</vt:lpstr>
      <vt:lpstr>תקנה 12א (א) לתקנות מע"מ – בראי הפסיקה</vt:lpstr>
      <vt:lpstr>תקנה 12א (א) לתקנות מע"מ – בראי הפסיקה</vt:lpstr>
      <vt:lpstr>תקנה 12א (א) לתקנות מע"מ – בראי הפסיקה</vt:lpstr>
      <vt:lpstr>החלטות מיסוי חדשות בסוגיות מתן שירות לתושב חוץ</vt:lpstr>
      <vt:lpstr>החלטות מיסוי חדשות בסוגיות מתן שירות לתושב חוץ</vt:lpstr>
      <vt:lpstr>החלטות מיסוי חדשות בסוגיות מתן שירות לתושב חוץ</vt:lpstr>
      <vt:lpstr>החלטות מיסוי חדשות בסוגיות מתן שירות לתושב חוץ</vt:lpstr>
      <vt:lpstr>החלטות מיסוי חדשות בסוגיות מתן שירות לתושב חוץ</vt:lpstr>
      <vt:lpstr>החלטות מיסוי חדשות בסוגיות מתן שירות לתושב חוץ</vt:lpstr>
      <vt:lpstr>סעיף 30(א)(7) לחוק מע"מ </vt:lpstr>
      <vt:lpstr>סעיף 30 (א)(7) בראי הפסיקה ורשות המיסים</vt:lpstr>
      <vt:lpstr>סעיף 30 (א)(7) בראי הפסיקה ורשות המיסים</vt:lpstr>
      <vt:lpstr>סעיף 30 (א)(7) בראי הפסיקה ורשות המיסים</vt:lpstr>
      <vt:lpstr>סעיף 30 (א)(7) בראי הפסיקה ורשות המיסים</vt:lpstr>
      <vt:lpstr>סעיף 30 (א)(7) בראי הפסיקה ורשות המיסים</vt:lpstr>
      <vt:lpstr>סעיף 30 (א)(7) בראי הפסיקה ורשות המיסים</vt:lpstr>
      <vt:lpstr>סעיף 30 (א)(7) בראי הפסיקה ורשות המיסים</vt:lpstr>
      <vt:lpstr>סיכום, מסקנות, תהיות</vt:lpstr>
      <vt:lpstr>שאלות ? תודה !</vt:lpstr>
    </vt:vector>
  </TitlesOfParts>
  <Company>Bank Hapoalim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0857 - אורית ברוורמן</dc:creator>
  <cp:lastModifiedBy>meori</cp:lastModifiedBy>
  <cp:revision>308</cp:revision>
  <dcterms:created xsi:type="dcterms:W3CDTF">2011-12-13T15:06:51Z</dcterms:created>
  <dcterms:modified xsi:type="dcterms:W3CDTF">2014-01-23T15:50:53Z</dcterms:modified>
</cp:coreProperties>
</file>