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23"/>
  </p:notesMasterIdLst>
  <p:handoutMasterIdLst>
    <p:handoutMasterId r:id="rId24"/>
  </p:handoutMasterIdLst>
  <p:sldIdLst>
    <p:sldId id="256" r:id="rId3"/>
    <p:sldId id="303" r:id="rId4"/>
    <p:sldId id="316" r:id="rId5"/>
    <p:sldId id="372" r:id="rId6"/>
    <p:sldId id="373" r:id="rId7"/>
    <p:sldId id="317" r:id="rId8"/>
    <p:sldId id="318" r:id="rId9"/>
    <p:sldId id="374" r:id="rId10"/>
    <p:sldId id="389" r:id="rId11"/>
    <p:sldId id="375" r:id="rId12"/>
    <p:sldId id="385" r:id="rId13"/>
    <p:sldId id="376" r:id="rId14"/>
    <p:sldId id="380" r:id="rId15"/>
    <p:sldId id="388" r:id="rId16"/>
    <p:sldId id="381" r:id="rId17"/>
    <p:sldId id="382" r:id="rId18"/>
    <p:sldId id="390" r:id="rId19"/>
    <p:sldId id="383" r:id="rId20"/>
    <p:sldId id="387" r:id="rId21"/>
    <p:sldId id="369" r:id="rId22"/>
  </p:sldIdLst>
  <p:sldSz cx="9144000" cy="6858000" type="screen4x3"/>
  <p:notesSz cx="9363075" cy="7077075"/>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26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38" autoAdjust="0"/>
    <p:restoredTop sz="96953" autoAdjust="0"/>
  </p:normalViewPr>
  <p:slideViewPr>
    <p:cSldViewPr>
      <p:cViewPr>
        <p:scale>
          <a:sx n="96" d="100"/>
          <a:sy n="96" d="100"/>
        </p:scale>
        <p:origin x="-1224"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305297" y="2"/>
            <a:ext cx="4057779" cy="353569"/>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2237" y="2"/>
            <a:ext cx="4057779" cy="353569"/>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780CE4DC-343D-4AF8-8F57-04E6936E108E}" type="datetimeFigureOut">
              <a:rPr lang="he-IL"/>
              <a:pPr>
                <a:defRPr/>
              </a:pPr>
              <a:t>ט"ז/אלול/תשע"ו</a:t>
            </a:fld>
            <a:endParaRPr lang="he-IL"/>
          </a:p>
        </p:txBody>
      </p:sp>
      <p:sp>
        <p:nvSpPr>
          <p:cNvPr id="4" name="מציין מיקום של כותרת תחתונה 3"/>
          <p:cNvSpPr>
            <a:spLocks noGrp="1"/>
          </p:cNvSpPr>
          <p:nvPr>
            <p:ph type="ftr" sz="quarter" idx="2"/>
          </p:nvPr>
        </p:nvSpPr>
        <p:spPr>
          <a:xfrm>
            <a:off x="5305297" y="6722368"/>
            <a:ext cx="4057779" cy="353569"/>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2237" y="6722368"/>
            <a:ext cx="4057779" cy="353569"/>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3B65C1F-B7C8-4F12-B9B1-9F7AFDAD0742}" type="slidenum">
              <a:rPr lang="he-IL"/>
              <a:pPr>
                <a:defRPr/>
              </a:pPr>
              <a:t>‹#›</a:t>
            </a:fld>
            <a:endParaRPr lang="he-IL"/>
          </a:p>
        </p:txBody>
      </p:sp>
    </p:spTree>
    <p:extLst>
      <p:ext uri="{BB962C8B-B14F-4D97-AF65-F5344CB8AC3E}">
        <p14:creationId xmlns:p14="http://schemas.microsoft.com/office/powerpoint/2010/main" val="3955928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305297" y="2"/>
            <a:ext cx="4057779" cy="353569"/>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2237" y="2"/>
            <a:ext cx="4057779" cy="353569"/>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E4118591-46C1-4946-8160-28E5A3CF756E}" type="datetimeFigureOut">
              <a:rPr lang="he-IL"/>
              <a:pPr>
                <a:defRPr/>
              </a:pPr>
              <a:t>ט"ז/אלול/תשע"ו</a:t>
            </a:fld>
            <a:endParaRPr lang="he-IL"/>
          </a:p>
        </p:txBody>
      </p:sp>
      <p:sp>
        <p:nvSpPr>
          <p:cNvPr id="4" name="מציין מיקום של תמונת שקופית 3"/>
          <p:cNvSpPr>
            <a:spLocks noGrp="1" noRot="1" noChangeAspect="1"/>
          </p:cNvSpPr>
          <p:nvPr>
            <p:ph type="sldImg" idx="2"/>
          </p:nvPr>
        </p:nvSpPr>
        <p:spPr>
          <a:xfrm>
            <a:off x="2913063" y="530225"/>
            <a:ext cx="3536950" cy="2652713"/>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936755" y="3361183"/>
            <a:ext cx="7489566" cy="3185539"/>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5305297" y="6722368"/>
            <a:ext cx="4057779" cy="353569"/>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2237" y="6722368"/>
            <a:ext cx="4057779" cy="353569"/>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8F157B3-F92D-4D8F-907C-D677B85CA73E}" type="slidenum">
              <a:rPr lang="he-IL"/>
              <a:pPr>
                <a:defRPr/>
              </a:pPr>
              <a:t>‹#›</a:t>
            </a:fld>
            <a:endParaRPr lang="he-IL"/>
          </a:p>
        </p:txBody>
      </p:sp>
    </p:spTree>
    <p:extLst>
      <p:ext uri="{BB962C8B-B14F-4D97-AF65-F5344CB8AC3E}">
        <p14:creationId xmlns:p14="http://schemas.microsoft.com/office/powerpoint/2010/main" val="1451804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5120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7357559-60DE-4515-AD55-C77A6D9E02B5}"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extLst>
      <p:ext uri="{BB962C8B-B14F-4D97-AF65-F5344CB8AC3E}">
        <p14:creationId xmlns:p14="http://schemas.microsoft.com/office/powerpoint/2010/main" val="421107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4198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EAE3C41-6953-4FBE-BD19-6B434622727B}" type="slidenum">
              <a:rPr lang="he-IL" altLang="he-IL" smtClean="0"/>
              <a:pPr eaLnBrk="1" hangingPunct="1"/>
              <a:t>20</a:t>
            </a:fld>
            <a:endParaRPr lang="he-IL" altLang="he-IL" smtClean="0"/>
          </a:p>
        </p:txBody>
      </p:sp>
    </p:spTree>
    <p:extLst>
      <p:ext uri="{BB962C8B-B14F-4D97-AF65-F5344CB8AC3E}">
        <p14:creationId xmlns:p14="http://schemas.microsoft.com/office/powerpoint/2010/main" val="3165392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22025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375130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05556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66212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599982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7" r:id="rId1"/>
    <p:sldLayoutId id="214748414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3"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ampeli-tax.co.i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1371600" y="1033763"/>
            <a:ext cx="6840115" cy="3744243"/>
          </a:xfrm>
        </p:spPr>
        <p:txBody>
          <a:bodyPr/>
          <a:lstStyle/>
          <a:p>
            <a:r>
              <a:rPr lang="he-IL" dirty="0"/>
              <a:t>סוגיות ודגשים בניתוק תושבות לצרכי מס הכנסה לאור תיקון 223 לפקודה והרחבת חובת </a:t>
            </a:r>
            <a:r>
              <a:rPr lang="he-IL" dirty="0" smtClean="0"/>
              <a:t>דיווח – לשכת רואי חשבון</a:t>
            </a:r>
            <a:endParaRPr lang="en-US" dirty="0"/>
          </a:p>
        </p:txBody>
      </p:sp>
      <p:sp>
        <p:nvSpPr>
          <p:cNvPr id="8195" name="כותרת משנה 2"/>
          <p:cNvSpPr>
            <a:spLocks noGrp="1"/>
          </p:cNvSpPr>
          <p:nvPr>
            <p:ph type="subTitle" idx="4294967295"/>
          </p:nvPr>
        </p:nvSpPr>
        <p:spPr bwMode="auto">
          <a:xfrm>
            <a:off x="1371600" y="3886200"/>
            <a:ext cx="6400800" cy="1752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spcBef>
                <a:spcPct val="0"/>
              </a:spcBef>
              <a:buFont typeface="Arial" pitchFamily="34" charset="0"/>
              <a:buNone/>
              <a:defRPr/>
            </a:pPr>
            <a:r>
              <a:rPr lang="he-IL" altLang="he-IL" b="1" dirty="0" smtClean="0">
                <a:solidFill>
                  <a:srgbClr val="326E82"/>
                </a:solidFill>
                <a:latin typeface="+mj-lt"/>
                <a:ea typeface="+mj-ea"/>
              </a:rPr>
              <a:t>מרצה: </a:t>
            </a:r>
            <a:r>
              <a:rPr lang="he-IL" altLang="he-IL" b="1" dirty="0">
                <a:solidFill>
                  <a:srgbClr val="326E82"/>
                </a:solidFill>
                <a:latin typeface="+mj-lt"/>
                <a:ea typeface="+mj-ea"/>
              </a:rPr>
              <a:t>מאורי עמפלי, עו"ד (רו"ח</a:t>
            </a:r>
            <a:r>
              <a:rPr lang="he-IL" altLang="he-IL" b="1" dirty="0" smtClean="0">
                <a:solidFill>
                  <a:srgbClr val="326E82"/>
                </a:solidFill>
                <a:latin typeface="+mj-lt"/>
                <a:ea typeface="+mj-ea"/>
              </a:rPr>
              <a:t>)</a:t>
            </a:r>
          </a:p>
          <a:p>
            <a:pPr marL="0" indent="0" algn="ctr" eaLnBrk="1" hangingPunct="1">
              <a:spcBef>
                <a:spcPct val="0"/>
              </a:spcBef>
              <a:buFont typeface="Arial" pitchFamily="34" charset="0"/>
              <a:buNone/>
              <a:defRPr/>
            </a:pPr>
            <a:r>
              <a:rPr lang="he-IL" altLang="he-IL" b="1" dirty="0" smtClean="0">
                <a:solidFill>
                  <a:srgbClr val="326E82"/>
                </a:solidFill>
                <a:latin typeface="+mj-lt"/>
                <a:ea typeface="+mj-ea"/>
              </a:rPr>
              <a:t>ספטמבר 2016</a:t>
            </a:r>
          </a:p>
          <a:p>
            <a:pPr marL="0" indent="0" algn="ctr" eaLnBrk="1" hangingPunct="1">
              <a:spcBef>
                <a:spcPct val="0"/>
              </a:spcBef>
              <a:buFont typeface="Arial" pitchFamily="34" charset="0"/>
              <a:buNone/>
              <a:defRPr/>
            </a:pPr>
            <a:r>
              <a:rPr lang="he-IL" altLang="he-IL" b="1" dirty="0" smtClean="0">
                <a:solidFill>
                  <a:srgbClr val="326E82"/>
                </a:solidFill>
                <a:latin typeface="+mj-lt"/>
                <a:ea typeface="+mj-ea"/>
              </a:rPr>
              <a:t> </a:t>
            </a:r>
            <a:endParaRPr lang="he-IL" altLang="he-IL" b="1" dirty="0">
              <a:solidFill>
                <a:srgbClr val="326E82"/>
              </a:solidFill>
              <a:latin typeface="+mj-lt"/>
              <a:ea typeface="+mj-ea"/>
            </a:endParaRPr>
          </a:p>
          <a:p>
            <a:pPr marL="0" indent="0">
              <a:buFont typeface="Arial" pitchFamily="34" charset="0"/>
              <a:buNone/>
              <a:defRPr/>
            </a:pPr>
            <a:r>
              <a:rPr lang="he-IL" altLang="he-IL" sz="1800" b="1" dirty="0" smtClean="0"/>
              <a:t>	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תיקון 223 </a:t>
            </a:r>
            <a:r>
              <a:rPr lang="he-IL" dirty="0" smtClean="0"/>
              <a:t>לפקודה - דגשים</a:t>
            </a:r>
            <a:endParaRPr lang="he-IL" dirty="0"/>
          </a:p>
        </p:txBody>
      </p:sp>
      <p:sp>
        <p:nvSpPr>
          <p:cNvPr id="3" name="מציין מיקום תוכן 2"/>
          <p:cNvSpPr>
            <a:spLocks noGrp="1"/>
          </p:cNvSpPr>
          <p:nvPr>
            <p:ph idx="1"/>
          </p:nvPr>
        </p:nvSpPr>
        <p:spPr/>
        <p:txBody>
          <a:bodyPr>
            <a:normAutofit lnSpcReduction="10000"/>
          </a:bodyPr>
          <a:lstStyle/>
          <a:p>
            <a:r>
              <a:rPr lang="he-IL" sz="2400" b="1" dirty="0" smtClean="0"/>
              <a:t>חקיקה רטרואקטיבית לשנת המס 2016</a:t>
            </a:r>
          </a:p>
          <a:p>
            <a:r>
              <a:rPr lang="he-IL" sz="2400" b="1" dirty="0" smtClean="0"/>
              <a:t>אין צורך בהגשת דוח מס לצד הדוח המפרט</a:t>
            </a:r>
          </a:p>
          <a:p>
            <a:r>
              <a:rPr lang="he-IL" sz="2400" b="1" dirty="0" smtClean="0"/>
              <a:t>התיקון ותושבות לצורך אמנות מס</a:t>
            </a:r>
          </a:p>
          <a:p>
            <a:r>
              <a:rPr lang="he-IL" sz="2400" b="1" dirty="0" smtClean="0"/>
              <a:t>שיקולים טקטיים ביישום התיקון</a:t>
            </a:r>
          </a:p>
          <a:p>
            <a:r>
              <a:rPr lang="he-IL" sz="2400" b="1" dirty="0" smtClean="0"/>
              <a:t>יחסי הגומלין שבין סעיף 131 (5ה) לבין סעיף 131(5ו) לפקודה (מועד העברת הכסף)</a:t>
            </a:r>
          </a:p>
          <a:p>
            <a:r>
              <a:rPr lang="he-IL" sz="2400" b="1" dirty="0" smtClean="0"/>
              <a:t>התיקון והחלופה השנייה לתושב חוץ</a:t>
            </a:r>
          </a:p>
          <a:p>
            <a:r>
              <a:rPr lang="he-IL" sz="2400" b="1" dirty="0" smtClean="0"/>
              <a:t>האם הדוח המיוחד מהווה "חוות דעת" לעניין סעיף 131ד לפקודה?</a:t>
            </a:r>
          </a:p>
          <a:p>
            <a:r>
              <a:rPr lang="he-IL" sz="2400" b="1" dirty="0"/>
              <a:t>סתירת החזקות בראי </a:t>
            </a:r>
            <a:r>
              <a:rPr lang="he-IL" sz="2400" b="1" dirty="0" smtClean="0"/>
              <a:t>הפסיקה</a:t>
            </a:r>
          </a:p>
          <a:p>
            <a:r>
              <a:rPr lang="he-IL" sz="2400" b="1" dirty="0" smtClean="0"/>
              <a:t>הגברת חיכוך העוזבים/ עובדי </a:t>
            </a:r>
            <a:r>
              <a:rPr lang="he-IL" sz="2400" b="1" dirty="0" err="1" smtClean="0"/>
              <a:t>רילוקיישן</a:t>
            </a:r>
            <a:r>
              <a:rPr lang="he-IL" sz="2400" b="1" dirty="0" smtClean="0"/>
              <a:t> עם רשות המסים?</a:t>
            </a:r>
          </a:p>
          <a:p>
            <a:r>
              <a:rPr lang="he-IL" sz="2400" b="1" dirty="0" smtClean="0"/>
              <a:t>אופן יישום התיקון על ידי רשות המסים?</a:t>
            </a:r>
            <a:endParaRPr lang="he-IL" sz="2400" b="1" dirty="0"/>
          </a:p>
          <a:p>
            <a:endParaRPr lang="he-IL" sz="2400" b="1" dirty="0" smtClean="0"/>
          </a:p>
        </p:txBody>
      </p:sp>
    </p:spTree>
    <p:extLst>
      <p:ext uri="{BB962C8B-B14F-4D97-AF65-F5344CB8AC3E}">
        <p14:creationId xmlns:p14="http://schemas.microsoft.com/office/powerpoint/2010/main" val="2447255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חקיקה רטרואקטיבית פסולה</a:t>
            </a:r>
            <a:endParaRPr lang="he-IL" dirty="0"/>
          </a:p>
        </p:txBody>
      </p:sp>
      <p:sp>
        <p:nvSpPr>
          <p:cNvPr id="3" name="מציין מיקום תוכן 2"/>
          <p:cNvSpPr>
            <a:spLocks noGrp="1"/>
          </p:cNvSpPr>
          <p:nvPr>
            <p:ph idx="1"/>
          </p:nvPr>
        </p:nvSpPr>
        <p:spPr>
          <a:xfrm>
            <a:off x="428596" y="1000108"/>
            <a:ext cx="8229600" cy="5309212"/>
          </a:xfrm>
        </p:spPr>
        <p:txBody>
          <a:bodyPr>
            <a:normAutofit/>
          </a:bodyPr>
          <a:lstStyle/>
          <a:p>
            <a:r>
              <a:rPr lang="he-IL" sz="2200" dirty="0" smtClean="0"/>
              <a:t>חזקת </a:t>
            </a:r>
            <a:r>
              <a:rPr lang="he-IL" sz="2200" dirty="0"/>
              <a:t>התכלית המקובלת בשיטת המשפט שלנו מימים </a:t>
            </a:r>
            <a:r>
              <a:rPr lang="he-IL" sz="2200" dirty="0" smtClean="0"/>
              <a:t>ימימה </a:t>
            </a:r>
            <a:r>
              <a:rPr lang="he-IL" sz="2200" dirty="0" smtClean="0"/>
              <a:t>הינה, </a:t>
            </a:r>
            <a:r>
              <a:rPr lang="he-IL" sz="2200" dirty="0" smtClean="0"/>
              <a:t>כי תכליתו </a:t>
            </a:r>
            <a:r>
              <a:rPr lang="he-IL" sz="2200" dirty="0"/>
              <a:t>של </a:t>
            </a:r>
            <a:r>
              <a:rPr lang="he-IL" sz="2200" dirty="0" smtClean="0"/>
              <a:t>דבר חקיקה אינה </a:t>
            </a:r>
            <a:r>
              <a:rPr lang="he-IL" sz="2200" dirty="0"/>
              <a:t>מכוונת לתחולה רטרואקטיבית או רטרוספקטיבית של הנורמה </a:t>
            </a:r>
            <a:r>
              <a:rPr lang="he-IL" sz="2200" dirty="0" smtClean="0"/>
              <a:t>החקיקתית. </a:t>
            </a:r>
            <a:r>
              <a:rPr lang="he-IL" sz="2200" dirty="0"/>
              <a:t>חזקה על כל חוק, כי הוא צופה פני </a:t>
            </a:r>
            <a:r>
              <a:rPr lang="he-IL" sz="2200" dirty="0" smtClean="0"/>
              <a:t>העתיד </a:t>
            </a:r>
            <a:r>
              <a:rPr lang="he-IL" sz="2200" dirty="0"/>
              <a:t>ולא פני העבר.</a:t>
            </a:r>
            <a:endParaRPr lang="he-IL" sz="2200" dirty="0" smtClean="0"/>
          </a:p>
          <a:p>
            <a:r>
              <a:rPr lang="he-IL" sz="2200" dirty="0" smtClean="0"/>
              <a:t>"</a:t>
            </a:r>
            <a:r>
              <a:rPr lang="he-IL" sz="2200" dirty="0"/>
              <a:t>תחולה רטרואקטיבית" </a:t>
            </a:r>
            <a:r>
              <a:rPr lang="he-IL" sz="2200" dirty="0" smtClean="0"/>
              <a:t>משמעותה שינוי </a:t>
            </a:r>
            <a:r>
              <a:rPr lang="he-IL" sz="2200" dirty="0"/>
              <a:t>התוכן המשפטי או התוצאות המשפטיות כלפי אירועים שאירעו בעבר או מצבים שהסתיימו </a:t>
            </a:r>
            <a:r>
              <a:rPr lang="he-IL" sz="2200" dirty="0" smtClean="0"/>
              <a:t>בעבר.  </a:t>
            </a:r>
            <a:endParaRPr lang="he-IL" sz="2200" dirty="0" smtClean="0"/>
          </a:p>
          <a:p>
            <a:r>
              <a:rPr lang="he-IL" sz="2200" dirty="0" smtClean="0"/>
              <a:t>התיקון נכנס לתוקף ביום </a:t>
            </a:r>
            <a:r>
              <a:rPr lang="he-IL" sz="2200" b="1" dirty="0" smtClean="0"/>
              <a:t>7 לאפריל 2016 </a:t>
            </a:r>
            <a:r>
              <a:rPr lang="he-IL" sz="2200" dirty="0" smtClean="0"/>
              <a:t>עם ת</a:t>
            </a:r>
            <a:r>
              <a:rPr lang="he-IL" sz="2200" dirty="0" smtClean="0"/>
              <a:t>חולה על דוח שיש להגישו </a:t>
            </a:r>
            <a:r>
              <a:rPr lang="he-IL" sz="2200" b="1" dirty="0" smtClean="0"/>
              <a:t>לשנת 2016 </a:t>
            </a:r>
            <a:r>
              <a:rPr lang="he-IL" sz="2200" dirty="0" smtClean="0"/>
              <a:t>ואילך. משמע, כל מי שעזב את ישראל לאחר 29 בינואר 2016 לכאורה חייב בדיווח, הגם שלא ניתנה לו כל הזדמנות להתאים את התנהלותו לתיקון.  </a:t>
            </a:r>
            <a:endParaRPr lang="he-IL" sz="2200" b="1" dirty="0"/>
          </a:p>
          <a:p>
            <a:endParaRPr lang="he-IL" sz="2200" dirty="0"/>
          </a:p>
        </p:txBody>
      </p:sp>
    </p:spTree>
    <p:extLst>
      <p:ext uri="{BB962C8B-B14F-4D97-AF65-F5344CB8AC3E}">
        <p14:creationId xmlns:p14="http://schemas.microsoft.com/office/powerpoint/2010/main" val="272924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חקיקה </a:t>
            </a:r>
            <a:r>
              <a:rPr lang="he-IL" dirty="0" smtClean="0"/>
              <a:t>רטרואקטיבית </a:t>
            </a:r>
            <a:r>
              <a:rPr lang="he-IL" dirty="0"/>
              <a:t>פסולה</a:t>
            </a:r>
            <a:endParaRPr lang="he-IL" dirty="0"/>
          </a:p>
        </p:txBody>
      </p:sp>
      <p:sp>
        <p:nvSpPr>
          <p:cNvPr id="3" name="מציין מיקום תוכן 2"/>
          <p:cNvSpPr>
            <a:spLocks noGrp="1"/>
          </p:cNvSpPr>
          <p:nvPr>
            <p:ph idx="1"/>
          </p:nvPr>
        </p:nvSpPr>
        <p:spPr>
          <a:xfrm>
            <a:off x="428596" y="1000108"/>
            <a:ext cx="8229600" cy="5237204"/>
          </a:xfrm>
        </p:spPr>
        <p:txBody>
          <a:bodyPr>
            <a:normAutofit fontScale="92500" lnSpcReduction="20000"/>
          </a:bodyPr>
          <a:lstStyle/>
          <a:p>
            <a:pPr marL="0" indent="0">
              <a:buNone/>
            </a:pPr>
            <a:r>
              <a:rPr lang="he-IL" sz="2600" b="1" u="sng" dirty="0" smtClean="0"/>
              <a:t>פס"ד סמי (דנ"א 3993/07)</a:t>
            </a:r>
            <a:r>
              <a:rPr lang="he-IL" sz="2600" u="sng" dirty="0" smtClean="0"/>
              <a:t>:</a:t>
            </a:r>
          </a:p>
          <a:p>
            <a:r>
              <a:rPr lang="he-IL" sz="2400" dirty="0" smtClean="0"/>
              <a:t>"מעקרונות </a:t>
            </a:r>
            <a:r>
              <a:rPr lang="he-IL" sz="2400" dirty="0"/>
              <a:t>היסוד של השיטה נגזרות מספר חזקות ביחס לתכלית החקיקה, וביניהן החזקה כי </a:t>
            </a:r>
            <a:r>
              <a:rPr lang="he-IL" sz="2400" b="1" dirty="0"/>
              <a:t>תכלית החוק אינה מכוונת לתחולה רטרואקטיבית או רטרוספקטיבית של הנורמה החקיקתית</a:t>
            </a:r>
            <a:r>
              <a:rPr lang="he-IL" sz="2400" dirty="0"/>
              <a:t>. "חזקה על כל חוק, כי הוא צופה פני העתיד ולא פני העבר..." (ענין ארביב, בעמ' 776). טעמיה של חזקה זו נעוצים בהשקפה כי חקיקה למפרע נוגדת את עקרונות היסוד של השיטה, ואין להניח כי המחוקק ביקש להשיג תכלית העומדת בניגוד לעקרונות אלה. </a:t>
            </a:r>
            <a:endParaRPr lang="he-IL" sz="2400" dirty="0" smtClean="0"/>
          </a:p>
          <a:p>
            <a:r>
              <a:rPr lang="he-IL" sz="2400" dirty="0"/>
              <a:t>עקרון יסוד בשיטה הוא כי בני אדם מכלכלים צעדיהם על פי הנורמה השוררת בעת הרלבנטית, והיא זו המכוונת את פעולותיהם. </a:t>
            </a:r>
            <a:r>
              <a:rPr lang="he-IL" sz="2400" b="1" dirty="0"/>
              <a:t>החלת נורמה חדשה על פעולות שנעשו קודם </a:t>
            </a:r>
            <a:r>
              <a:rPr lang="he-IL" sz="2400" b="1" dirty="0" err="1"/>
              <a:t>להיכנסה</a:t>
            </a:r>
            <a:r>
              <a:rPr lang="he-IL" sz="2400" b="1" dirty="0"/>
              <a:t> לתוקף עלולה לגרום עוול ואי-צדק, שהרי החוק נועד לקבוע מה מותר ומה אסור, ולכוון בכך את הפעילות האנושית. לפיכך, מוחזקת חקיקה למפרע כחקיקה הפוגעת בתפיסות יסוד חוקתיות, בעקרון שלטון החוק, בוודאות המשפט </a:t>
            </a:r>
            <a:r>
              <a:rPr lang="he-IL" sz="2400" b="1" dirty="0" err="1"/>
              <a:t>ובבטחון</a:t>
            </a:r>
            <a:r>
              <a:rPr lang="he-IL" sz="2400" b="1" dirty="0"/>
              <a:t> הציבור בו, ובאמון הציבור במוסדות השלטון </a:t>
            </a:r>
            <a:r>
              <a:rPr lang="he-IL" sz="2400" dirty="0" smtClean="0"/>
              <a:t>(...). </a:t>
            </a:r>
            <a:r>
              <a:rPr lang="he-IL" sz="2400" dirty="0"/>
              <a:t>כך בתחום המשפט האזרחי ובתחום המשפט הציבורי, ועל אחת כמה וכמה – בדיני העונשין."</a:t>
            </a:r>
            <a:endParaRPr lang="en-US" sz="2400" dirty="0"/>
          </a:p>
          <a:p>
            <a:pPr marL="0" indent="0">
              <a:buNone/>
            </a:pPr>
            <a:endParaRPr lang="he-IL" sz="2200" dirty="0"/>
          </a:p>
        </p:txBody>
      </p:sp>
    </p:spTree>
    <p:extLst>
      <p:ext uri="{BB962C8B-B14F-4D97-AF65-F5344CB8AC3E}">
        <p14:creationId xmlns:p14="http://schemas.microsoft.com/office/powerpoint/2010/main" val="398658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חוות דעת לעניין סעיף 131ד לפקודה – חובת דיווח</a:t>
            </a:r>
            <a:endParaRPr lang="he-IL" dirty="0"/>
          </a:p>
        </p:txBody>
      </p:sp>
      <p:sp>
        <p:nvSpPr>
          <p:cNvPr id="3" name="מציין מיקום תוכן 2"/>
          <p:cNvSpPr>
            <a:spLocks noGrp="1"/>
          </p:cNvSpPr>
          <p:nvPr>
            <p:ph idx="1"/>
          </p:nvPr>
        </p:nvSpPr>
        <p:spPr/>
        <p:txBody>
          <a:bodyPr>
            <a:noAutofit/>
          </a:bodyPr>
          <a:lstStyle/>
          <a:p>
            <a:pPr marL="0" indent="0" fontAlgn="ctr">
              <a:buNone/>
            </a:pPr>
            <a:r>
              <a:rPr lang="he-IL" sz="2200" dirty="0"/>
              <a:t>"</a:t>
            </a:r>
            <a:r>
              <a:rPr lang="he-IL" sz="2200" b="1" dirty="0"/>
              <a:t>חוות דעת</a:t>
            </a:r>
            <a:r>
              <a:rPr lang="he-IL" sz="2200" dirty="0"/>
              <a:t>" - חוות דעת בכתב, חתומה על ידי נותן חוות הדעת, שניתנה, במישרין או בעקיפין, לאדם ומאפשרת או נועדה לאפשר יתרון מס, ובלבד שהתקיים לגביה אחד מאלה:</a:t>
            </a:r>
          </a:p>
          <a:p>
            <a:pPr marL="0" indent="0" fontAlgn="ctr">
              <a:buNone/>
            </a:pPr>
            <a:r>
              <a:rPr lang="he-IL" sz="2200" b="1" dirty="0"/>
              <a:t>(1)</a:t>
            </a:r>
            <a:r>
              <a:rPr lang="he-IL" sz="2200" dirty="0"/>
              <a:t>      שכר הטרחה בגין חוות הדעת, כולו או חלקו, </a:t>
            </a:r>
            <a:r>
              <a:rPr lang="he-IL" sz="2200" b="1" dirty="0"/>
              <a:t>תלוי בסכום יתרון המס </a:t>
            </a:r>
            <a:r>
              <a:rPr lang="he-IL" sz="2200" dirty="0"/>
              <a:t>שייווצר למקבל חוות הדעת</a:t>
            </a:r>
            <a:r>
              <a:rPr lang="he-IL" sz="2200" dirty="0" smtClean="0"/>
              <a:t>;</a:t>
            </a:r>
          </a:p>
          <a:p>
            <a:pPr marL="0" indent="0" fontAlgn="ctr">
              <a:buNone/>
            </a:pPr>
            <a:r>
              <a:rPr lang="he-IL" sz="2200" dirty="0"/>
              <a:t>"</a:t>
            </a:r>
            <a:r>
              <a:rPr lang="he-IL" sz="2200" b="1" dirty="0"/>
              <a:t>שכר טרחה</a:t>
            </a:r>
            <a:r>
              <a:rPr lang="he-IL" sz="2200" dirty="0"/>
              <a:t>" - סכום של 100,000 שקלים חדשים לפחות, שהוסכם בין הצדדים כי ישולם בעד חוות הדעת בגין חיסכון המס המרבי הכולל שייווצר למקבל חוות הדעת;</a:t>
            </a:r>
          </a:p>
          <a:p>
            <a:pPr marL="0" indent="0" fontAlgn="ctr">
              <a:buNone/>
            </a:pPr>
            <a:r>
              <a:rPr lang="he-IL" sz="2200" b="1" dirty="0" smtClean="0"/>
              <a:t>(</a:t>
            </a:r>
            <a:r>
              <a:rPr lang="he-IL" sz="2200" b="1" dirty="0"/>
              <a:t>2)</a:t>
            </a:r>
            <a:r>
              <a:rPr lang="he-IL" sz="2200" dirty="0"/>
              <a:t>      היא </a:t>
            </a:r>
            <a:r>
              <a:rPr lang="he-IL" sz="2200" b="1" dirty="0"/>
              <a:t>תכנון מדף</a:t>
            </a:r>
            <a:r>
              <a:rPr lang="he-IL" sz="2200" dirty="0"/>
              <a:t>;</a:t>
            </a:r>
          </a:p>
          <a:p>
            <a:pPr marL="0" indent="0" fontAlgn="ctr">
              <a:buNone/>
            </a:pPr>
            <a:r>
              <a:rPr lang="he-IL" sz="2200" dirty="0" smtClean="0"/>
              <a:t> </a:t>
            </a:r>
            <a:endParaRPr lang="he-IL" sz="2200" dirty="0"/>
          </a:p>
        </p:txBody>
      </p:sp>
    </p:spTree>
    <p:extLst>
      <p:ext uri="{BB962C8B-B14F-4D97-AF65-F5344CB8AC3E}">
        <p14:creationId xmlns:p14="http://schemas.microsoft.com/office/powerpoint/2010/main" val="2487357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חוות דעת לעניין סעיף 131ד לפקודה – חובת דיווח</a:t>
            </a:r>
            <a:endParaRPr lang="he-IL" dirty="0"/>
          </a:p>
        </p:txBody>
      </p:sp>
      <p:sp>
        <p:nvSpPr>
          <p:cNvPr id="3" name="מציין מיקום תוכן 2"/>
          <p:cNvSpPr>
            <a:spLocks noGrp="1"/>
          </p:cNvSpPr>
          <p:nvPr>
            <p:ph idx="1"/>
          </p:nvPr>
        </p:nvSpPr>
        <p:spPr/>
        <p:txBody>
          <a:bodyPr>
            <a:noAutofit/>
          </a:bodyPr>
          <a:lstStyle/>
          <a:p>
            <a:pPr marL="0" indent="0" fontAlgn="ctr">
              <a:buNone/>
            </a:pPr>
            <a:r>
              <a:rPr lang="he-IL" sz="2200" dirty="0" smtClean="0"/>
              <a:t>"</a:t>
            </a:r>
            <a:r>
              <a:rPr lang="he-IL" sz="2200" b="1" dirty="0"/>
              <a:t>תכנון מדף</a:t>
            </a:r>
            <a:r>
              <a:rPr lang="he-IL" sz="2200" dirty="0"/>
              <a:t>" - אחד מאלה:</a:t>
            </a:r>
          </a:p>
          <a:p>
            <a:pPr marL="0" indent="0" fontAlgn="ctr">
              <a:buNone/>
            </a:pPr>
            <a:r>
              <a:rPr lang="he-IL" sz="2200" b="1" dirty="0"/>
              <a:t>(1)</a:t>
            </a:r>
            <a:r>
              <a:rPr lang="he-IL" sz="2200" dirty="0"/>
              <a:t>      חוות דעת הכוללת בעיקרה </a:t>
            </a:r>
            <a:r>
              <a:rPr lang="he-IL" sz="2200" b="1" dirty="0"/>
              <a:t>תוכן אחיד </a:t>
            </a:r>
            <a:r>
              <a:rPr lang="he-IL" sz="2200" dirty="0"/>
              <a:t>באותו נושא, שניתנה במישרין או בעקיפין, על ידי נותן חוות הדעת, לשלושה לפחות, בתוך תקופה של שנתיים, בכפוף להוראות סעיף קטן (ז), שאינם קרובים, ולא מתקיימת ביניהם שליטה של אדם אחד במשנהו</a:t>
            </a:r>
            <a:r>
              <a:rPr lang="he-IL" sz="2200" dirty="0" smtClean="0"/>
              <a:t>, </a:t>
            </a:r>
            <a:r>
              <a:rPr lang="he-IL" sz="2200" b="1" dirty="0" smtClean="0"/>
              <a:t>והיא </a:t>
            </a:r>
            <a:r>
              <a:rPr lang="he-IL" sz="2200" b="1" dirty="0"/>
              <a:t>אינה תלויה בעיקרה בנסיבותיו המיוחדות של מקבל חוות הדעת</a:t>
            </a:r>
            <a:r>
              <a:rPr lang="he-IL" sz="2200" dirty="0"/>
              <a:t>; לעניין זה -</a:t>
            </a:r>
          </a:p>
          <a:p>
            <a:pPr marL="0" indent="0" fontAlgn="ctr">
              <a:buNone/>
            </a:pPr>
            <a:r>
              <a:rPr lang="he-IL" sz="2200" dirty="0"/>
              <a:t>"</a:t>
            </a:r>
            <a:r>
              <a:rPr lang="he-IL" sz="2200" b="1" dirty="0"/>
              <a:t>קרוב</a:t>
            </a:r>
            <a:r>
              <a:rPr lang="he-IL" sz="2200" dirty="0"/>
              <a:t>" - כהגדרתו בפסקאות (1) או (2) בסעיף 88;</a:t>
            </a:r>
          </a:p>
          <a:p>
            <a:pPr marL="0" indent="0" fontAlgn="ctr">
              <a:buNone/>
            </a:pPr>
            <a:r>
              <a:rPr lang="he-IL" sz="2200" dirty="0"/>
              <a:t>"</a:t>
            </a:r>
            <a:r>
              <a:rPr lang="he-IL" sz="2200" b="1" dirty="0"/>
              <a:t>אמצעי שליטה</a:t>
            </a:r>
            <a:r>
              <a:rPr lang="he-IL" sz="2200" dirty="0"/>
              <a:t>" ו"</a:t>
            </a:r>
            <a:r>
              <a:rPr lang="he-IL" sz="2200" b="1" dirty="0"/>
              <a:t>שליטה</a:t>
            </a:r>
            <a:r>
              <a:rPr lang="he-IL" sz="2200" dirty="0"/>
              <a:t>" - כהגדרתם בסעיף 85א;</a:t>
            </a:r>
          </a:p>
          <a:p>
            <a:pPr marL="0" indent="0" fontAlgn="ctr">
              <a:buNone/>
            </a:pPr>
            <a:r>
              <a:rPr lang="he-IL" sz="2200" b="1" dirty="0"/>
              <a:t>(2)      </a:t>
            </a:r>
            <a:r>
              <a:rPr lang="he-IL" sz="2200" dirty="0"/>
              <a:t>חוות דעת שנותן חוות הדעת </a:t>
            </a:r>
            <a:r>
              <a:rPr lang="he-IL" sz="2200" b="1" dirty="0"/>
              <a:t>הוא שהציע </a:t>
            </a:r>
            <a:r>
              <a:rPr lang="he-IL" sz="2200" dirty="0"/>
              <a:t>אותה למקבל מיוזמתו, והמקבל חויב </a:t>
            </a:r>
            <a:r>
              <a:rPr lang="he-IL" sz="2200" b="1" dirty="0"/>
              <a:t>בחובת סודיות </a:t>
            </a:r>
            <a:r>
              <a:rPr lang="he-IL" sz="2200" dirty="0"/>
              <a:t>לגבי תוכנה, כולו או חלקו.</a:t>
            </a:r>
          </a:p>
        </p:txBody>
      </p:sp>
    </p:spTree>
    <p:extLst>
      <p:ext uri="{BB962C8B-B14F-4D97-AF65-F5344CB8AC3E}">
        <p14:creationId xmlns:p14="http://schemas.microsoft.com/office/powerpoint/2010/main" val="4024862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סיכום פסקי הדין</a:t>
            </a:r>
            <a:r>
              <a:rPr lang="he-IL" dirty="0"/>
              <a:t> </a:t>
            </a:r>
            <a:r>
              <a:rPr lang="he-IL" dirty="0" smtClean="0"/>
              <a:t>– סתירת חזקות הימים</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3252339840"/>
              </p:ext>
            </p:extLst>
          </p:nvPr>
        </p:nvGraphicFramePr>
        <p:xfrm>
          <a:off x="428625" y="1000125"/>
          <a:ext cx="8229600" cy="4575593"/>
        </p:xfrm>
        <a:graphic>
          <a:graphicData uri="http://schemas.openxmlformats.org/drawingml/2006/table">
            <a:tbl>
              <a:tblPr rtl="1" firstRow="1" bandRow="1">
                <a:tableStyleId>{5940675A-B579-460E-94D1-54222C63F5DA}</a:tableStyleId>
              </a:tblPr>
              <a:tblGrid>
                <a:gridCol w="1970947"/>
                <a:gridCol w="1167990"/>
                <a:gridCol w="1140696"/>
                <a:gridCol w="3949967"/>
              </a:tblGrid>
              <a:tr h="1016998">
                <a:tc>
                  <a:txBody>
                    <a:bodyPr/>
                    <a:lstStyle/>
                    <a:p>
                      <a:pPr rtl="1"/>
                      <a:r>
                        <a:rPr lang="he-IL" b="1" dirty="0" smtClean="0"/>
                        <a:t>פסק דין</a:t>
                      </a:r>
                      <a:endParaRPr lang="he-IL" b="1" dirty="0"/>
                    </a:p>
                  </a:txBody>
                  <a:tcPr/>
                </a:tc>
                <a:tc>
                  <a:txBody>
                    <a:bodyPr/>
                    <a:lstStyle/>
                    <a:p>
                      <a:pPr rtl="1"/>
                      <a:r>
                        <a:rPr lang="he-IL" b="1" dirty="0" smtClean="0"/>
                        <a:t>האם החזקות הוזכרו</a:t>
                      </a:r>
                      <a:endParaRPr lang="he-IL" b="1" dirty="0"/>
                    </a:p>
                  </a:txBody>
                  <a:tcPr/>
                </a:tc>
                <a:tc>
                  <a:txBody>
                    <a:bodyPr/>
                    <a:lstStyle/>
                    <a:p>
                      <a:pPr rtl="1"/>
                      <a:r>
                        <a:rPr lang="he-IL" b="1" dirty="0" smtClean="0"/>
                        <a:t>האם </a:t>
                      </a:r>
                      <a:r>
                        <a:rPr lang="he-IL" b="1" dirty="0" smtClean="0"/>
                        <a:t>נסתרו?</a:t>
                      </a:r>
                      <a:endParaRPr lang="he-IL" b="1" dirty="0"/>
                    </a:p>
                  </a:txBody>
                  <a:tcPr/>
                </a:tc>
                <a:tc>
                  <a:txBody>
                    <a:bodyPr/>
                    <a:lstStyle/>
                    <a:p>
                      <a:pPr rtl="1"/>
                      <a:r>
                        <a:rPr lang="he-IL" b="1" dirty="0" smtClean="0"/>
                        <a:t>הערות</a:t>
                      </a:r>
                      <a:endParaRPr lang="he-IL" b="1" dirty="0"/>
                    </a:p>
                  </a:txBody>
                  <a:tcPr/>
                </a:tc>
              </a:tr>
              <a:tr h="711899">
                <a:tc>
                  <a:txBody>
                    <a:bodyPr/>
                    <a:lstStyle/>
                    <a:p>
                      <a:pPr rtl="1"/>
                      <a:r>
                        <a:rPr lang="he-IL" b="1" dirty="0" smtClean="0"/>
                        <a:t>אברהם כהן (</a:t>
                      </a:r>
                      <a:r>
                        <a:rPr lang="he-IL" sz="1800" b="1" kern="1200" dirty="0" smtClean="0">
                          <a:solidFill>
                            <a:schemeClr val="tx1"/>
                          </a:solidFill>
                          <a:effectLst/>
                          <a:latin typeface="+mn-lt"/>
                          <a:ea typeface="+mn-ea"/>
                          <a:cs typeface="+mn-cs"/>
                        </a:rPr>
                        <a:t>ע"מ 36696-10-10 ו</a:t>
                      </a:r>
                      <a:r>
                        <a:rPr lang="he-IL" sz="1800" b="1" i="0" kern="1200" dirty="0" smtClean="0">
                          <a:solidFill>
                            <a:schemeClr val="tx1"/>
                          </a:solidFill>
                          <a:effectLst/>
                          <a:latin typeface="+mn-lt"/>
                          <a:ea typeface="+mn-ea"/>
                          <a:cs typeface="+mn-cs"/>
                        </a:rPr>
                        <a:t>ע"א 2704/13</a:t>
                      </a:r>
                      <a:r>
                        <a:rPr lang="he-IL" sz="1800" b="1" kern="1200" dirty="0" smtClean="0">
                          <a:solidFill>
                            <a:schemeClr val="tx1"/>
                          </a:solidFill>
                          <a:effectLst/>
                          <a:latin typeface="+mn-lt"/>
                          <a:ea typeface="+mn-ea"/>
                          <a:cs typeface="+mn-cs"/>
                        </a:rPr>
                        <a:t>)</a:t>
                      </a:r>
                      <a:endParaRPr lang="he-IL" b="1" dirty="0"/>
                    </a:p>
                  </a:txBody>
                  <a:tcPr/>
                </a:tc>
                <a:tc>
                  <a:txBody>
                    <a:bodyPr/>
                    <a:lstStyle/>
                    <a:p>
                      <a:pPr rtl="1"/>
                      <a:r>
                        <a:rPr lang="he-IL" dirty="0" smtClean="0"/>
                        <a:t>כן</a:t>
                      </a:r>
                      <a:endParaRPr lang="he-IL" dirty="0"/>
                    </a:p>
                  </a:txBody>
                  <a:tcPr/>
                </a:tc>
                <a:tc>
                  <a:txBody>
                    <a:bodyPr/>
                    <a:lstStyle/>
                    <a:p>
                      <a:pPr rtl="1"/>
                      <a:r>
                        <a:rPr lang="he-IL" dirty="0" smtClean="0"/>
                        <a:t>לא נסתרו</a:t>
                      </a:r>
                      <a:endParaRPr lang="he-IL" dirty="0"/>
                    </a:p>
                  </a:txBody>
                  <a:tcPr/>
                </a:tc>
                <a:tc>
                  <a:txBody>
                    <a:bodyPr/>
                    <a:lstStyle/>
                    <a:p>
                      <a:pPr rtl="1"/>
                      <a:r>
                        <a:rPr lang="he-IL" sz="1800" kern="1200" dirty="0" smtClean="0">
                          <a:solidFill>
                            <a:schemeClr val="tx1"/>
                          </a:solidFill>
                          <a:effectLst/>
                          <a:latin typeface="+mn-lt"/>
                          <a:ea typeface="+mn-ea"/>
                          <a:cs typeface="+mn-cs"/>
                        </a:rPr>
                        <a:t>החזקה השנייה התקיימה בעניינו של המערער והמערער</a:t>
                      </a:r>
                      <a:r>
                        <a:rPr lang="he-IL" sz="1800" kern="1200" baseline="0" dirty="0" smtClean="0">
                          <a:solidFill>
                            <a:schemeClr val="tx1"/>
                          </a:solidFill>
                          <a:effectLst/>
                          <a:latin typeface="+mn-lt"/>
                          <a:ea typeface="+mn-ea"/>
                          <a:cs typeface="+mn-cs"/>
                        </a:rPr>
                        <a:t> לא </a:t>
                      </a:r>
                      <a:r>
                        <a:rPr lang="he-IL" sz="1800" kern="1200" dirty="0" smtClean="0">
                          <a:solidFill>
                            <a:schemeClr val="tx1"/>
                          </a:solidFill>
                          <a:effectLst/>
                          <a:latin typeface="+mn-lt"/>
                          <a:ea typeface="+mn-ea"/>
                          <a:cs typeface="+mn-cs"/>
                        </a:rPr>
                        <a:t>הצליח</a:t>
                      </a:r>
                      <a:r>
                        <a:rPr lang="he-IL" sz="1800" kern="1200" baseline="0" dirty="0" smtClean="0">
                          <a:solidFill>
                            <a:schemeClr val="tx1"/>
                          </a:solidFill>
                          <a:effectLst/>
                          <a:latin typeface="+mn-lt"/>
                          <a:ea typeface="+mn-ea"/>
                          <a:cs typeface="+mn-cs"/>
                        </a:rPr>
                        <a:t> לסתור </a:t>
                      </a:r>
                      <a:r>
                        <a:rPr lang="he-IL" sz="1800" kern="1200" baseline="0" dirty="0" smtClean="0">
                          <a:solidFill>
                            <a:schemeClr val="tx1"/>
                          </a:solidFill>
                          <a:effectLst/>
                          <a:latin typeface="+mn-lt"/>
                          <a:ea typeface="+mn-ea"/>
                          <a:cs typeface="+mn-cs"/>
                        </a:rPr>
                        <a:t>אותה בבית המשפט המחוזי ובעליון.</a:t>
                      </a:r>
                      <a:endParaRPr lang="he-IL" dirty="0"/>
                    </a:p>
                  </a:txBody>
                  <a:tcPr/>
                </a:tc>
              </a:tr>
              <a:tr h="1627197">
                <a:tc>
                  <a:txBody>
                    <a:bodyPr/>
                    <a:lstStyle/>
                    <a:p>
                      <a:pPr rtl="1"/>
                      <a:r>
                        <a:rPr lang="he-IL" b="1" dirty="0" smtClean="0"/>
                        <a:t>ספיר </a:t>
                      </a:r>
                      <a:r>
                        <a:rPr lang="he-IL" b="1" dirty="0" smtClean="0"/>
                        <a:t>(</a:t>
                      </a:r>
                      <a:r>
                        <a:rPr lang="he-IL" sz="1800" b="1" kern="1200" dirty="0" err="1" smtClean="0">
                          <a:solidFill>
                            <a:schemeClr val="tx1"/>
                          </a:solidFill>
                          <a:effectLst/>
                          <a:latin typeface="+mn-lt"/>
                          <a:ea typeface="+mn-ea"/>
                          <a:cs typeface="+mn-cs"/>
                        </a:rPr>
                        <a:t>עמ"ה</a:t>
                      </a:r>
                      <a:r>
                        <a:rPr lang="he-IL" sz="1800" b="1" kern="1200" dirty="0" smtClean="0">
                          <a:solidFill>
                            <a:schemeClr val="tx1"/>
                          </a:solidFill>
                          <a:effectLst/>
                          <a:latin typeface="+mn-lt"/>
                          <a:ea typeface="+mn-ea"/>
                          <a:cs typeface="+mn-cs"/>
                        </a:rPr>
                        <a:t> </a:t>
                      </a:r>
                      <a:r>
                        <a:rPr lang="he-IL" sz="1800" b="1" kern="1200" dirty="0" smtClean="0">
                          <a:solidFill>
                            <a:schemeClr val="tx1"/>
                          </a:solidFill>
                          <a:effectLst/>
                          <a:latin typeface="+mn-lt"/>
                          <a:ea typeface="+mn-ea"/>
                          <a:cs typeface="+mn-cs"/>
                        </a:rPr>
                        <a:t>1072/07 ו</a:t>
                      </a:r>
                      <a:r>
                        <a:rPr lang="he-IL" b="1" baseline="0" dirty="0" smtClean="0"/>
                        <a:t>ע"א </a:t>
                      </a:r>
                      <a:r>
                        <a:rPr lang="he-IL" b="1" baseline="0" dirty="0" smtClean="0"/>
                        <a:t>4862/13)</a:t>
                      </a:r>
                      <a:endParaRPr lang="he-IL" b="1" dirty="0"/>
                    </a:p>
                  </a:txBody>
                  <a:tcPr/>
                </a:tc>
                <a:tc>
                  <a:txBody>
                    <a:bodyPr/>
                    <a:lstStyle/>
                    <a:p>
                      <a:pPr rtl="1"/>
                      <a:r>
                        <a:rPr lang="he-IL" dirty="0" smtClean="0"/>
                        <a:t>כן</a:t>
                      </a:r>
                      <a:endParaRPr lang="he-IL" dirty="0"/>
                    </a:p>
                  </a:txBody>
                  <a:tcPr/>
                </a:tc>
                <a:tc>
                  <a:txBody>
                    <a:bodyPr/>
                    <a:lstStyle/>
                    <a:p>
                      <a:pPr rtl="1"/>
                      <a:r>
                        <a:rPr lang="he-IL" dirty="0" smtClean="0"/>
                        <a:t>נסתרה </a:t>
                      </a:r>
                      <a:r>
                        <a:rPr lang="he-IL" dirty="0" smtClean="0"/>
                        <a:t>החזקה </a:t>
                      </a:r>
                      <a:r>
                        <a:rPr lang="he-IL" dirty="0" smtClean="0"/>
                        <a:t>שניה</a:t>
                      </a:r>
                      <a:endParaRPr lang="he-IL" dirty="0"/>
                    </a:p>
                  </a:txBody>
                  <a:tcPr/>
                </a:tc>
                <a:tc>
                  <a:txBody>
                    <a:bodyPr/>
                    <a:lstStyle/>
                    <a:p>
                      <a:pPr rtl="1"/>
                      <a:r>
                        <a:rPr lang="he-IL" sz="1800" b="0" kern="1200" dirty="0" smtClean="0">
                          <a:solidFill>
                            <a:schemeClr val="tx1"/>
                          </a:solidFill>
                          <a:effectLst/>
                          <a:latin typeface="+mn-lt"/>
                          <a:ea typeface="+mn-ea"/>
                          <a:cs typeface="+mn-cs"/>
                        </a:rPr>
                        <a:t>בעניין ספיר עליון, </a:t>
                      </a:r>
                      <a:r>
                        <a:rPr lang="he-IL" sz="1800" kern="1200" dirty="0" smtClean="0">
                          <a:solidFill>
                            <a:schemeClr val="tx1"/>
                          </a:solidFill>
                          <a:effectLst/>
                          <a:latin typeface="+mn-lt"/>
                          <a:ea typeface="+mn-ea"/>
                          <a:cs typeface="+mn-cs"/>
                        </a:rPr>
                        <a:t>אישר </a:t>
                      </a:r>
                      <a:r>
                        <a:rPr lang="he-IL" sz="1800" kern="1200" dirty="0" smtClean="0">
                          <a:solidFill>
                            <a:schemeClr val="tx1"/>
                          </a:solidFill>
                          <a:effectLst/>
                          <a:latin typeface="+mn-lt"/>
                          <a:ea typeface="+mn-ea"/>
                          <a:cs typeface="+mn-cs"/>
                        </a:rPr>
                        <a:t>בית </a:t>
                      </a:r>
                      <a:r>
                        <a:rPr lang="he-IL" sz="1800" kern="1200" dirty="0" smtClean="0">
                          <a:solidFill>
                            <a:schemeClr val="tx1"/>
                          </a:solidFill>
                          <a:effectLst/>
                          <a:latin typeface="+mn-lt"/>
                          <a:ea typeface="+mn-ea"/>
                          <a:cs typeface="+mn-cs"/>
                        </a:rPr>
                        <a:t>המשפט העליון את הקביעה של בית המשפט המחוזי, כי למרות התקיימות החזקה השנייה בעניינו של המערער, הצליח המערער </a:t>
                      </a:r>
                      <a:r>
                        <a:rPr lang="he-IL" sz="1800" kern="1200" dirty="0" smtClean="0">
                          <a:solidFill>
                            <a:schemeClr val="tx1"/>
                          </a:solidFill>
                          <a:effectLst/>
                          <a:latin typeface="+mn-lt"/>
                          <a:ea typeface="+mn-ea"/>
                          <a:cs typeface="+mn-cs"/>
                        </a:rPr>
                        <a:t>לסתור </a:t>
                      </a:r>
                      <a:r>
                        <a:rPr lang="he-IL" sz="1800" kern="1200" dirty="0" smtClean="0">
                          <a:solidFill>
                            <a:schemeClr val="tx1"/>
                          </a:solidFill>
                          <a:effectLst/>
                          <a:latin typeface="+mn-lt"/>
                          <a:ea typeface="+mn-ea"/>
                          <a:cs typeface="+mn-cs"/>
                        </a:rPr>
                        <a:t>את החזקה. </a:t>
                      </a:r>
                      <a:endParaRPr lang="he-IL" dirty="0"/>
                    </a:p>
                  </a:txBody>
                  <a:tcPr/>
                </a:tc>
              </a:tr>
              <a:tr h="1016998">
                <a:tc>
                  <a:txBody>
                    <a:bodyPr/>
                    <a:lstStyle/>
                    <a:p>
                      <a:pPr rtl="1"/>
                      <a:r>
                        <a:rPr lang="he-IL" b="1" dirty="0" err="1" smtClean="0"/>
                        <a:t>קולטין</a:t>
                      </a:r>
                      <a:r>
                        <a:rPr lang="he-IL" b="1" dirty="0" smtClean="0"/>
                        <a:t> (</a:t>
                      </a:r>
                      <a:r>
                        <a:rPr lang="he-IL" sz="1800" b="0" i="0" kern="1200" dirty="0" err="1" smtClean="0">
                          <a:solidFill>
                            <a:schemeClr val="tx1"/>
                          </a:solidFill>
                          <a:effectLst/>
                          <a:latin typeface="+mn-lt"/>
                          <a:ea typeface="+mn-ea"/>
                          <a:cs typeface="+mn-cs"/>
                        </a:rPr>
                        <a:t>עמ"ה</a:t>
                      </a:r>
                      <a:r>
                        <a:rPr lang="he-IL" sz="1800" b="0" i="0" kern="1200" dirty="0" smtClean="0">
                          <a:solidFill>
                            <a:schemeClr val="tx1"/>
                          </a:solidFill>
                          <a:effectLst/>
                          <a:latin typeface="+mn-lt"/>
                          <a:ea typeface="+mn-ea"/>
                          <a:cs typeface="+mn-cs"/>
                        </a:rPr>
                        <a:t> 1192-04)</a:t>
                      </a:r>
                      <a:endParaRPr lang="he-IL" b="1" dirty="0"/>
                    </a:p>
                  </a:txBody>
                  <a:tcPr/>
                </a:tc>
                <a:tc>
                  <a:txBody>
                    <a:bodyPr/>
                    <a:lstStyle/>
                    <a:p>
                      <a:pPr rtl="1"/>
                      <a:r>
                        <a:rPr lang="he-IL" dirty="0" smtClean="0"/>
                        <a:t>כן </a:t>
                      </a:r>
                      <a:endParaRPr lang="he-IL" dirty="0"/>
                    </a:p>
                  </a:txBody>
                  <a:tcPr/>
                </a:tc>
                <a:tc>
                  <a:txBody>
                    <a:bodyPr/>
                    <a:lstStyle/>
                    <a:p>
                      <a:pPr rtl="1"/>
                      <a:r>
                        <a:rPr lang="he-IL" dirty="0" smtClean="0"/>
                        <a:t>לא</a:t>
                      </a:r>
                      <a:r>
                        <a:rPr lang="he-IL" baseline="0" dirty="0" smtClean="0"/>
                        <a:t> </a:t>
                      </a:r>
                      <a:r>
                        <a:rPr lang="he-IL" baseline="0" dirty="0" smtClean="0"/>
                        <a:t>נסתרה </a:t>
                      </a:r>
                      <a:endParaRPr lang="he-IL" dirty="0"/>
                    </a:p>
                  </a:txBody>
                  <a:tcPr/>
                </a:tc>
                <a:tc>
                  <a:txBody>
                    <a:bodyPr/>
                    <a:lstStyle/>
                    <a:p>
                      <a:pPr rtl="1"/>
                      <a:r>
                        <a:rPr lang="he-IL" sz="1800" kern="1200" dirty="0" smtClean="0">
                          <a:solidFill>
                            <a:schemeClr val="tx1"/>
                          </a:solidFill>
                          <a:effectLst/>
                          <a:latin typeface="+mn-lt"/>
                          <a:ea typeface="+mn-ea"/>
                          <a:cs typeface="+mn-cs"/>
                        </a:rPr>
                        <a:t>בית המשפט ביסס את הכרעתו על כך, שהמערער לא הצליח לסתור את החזקה הראשונה.</a:t>
                      </a:r>
                      <a:endParaRPr lang="he-IL" dirty="0"/>
                    </a:p>
                  </a:txBody>
                  <a:tcPr/>
                </a:tc>
              </a:tr>
            </a:tbl>
          </a:graphicData>
        </a:graphic>
      </p:graphicFrame>
    </p:spTree>
    <p:extLst>
      <p:ext uri="{BB962C8B-B14F-4D97-AF65-F5344CB8AC3E}">
        <p14:creationId xmlns:p14="http://schemas.microsoft.com/office/powerpoint/2010/main" val="221676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סיכום פסקי הדין - חזקות ימים</a:t>
            </a: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746288497"/>
              </p:ext>
            </p:extLst>
          </p:nvPr>
        </p:nvGraphicFramePr>
        <p:xfrm>
          <a:off x="457200" y="855321"/>
          <a:ext cx="8229600" cy="5394960"/>
        </p:xfrm>
        <a:graphic>
          <a:graphicData uri="http://schemas.openxmlformats.org/drawingml/2006/table">
            <a:tbl>
              <a:tblPr rtl="1" firstRow="1" bandRow="1">
                <a:tableStyleId>{5940675A-B579-460E-94D1-54222C63F5DA}</a:tableStyleId>
              </a:tblPr>
              <a:tblGrid>
                <a:gridCol w="1179895"/>
                <a:gridCol w="937408"/>
                <a:gridCol w="918391"/>
                <a:gridCol w="5193906"/>
              </a:tblGrid>
              <a:tr h="628675">
                <a:tc>
                  <a:txBody>
                    <a:bodyPr/>
                    <a:lstStyle/>
                    <a:p>
                      <a:pPr rtl="1"/>
                      <a:r>
                        <a:rPr lang="he-IL" dirty="0" smtClean="0"/>
                        <a:t>פסק דין</a:t>
                      </a:r>
                      <a:endParaRPr lang="he-IL" dirty="0"/>
                    </a:p>
                  </a:txBody>
                  <a:tcPr/>
                </a:tc>
                <a:tc>
                  <a:txBody>
                    <a:bodyPr/>
                    <a:lstStyle/>
                    <a:p>
                      <a:pPr rtl="1"/>
                      <a:r>
                        <a:rPr lang="he-IL" dirty="0" smtClean="0"/>
                        <a:t>האם החזקות הוזכרו</a:t>
                      </a:r>
                      <a:endParaRPr lang="he-IL" dirty="0"/>
                    </a:p>
                  </a:txBody>
                  <a:tcPr/>
                </a:tc>
                <a:tc>
                  <a:txBody>
                    <a:bodyPr/>
                    <a:lstStyle/>
                    <a:p>
                      <a:pPr rtl="1"/>
                      <a:r>
                        <a:rPr lang="he-IL" dirty="0" smtClean="0"/>
                        <a:t>האם נסתרו</a:t>
                      </a:r>
                      <a:endParaRPr lang="he-IL" dirty="0"/>
                    </a:p>
                  </a:txBody>
                  <a:tcPr/>
                </a:tc>
                <a:tc>
                  <a:txBody>
                    <a:bodyPr/>
                    <a:lstStyle/>
                    <a:p>
                      <a:pPr rtl="1"/>
                      <a:r>
                        <a:rPr lang="he-IL" dirty="0" smtClean="0"/>
                        <a:t>הערות</a:t>
                      </a:r>
                      <a:endParaRPr lang="he-IL" dirty="0"/>
                    </a:p>
                  </a:txBody>
                  <a:tcPr/>
                </a:tc>
              </a:tr>
              <a:tr h="2954635">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smtClean="0"/>
                        <a:t>יעל</a:t>
                      </a:r>
                      <a:r>
                        <a:rPr lang="he-IL" b="1" baseline="0" dirty="0" smtClean="0"/>
                        <a:t> צור </a:t>
                      </a:r>
                      <a:r>
                        <a:rPr lang="he-IL" sz="1800" b="1" dirty="0" smtClean="0">
                          <a:effectLst>
                            <a:outerShdw sx="0" sy="0">
                              <a:srgbClr val="000000"/>
                            </a:outerShdw>
                          </a:effectLst>
                        </a:rPr>
                        <a:t>(</a:t>
                      </a:r>
                      <a:r>
                        <a:rPr lang="he-IL" sz="1800" b="1" dirty="0" smtClean="0"/>
                        <a:t>ע"מ 19466-01-12)</a:t>
                      </a:r>
                      <a:endParaRPr lang="he-IL" b="1" dirty="0"/>
                    </a:p>
                  </a:txBody>
                  <a:tcPr/>
                </a:tc>
                <a:tc>
                  <a:txBody>
                    <a:bodyPr/>
                    <a:lstStyle/>
                    <a:p>
                      <a:pPr rtl="1"/>
                      <a:r>
                        <a:rPr lang="he-IL" dirty="0" smtClean="0"/>
                        <a:t>כן</a:t>
                      </a:r>
                      <a:endParaRPr lang="he-IL" dirty="0"/>
                    </a:p>
                  </a:txBody>
                  <a:tcPr/>
                </a:tc>
                <a:tc>
                  <a:txBody>
                    <a:bodyPr/>
                    <a:lstStyle/>
                    <a:p>
                      <a:pPr rtl="1"/>
                      <a:r>
                        <a:rPr lang="he-IL" dirty="0" smtClean="0"/>
                        <a:t>כן (החזקה השנייה)</a:t>
                      </a:r>
                      <a:endParaRPr lang="he-IL" dirty="0"/>
                    </a:p>
                  </a:txBody>
                  <a:tcPr/>
                </a:tc>
                <a:tc>
                  <a:txBody>
                    <a:bodyPr/>
                    <a:lstStyle/>
                    <a:p>
                      <a:pPr rtl="1"/>
                      <a:r>
                        <a:rPr lang="he-IL" sz="1800" b="0" i="0" kern="1200" dirty="0" smtClean="0">
                          <a:solidFill>
                            <a:schemeClr val="tx1"/>
                          </a:solidFill>
                          <a:effectLst/>
                          <a:latin typeface="+mn-lt"/>
                          <a:ea typeface="+mn-ea"/>
                          <a:cs typeface="+mn-cs"/>
                        </a:rPr>
                        <a:t>אם חלה חזקת הימים, רשאי כל אחד מהצדדים לסתור את החזקה ולשכנע כי מרכז החיים לא היה בישראל. כאשר חלה החזקה על פי סעיף 2(א), כלומר כאשר הנישום שהה בישראל בשנת המס מעל 183 ימים, ברי שהנטל המוטל עליו לסתור את החזקה הינו נטל כבד ביותר ...  </a:t>
                      </a:r>
                    </a:p>
                    <a:p>
                      <a:pPr rtl="1"/>
                      <a:r>
                        <a:rPr lang="he-IL" sz="1800" b="0" i="0" kern="1200" dirty="0" smtClean="0">
                          <a:solidFill>
                            <a:schemeClr val="tx1"/>
                          </a:solidFill>
                          <a:effectLst/>
                          <a:latin typeface="+mn-lt"/>
                          <a:ea typeface="+mn-ea"/>
                          <a:cs typeface="+mn-cs"/>
                        </a:rPr>
                        <a:t> לעומת זאת, כאשר חלה החזקה בשל התקיימות התנאי של תקופת שהייה כוללת, כלומר שהייה במשך 3 שנים, הנטל עשוי להיות שונה. כאשר החזקה קמה בשל התקיימות תקופת השהייה הכוללת, מקום שבו במהלך תקופה זו ביקש הנישום להעתיק את מרכז חייו, יש לבחון האם אכן שונה מקום מרכז החיים ומהו המועד שבו שונה. </a:t>
                      </a:r>
                      <a:r>
                        <a:rPr lang="he-IL" sz="1800" b="1" i="0" kern="1200" dirty="0" smtClean="0">
                          <a:solidFill>
                            <a:schemeClr val="tx1"/>
                          </a:solidFill>
                          <a:effectLst/>
                          <a:latin typeface="+mn-lt"/>
                          <a:ea typeface="+mn-ea"/>
                          <a:cs typeface="+mn-cs"/>
                        </a:rPr>
                        <a:t>אם יקבע שמרכז החיים הועתק במהלך תקופת השהייה הכוללת, ברי שמשקל ימי השהייה בישראל, קודם למועד הנטען להעתקת מקום התושבות, לא ישפיע על קביעת מיקום מרכז החיים."</a:t>
                      </a:r>
                    </a:p>
                    <a:p>
                      <a:pPr rtl="1"/>
                      <a:r>
                        <a:rPr lang="en-US" sz="1800" b="1" kern="1200" dirty="0" smtClean="0">
                          <a:solidFill>
                            <a:schemeClr val="tx1"/>
                          </a:solidFill>
                          <a:effectLst/>
                          <a:latin typeface="+mn-lt"/>
                          <a:ea typeface="+mn-ea"/>
                          <a:cs typeface="+mn-cs"/>
                        </a:rPr>
                        <a:t> </a:t>
                      </a:r>
                    </a:p>
                  </a:txBody>
                  <a:tcPr/>
                </a:tc>
              </a:tr>
            </a:tbl>
          </a:graphicData>
        </a:graphic>
      </p:graphicFrame>
    </p:spTree>
    <p:extLst>
      <p:ext uri="{BB962C8B-B14F-4D97-AF65-F5344CB8AC3E}">
        <p14:creationId xmlns:p14="http://schemas.microsoft.com/office/powerpoint/2010/main" val="127774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סיכום פסקי הדין - חזקות ימים</a:t>
            </a: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4223895056"/>
              </p:ext>
            </p:extLst>
          </p:nvPr>
        </p:nvGraphicFramePr>
        <p:xfrm>
          <a:off x="457200" y="855321"/>
          <a:ext cx="8229600" cy="5394960"/>
        </p:xfrm>
        <a:graphic>
          <a:graphicData uri="http://schemas.openxmlformats.org/drawingml/2006/table">
            <a:tbl>
              <a:tblPr rtl="1" firstRow="1" bandRow="1">
                <a:tableStyleId>{5940675A-B579-460E-94D1-54222C63F5DA}</a:tableStyleId>
              </a:tblPr>
              <a:tblGrid>
                <a:gridCol w="1179895"/>
                <a:gridCol w="937408"/>
                <a:gridCol w="918391"/>
                <a:gridCol w="5193906"/>
              </a:tblGrid>
              <a:tr h="628675">
                <a:tc>
                  <a:txBody>
                    <a:bodyPr/>
                    <a:lstStyle/>
                    <a:p>
                      <a:pPr rtl="1"/>
                      <a:r>
                        <a:rPr lang="he-IL" b="1" dirty="0" smtClean="0"/>
                        <a:t>פסק דין</a:t>
                      </a:r>
                      <a:endParaRPr lang="he-IL" b="1" dirty="0"/>
                    </a:p>
                  </a:txBody>
                  <a:tcPr/>
                </a:tc>
                <a:tc>
                  <a:txBody>
                    <a:bodyPr/>
                    <a:lstStyle/>
                    <a:p>
                      <a:pPr rtl="1"/>
                      <a:r>
                        <a:rPr lang="he-IL" b="1" dirty="0" smtClean="0"/>
                        <a:t>האם החזקות הוזכרו</a:t>
                      </a:r>
                      <a:endParaRPr lang="he-IL" b="1" dirty="0"/>
                    </a:p>
                  </a:txBody>
                  <a:tcPr/>
                </a:tc>
                <a:tc>
                  <a:txBody>
                    <a:bodyPr/>
                    <a:lstStyle/>
                    <a:p>
                      <a:pPr rtl="1"/>
                      <a:r>
                        <a:rPr lang="he-IL" b="1" dirty="0" smtClean="0"/>
                        <a:t>האם נסתרו</a:t>
                      </a:r>
                      <a:endParaRPr lang="he-IL" b="1" dirty="0"/>
                    </a:p>
                  </a:txBody>
                  <a:tcPr/>
                </a:tc>
                <a:tc>
                  <a:txBody>
                    <a:bodyPr/>
                    <a:lstStyle/>
                    <a:p>
                      <a:pPr rtl="1"/>
                      <a:r>
                        <a:rPr lang="he-IL" b="1" dirty="0" smtClean="0"/>
                        <a:t>הערות</a:t>
                      </a:r>
                      <a:endParaRPr lang="he-IL" b="1" dirty="0"/>
                    </a:p>
                  </a:txBody>
                  <a:tcPr/>
                </a:tc>
              </a:tr>
              <a:tr h="1357843">
                <a:tc>
                  <a:txBody>
                    <a:bodyPr/>
                    <a:lstStyle/>
                    <a:p>
                      <a:pPr rtl="1"/>
                      <a:r>
                        <a:rPr lang="he-IL" dirty="0" smtClean="0"/>
                        <a:t> </a:t>
                      </a:r>
                      <a:r>
                        <a:rPr lang="he-IL" b="1" dirty="0" smtClean="0"/>
                        <a:t>קניג (ע"מ 31489-01-13) </a:t>
                      </a:r>
                      <a:endParaRPr lang="he-IL" b="1" dirty="0"/>
                    </a:p>
                  </a:txBody>
                  <a:tcPr/>
                </a:tc>
                <a:tc>
                  <a:txBody>
                    <a:bodyPr/>
                    <a:lstStyle/>
                    <a:p>
                      <a:pPr rtl="1"/>
                      <a:r>
                        <a:rPr lang="he-IL" dirty="0" smtClean="0"/>
                        <a:t>כן</a:t>
                      </a:r>
                      <a:endParaRPr lang="he-IL" dirty="0"/>
                    </a:p>
                  </a:txBody>
                  <a:tcPr/>
                </a:tc>
                <a:tc>
                  <a:txBody>
                    <a:bodyPr/>
                    <a:lstStyle/>
                    <a:p>
                      <a:pPr rtl="1"/>
                      <a:r>
                        <a:rPr lang="he-IL" dirty="0" smtClean="0"/>
                        <a:t>חלקית</a:t>
                      </a:r>
                      <a:endParaRPr lang="he-IL"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800" b="0" u="none" strike="noStrike" kern="1200" dirty="0" smtClean="0">
                          <a:solidFill>
                            <a:schemeClr val="tx1"/>
                          </a:solidFill>
                          <a:effectLst>
                            <a:outerShdw sx="0" sy="0">
                              <a:srgbClr val="000000"/>
                            </a:outerShdw>
                          </a:effectLst>
                          <a:latin typeface="+mn-lt"/>
                          <a:ea typeface="+mn-ea"/>
                          <a:cs typeface="+mn-cs"/>
                        </a:rPr>
                        <a:t>בית המשפט קבע כי המערער מוחזק כתושב ישראל מכוח חזקת הימים הראשונה בשנים 1999 עד 2004 ו- 2006, ומכוח חזקת הימים השנייה בשנת 2005. </a:t>
                      </a:r>
                      <a:endParaRPr lang="he-IL" sz="1800" b="0" u="none" strike="noStrike" kern="1200" dirty="0" smtClean="0">
                        <a:solidFill>
                          <a:schemeClr val="tx1"/>
                        </a:solidFill>
                        <a:effectLst>
                          <a:outerShdw sx="0" sy="0">
                            <a:srgbClr val="000000"/>
                          </a:outerShdw>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800" b="1" u="sng" strike="noStrike" kern="1200" dirty="0" smtClean="0">
                          <a:solidFill>
                            <a:schemeClr val="tx1"/>
                          </a:solidFill>
                          <a:effectLst>
                            <a:outerShdw sx="0" sy="0">
                              <a:srgbClr val="000000"/>
                            </a:outerShdw>
                          </a:effectLst>
                          <a:latin typeface="+mn-lt"/>
                          <a:ea typeface="+mn-ea"/>
                          <a:cs typeface="+mn-cs"/>
                        </a:rPr>
                        <a:t>ביחס לשנות המס</a:t>
                      </a:r>
                      <a:r>
                        <a:rPr lang="he-IL" sz="1800" b="1" u="sng" strike="noStrike" kern="1200" baseline="0" dirty="0" smtClean="0">
                          <a:solidFill>
                            <a:schemeClr val="tx1"/>
                          </a:solidFill>
                          <a:effectLst>
                            <a:outerShdw sx="0" sy="0">
                              <a:srgbClr val="000000"/>
                            </a:outerShdw>
                          </a:effectLst>
                          <a:latin typeface="+mn-lt"/>
                          <a:ea typeface="+mn-ea"/>
                          <a:cs typeface="+mn-cs"/>
                        </a:rPr>
                        <a:t> 1999-2004: </a:t>
                      </a:r>
                      <a:r>
                        <a:rPr lang="he-IL" sz="1800" u="none" kern="1200" dirty="0" smtClean="0">
                          <a:solidFill>
                            <a:schemeClr val="tx1"/>
                          </a:solidFill>
                          <a:effectLst/>
                          <a:latin typeface="+mn-lt"/>
                          <a:ea typeface="+mn-ea"/>
                          <a:cs typeface="+mn-cs"/>
                        </a:rPr>
                        <a:t>"אינני סבור כי המערער הצליח לסתור את חזקת התושבות לגבי השנים 1999 עד 2004.</a:t>
                      </a:r>
                      <a:r>
                        <a:rPr lang="he-IL" sz="1800" kern="1200" dirty="0" smtClean="0">
                          <a:solidFill>
                            <a:schemeClr val="tx1"/>
                          </a:solidFill>
                          <a:effectLst/>
                          <a:latin typeface="+mn-lt"/>
                          <a:ea typeface="+mn-ea"/>
                          <a:cs typeface="+mn-cs"/>
                        </a:rPr>
                        <a:t> להבנתי נוכחותו בישראל באותה התקופה לא הייתה מקרית, מזדמנת או חולפת אלא מדובר בפרק לא קצר בחייו...בפועל המערער נכח בישראל רוב הזמן, לעתים יחד עם שרון ולעתים בלעדיה...".  </a:t>
                      </a:r>
                    </a:p>
                    <a:p>
                      <a:pPr rtl="1"/>
                      <a:r>
                        <a:rPr lang="he-IL" sz="1800" b="1" u="sng" strike="noStrike" kern="1200" dirty="0" smtClean="0">
                          <a:solidFill>
                            <a:schemeClr val="tx1"/>
                          </a:solidFill>
                          <a:effectLst>
                            <a:outerShdw sx="0" sy="0">
                              <a:srgbClr val="000000"/>
                            </a:outerShdw>
                          </a:effectLst>
                          <a:latin typeface="+mn-lt"/>
                          <a:ea typeface="+mn-ea"/>
                          <a:cs typeface="+mn-cs"/>
                        </a:rPr>
                        <a:t>ביחס לשנות המס 2005-2006: </a:t>
                      </a:r>
                      <a:r>
                        <a:rPr lang="he-IL" sz="1800" b="0" u="none" kern="1200" dirty="0" smtClean="0">
                          <a:solidFill>
                            <a:schemeClr val="tx1"/>
                          </a:solidFill>
                          <a:effectLst/>
                          <a:latin typeface="+mn-lt"/>
                          <a:ea typeface="+mn-ea"/>
                          <a:cs typeface="+mn-cs"/>
                        </a:rPr>
                        <a:t>מן הטעמים שפורטו לעיל הייתי קובע כי המערער חדל להיות תושב ישראל במועד מוקדם יותר... הוא יצא ביום 24.5.2005 ולא שב לישראל במהלך שנה שלמה... על כן הייתי קובע כי </a:t>
                      </a:r>
                      <a:r>
                        <a:rPr lang="he-IL" sz="1800" b="0" u="none" kern="1200" dirty="0" err="1" smtClean="0">
                          <a:solidFill>
                            <a:schemeClr val="tx1"/>
                          </a:solidFill>
                          <a:effectLst/>
                          <a:latin typeface="+mn-lt"/>
                          <a:ea typeface="+mn-ea"/>
                          <a:cs typeface="+mn-cs"/>
                        </a:rPr>
                        <a:t>תושבותו</a:t>
                      </a:r>
                      <a:r>
                        <a:rPr lang="he-IL" sz="1800" b="0" u="none" kern="1200" dirty="0" smtClean="0">
                          <a:solidFill>
                            <a:schemeClr val="tx1"/>
                          </a:solidFill>
                          <a:effectLst/>
                          <a:latin typeface="+mn-lt"/>
                          <a:ea typeface="+mn-ea"/>
                          <a:cs typeface="+mn-cs"/>
                        </a:rPr>
                        <a:t> של המערער (אשר חודשה בשנת 1999) הופסקה שוב ביום 24.5.2005 (מועד הסמוך לעזיבת גרושתו ובנותיו)."</a:t>
                      </a:r>
                      <a:endParaRPr lang="he-IL" b="0" u="none" dirty="0"/>
                    </a:p>
                  </a:txBody>
                  <a:tcPr/>
                </a:tc>
              </a:tr>
            </a:tbl>
          </a:graphicData>
        </a:graphic>
      </p:graphicFrame>
    </p:spTree>
    <p:extLst>
      <p:ext uri="{BB962C8B-B14F-4D97-AF65-F5344CB8AC3E}">
        <p14:creationId xmlns:p14="http://schemas.microsoft.com/office/powerpoint/2010/main" val="834899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סיכום פסקי הדין - חזקות ימים</a:t>
            </a:r>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3747147828"/>
              </p:ext>
            </p:extLst>
          </p:nvPr>
        </p:nvGraphicFramePr>
        <p:xfrm>
          <a:off x="323528" y="857233"/>
          <a:ext cx="8229600" cy="5308071"/>
        </p:xfrm>
        <a:graphic>
          <a:graphicData uri="http://schemas.openxmlformats.org/drawingml/2006/table">
            <a:tbl>
              <a:tblPr rtl="1" firstRow="1" bandRow="1">
                <a:tableStyleId>{5940675A-B579-460E-94D1-54222C63F5DA}</a:tableStyleId>
              </a:tblPr>
              <a:tblGrid>
                <a:gridCol w="1023659"/>
                <a:gridCol w="437955"/>
                <a:gridCol w="903290"/>
                <a:gridCol w="5864696"/>
              </a:tblGrid>
              <a:tr h="5308071">
                <a:tc>
                  <a:txBody>
                    <a:bodyPr/>
                    <a:lstStyle/>
                    <a:p>
                      <a:pPr rtl="1"/>
                      <a:r>
                        <a:rPr lang="he-IL" b="1" dirty="0" smtClean="0"/>
                        <a:t>רפי אמית (</a:t>
                      </a:r>
                      <a:r>
                        <a:rPr lang="he-IL" sz="1800" b="1" kern="1200" dirty="0" smtClean="0">
                          <a:solidFill>
                            <a:schemeClr val="tx1"/>
                          </a:solidFill>
                          <a:effectLst/>
                          <a:latin typeface="+mn-lt"/>
                          <a:ea typeface="+mn-ea"/>
                          <a:cs typeface="+mn-cs"/>
                        </a:rPr>
                        <a:t>ע"מ 19898-03-13)</a:t>
                      </a:r>
                      <a:endParaRPr lang="he-IL" b="1" dirty="0"/>
                    </a:p>
                  </a:txBody>
                  <a:tcPr/>
                </a:tc>
                <a:tc>
                  <a:txBody>
                    <a:bodyPr/>
                    <a:lstStyle/>
                    <a:p>
                      <a:pPr rtl="1"/>
                      <a:r>
                        <a:rPr lang="he-IL" dirty="0" smtClean="0"/>
                        <a:t>כן</a:t>
                      </a:r>
                      <a:endParaRPr lang="he-IL" dirty="0"/>
                    </a:p>
                  </a:txBody>
                  <a:tcPr/>
                </a:tc>
                <a:tc>
                  <a:txBody>
                    <a:bodyPr/>
                    <a:lstStyle/>
                    <a:p>
                      <a:pPr rtl="1"/>
                      <a:r>
                        <a:rPr lang="he-IL" dirty="0" smtClean="0"/>
                        <a:t>חזקה</a:t>
                      </a:r>
                      <a:r>
                        <a:rPr lang="he-IL" baseline="0" dirty="0" smtClean="0"/>
                        <a:t> חד- צדדית</a:t>
                      </a:r>
                      <a:endParaRPr lang="he-IL" dirty="0"/>
                    </a:p>
                  </a:txBody>
                  <a:tcPr/>
                </a:tc>
                <a:tc>
                  <a:txBody>
                    <a:bodyPr/>
                    <a:lstStyle/>
                    <a:p>
                      <a:pPr algn="just" rtl="1"/>
                      <a:r>
                        <a:rPr lang="he-IL" sz="1800" b="0" kern="1200" dirty="0" smtClean="0">
                          <a:solidFill>
                            <a:schemeClr val="tx1"/>
                          </a:solidFill>
                          <a:effectLst/>
                          <a:latin typeface="+mn-lt"/>
                          <a:ea typeface="+mn-ea"/>
                          <a:cs typeface="+mn-cs"/>
                        </a:rPr>
                        <a:t>בנסיבות העניין לא חלו חזקות הימים,</a:t>
                      </a:r>
                      <a:r>
                        <a:rPr lang="he-IL" sz="1800" b="0" kern="1200" baseline="0" dirty="0" smtClean="0">
                          <a:solidFill>
                            <a:schemeClr val="tx1"/>
                          </a:solidFill>
                          <a:effectLst/>
                          <a:latin typeface="+mn-lt"/>
                          <a:ea typeface="+mn-ea"/>
                          <a:cs typeface="+mn-cs"/>
                        </a:rPr>
                        <a:t> בית המשפט קבע כלהלן:</a:t>
                      </a:r>
                      <a:endParaRPr lang="he-IL" sz="1800" b="0" kern="1200" dirty="0" smtClean="0">
                        <a:solidFill>
                          <a:schemeClr val="tx1"/>
                        </a:solidFill>
                        <a:effectLst/>
                        <a:latin typeface="+mn-lt"/>
                        <a:ea typeface="+mn-ea"/>
                        <a:cs typeface="+mn-cs"/>
                      </a:endParaRPr>
                    </a:p>
                    <a:p>
                      <a:pPr algn="just" rtl="1"/>
                      <a:r>
                        <a:rPr lang="he-IL" sz="1800" b="1" kern="1200" dirty="0" smtClean="0">
                          <a:solidFill>
                            <a:schemeClr val="tx1"/>
                          </a:solidFill>
                          <a:effectLst/>
                          <a:latin typeface="+mn-lt"/>
                          <a:ea typeface="+mn-ea"/>
                          <a:cs typeface="+mn-cs"/>
                        </a:rPr>
                        <a:t>"אין חולק כי ביישום מבחן מרכז החיים לצורך קביעת התושבות הפיסקאלית </a:t>
                      </a:r>
                      <a:r>
                        <a:rPr lang="he-IL" sz="1800" b="1" u="sng" kern="1200" dirty="0" smtClean="0">
                          <a:solidFill>
                            <a:schemeClr val="tx1"/>
                          </a:solidFill>
                          <a:effectLst/>
                          <a:latin typeface="+mn-lt"/>
                          <a:ea typeface="+mn-ea"/>
                          <a:cs typeface="+mn-cs"/>
                        </a:rPr>
                        <a:t>אין להעניק חשיבות מופרזת לעניין ימי השהיה בפועל</a:t>
                      </a:r>
                      <a:r>
                        <a:rPr lang="he-IL" sz="1800" b="1" kern="1200" dirty="0" smtClean="0">
                          <a:solidFill>
                            <a:schemeClr val="tx1"/>
                          </a:solidFill>
                          <a:effectLst/>
                          <a:latin typeface="+mn-lt"/>
                          <a:ea typeface="+mn-ea"/>
                          <a:cs typeface="+mn-cs"/>
                        </a:rPr>
                        <a:t>: כידוע, בשנה </a:t>
                      </a:r>
                      <a:r>
                        <a:rPr lang="he-IL" sz="1800" b="1" kern="1200" dirty="0" err="1" smtClean="0">
                          <a:solidFill>
                            <a:schemeClr val="tx1"/>
                          </a:solidFill>
                          <a:effectLst/>
                          <a:latin typeface="+mn-lt"/>
                          <a:ea typeface="+mn-ea"/>
                          <a:cs typeface="+mn-cs"/>
                        </a:rPr>
                        <a:t>מסויימת</a:t>
                      </a:r>
                      <a:r>
                        <a:rPr lang="he-IL" sz="1800" b="1" kern="1200" dirty="0" smtClean="0">
                          <a:solidFill>
                            <a:schemeClr val="tx1"/>
                          </a:solidFill>
                          <a:effectLst/>
                          <a:latin typeface="+mn-lt"/>
                          <a:ea typeface="+mn-ea"/>
                          <a:cs typeface="+mn-cs"/>
                        </a:rPr>
                        <a:t> אדם עשוי לשהות כל ימות השנה בישראל מבלי להיות תושב בה ומאידך אדם עשוי להעדר מישראל בכל ימות השנה ועדיין להישאר תושב בה. </a:t>
                      </a:r>
                      <a:endParaRPr lang="en-US" sz="1800" b="1" kern="1200" dirty="0" smtClean="0">
                        <a:solidFill>
                          <a:schemeClr val="tx1"/>
                        </a:solidFill>
                        <a:effectLst/>
                        <a:latin typeface="+mn-lt"/>
                        <a:ea typeface="+mn-ea"/>
                        <a:cs typeface="+mn-cs"/>
                      </a:endParaRPr>
                    </a:p>
                    <a:p>
                      <a:pPr algn="just"/>
                      <a:r>
                        <a:rPr lang="he-IL" sz="1800" b="1" kern="1200" dirty="0" smtClean="0">
                          <a:solidFill>
                            <a:schemeClr val="tx1"/>
                          </a:solidFill>
                          <a:effectLst/>
                          <a:latin typeface="+mn-lt"/>
                          <a:ea typeface="+mn-ea"/>
                          <a:cs typeface="+mn-cs"/>
                        </a:rPr>
                        <a:t>במקרה הנוכחי, אם נביט על ציר הזמן, הרי מספר ימי השהייה בישראל של המערער בממוצע שנתי בשנים 2004 עד 2010 (דהיינו שנת המס ושלוש שנים לפניה ואחריה) הוא 141.4 ימים – היקף לא מבוטל, העשוי להעיד על העדר ניתוק הקשר עם ישראל. אלא מאי? בשנת המס מושא הערעור המערער שהה בישראל 30 ימים בלבד וכאמור לא מתקיימות לגביו חזקות התושבות הכמותיות הקבועות בסעיף 1 לפקודה. אולם "הנתונים היבשים" אינם בהכרח מספרים את כל הסיפור. עיון </a:t>
                      </a:r>
                      <a:r>
                        <a:rPr lang="he-IL" sz="1800" b="1" kern="1200" dirty="0" err="1" smtClean="0">
                          <a:solidFill>
                            <a:schemeClr val="tx1"/>
                          </a:solidFill>
                          <a:effectLst/>
                          <a:latin typeface="+mn-lt"/>
                          <a:ea typeface="+mn-ea"/>
                          <a:cs typeface="+mn-cs"/>
                        </a:rPr>
                        <a:t>במע</a:t>
                      </a:r>
                      <a:r>
                        <a:rPr lang="he-IL" sz="1800" b="1" kern="1200" dirty="0" smtClean="0">
                          <a:solidFill>
                            <a:schemeClr val="tx1"/>
                          </a:solidFill>
                          <a:effectLst/>
                          <a:latin typeface="+mn-lt"/>
                          <a:ea typeface="+mn-ea"/>
                          <a:cs typeface="+mn-cs"/>
                        </a:rPr>
                        <a:t>/2 (התעודה מטעם משרד הפנים המראה מועדי כניסה לישראל ויציאות ממנה) מגלה כי נוכחותו של המערער בישראל באותן שנים אופיינה בדרך כלל בשהייה במהלך פרקי זמן ממושכים (במובחן מביקורים קצרים ורבים)."</a:t>
                      </a:r>
                      <a:endParaRPr lang="he-IL" dirty="0"/>
                    </a:p>
                  </a:txBody>
                  <a:tcPr/>
                </a:tc>
              </a:tr>
            </a:tbl>
          </a:graphicData>
        </a:graphic>
      </p:graphicFrame>
    </p:spTree>
    <p:extLst>
      <p:ext uri="{BB962C8B-B14F-4D97-AF65-F5344CB8AC3E}">
        <p14:creationId xmlns:p14="http://schemas.microsoft.com/office/powerpoint/2010/main" val="3030223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כללים לניתוק </a:t>
            </a:r>
            <a:r>
              <a:rPr lang="he-IL" dirty="0" smtClean="0"/>
              <a:t>תושבות (בחינה מהותית)</a:t>
            </a:r>
            <a:endParaRPr lang="he-IL" dirty="0"/>
          </a:p>
        </p:txBody>
      </p:sp>
      <p:sp>
        <p:nvSpPr>
          <p:cNvPr id="3" name="מציין מיקום תוכן 2"/>
          <p:cNvSpPr>
            <a:spLocks noGrp="1"/>
          </p:cNvSpPr>
          <p:nvPr>
            <p:ph idx="1"/>
          </p:nvPr>
        </p:nvSpPr>
        <p:spPr/>
        <p:txBody>
          <a:bodyPr>
            <a:normAutofit/>
          </a:bodyPr>
          <a:lstStyle/>
          <a:p>
            <a:r>
              <a:rPr lang="he-IL" sz="2400" dirty="0" smtClean="0"/>
              <a:t>ניתוק כל זיקה שאינה הכרחית מישראל</a:t>
            </a:r>
          </a:p>
          <a:p>
            <a:r>
              <a:rPr lang="he-IL" sz="2400" dirty="0" smtClean="0"/>
              <a:t>תיעוד זיקות למדינת החוץ</a:t>
            </a:r>
          </a:p>
          <a:p>
            <a:r>
              <a:rPr lang="he-IL" sz="2400" dirty="0" smtClean="0"/>
              <a:t>אי חיבור זיקות לישראל במהלך השהייה מחוץ לישראל</a:t>
            </a:r>
          </a:p>
          <a:p>
            <a:r>
              <a:rPr lang="he-IL" sz="2400" dirty="0" smtClean="0"/>
              <a:t>שהייה מינימאלית בישראל (רצוי לא להגיע לישראל בשנת העזיבה, לשהות פחות מ- 30 ימים בשנה שלאחר מכן ולא לעבור 60 ימים בשנה בשנים הבאות</a:t>
            </a:r>
          </a:p>
          <a:p>
            <a:r>
              <a:rPr lang="he-IL" sz="2400" dirty="0" smtClean="0"/>
              <a:t>עזיבה לתקופה העולה על שלוש שנים</a:t>
            </a:r>
          </a:p>
          <a:p>
            <a:r>
              <a:rPr lang="he-IL" sz="2400" dirty="0" smtClean="0"/>
              <a:t>קבלת סיוע משפטי- מקצועי</a:t>
            </a:r>
            <a:endParaRPr lang="he-IL" sz="2400" dirty="0"/>
          </a:p>
        </p:txBody>
      </p:sp>
    </p:spTree>
    <p:extLst>
      <p:ext uri="{BB962C8B-B14F-4D97-AF65-F5344CB8AC3E}">
        <p14:creationId xmlns:p14="http://schemas.microsoft.com/office/powerpoint/2010/main" val="127100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תיקון 223 - רקע</a:t>
            </a:r>
            <a:endParaRPr lang="he-IL" dirty="0" smtClean="0"/>
          </a:p>
        </p:txBody>
      </p:sp>
      <p:sp>
        <p:nvSpPr>
          <p:cNvPr id="37891" name="Content Placeholder 2"/>
          <p:cNvSpPr>
            <a:spLocks noGrp="1"/>
          </p:cNvSpPr>
          <p:nvPr>
            <p:ph idx="1"/>
          </p:nvPr>
        </p:nvSpPr>
        <p:spPr>
          <a:xfrm>
            <a:off x="468313" y="981075"/>
            <a:ext cx="8229600" cy="5000625"/>
          </a:xfrm>
        </p:spPr>
        <p:txBody>
          <a:bodyPr>
            <a:normAutofit/>
          </a:bodyPr>
          <a:lstStyle/>
          <a:p>
            <a:pPr marL="0" indent="0" algn="just" eaLnBrk="1" hangingPunct="1">
              <a:buFont typeface="Arial" pitchFamily="34" charset="0"/>
              <a:buNone/>
              <a:defRPr/>
            </a:pPr>
            <a:r>
              <a:rPr lang="he-IL" sz="2400" b="1" u="sng" dirty="0" smtClean="0"/>
              <a:t>מיהו "תושב ישראל" לצרכי מס?</a:t>
            </a:r>
          </a:p>
          <a:p>
            <a:pPr marL="0" indent="0" algn="just" eaLnBrk="1" hangingPunct="1">
              <a:buFont typeface="Arial" pitchFamily="34" charset="0"/>
              <a:buNone/>
              <a:defRPr/>
            </a:pPr>
            <a:r>
              <a:rPr lang="he-IL" sz="2200" b="1" u="sng" dirty="0" smtClean="0"/>
              <a:t>מישור איכותי – אובייקטיבי (זיקות) - מוגדר בפקודת מס הכנסה, כדלקמן:</a:t>
            </a:r>
          </a:p>
          <a:p>
            <a:pPr marL="0" indent="0">
              <a:buNone/>
              <a:defRPr/>
            </a:pPr>
            <a:r>
              <a:rPr lang="he-IL" sz="2200" dirty="0" smtClean="0">
                <a:solidFill>
                  <a:prstClr val="black"/>
                </a:solidFill>
              </a:rPr>
              <a:t>מי ש</a:t>
            </a:r>
            <a:r>
              <a:rPr lang="he-IL" sz="2200" u="sng" dirty="0" smtClean="0">
                <a:solidFill>
                  <a:prstClr val="black"/>
                </a:solidFill>
              </a:rPr>
              <a:t>מרכז חייו בישראל</a:t>
            </a:r>
            <a:r>
              <a:rPr lang="he-IL" sz="2200" dirty="0" smtClean="0">
                <a:solidFill>
                  <a:prstClr val="black"/>
                </a:solidFill>
              </a:rPr>
              <a:t>; ולעניין זה יחולו הוראות אלה:</a:t>
            </a:r>
            <a:endParaRPr lang="en-US" sz="2200" dirty="0" smtClean="0">
              <a:solidFill>
                <a:prstClr val="black"/>
              </a:solidFill>
            </a:endParaRPr>
          </a:p>
          <a:p>
            <a:pPr marL="0" indent="0">
              <a:buNone/>
              <a:defRPr/>
            </a:pPr>
            <a:r>
              <a:rPr lang="he-IL" sz="2200" b="1" dirty="0" smtClean="0">
                <a:solidFill>
                  <a:prstClr val="black"/>
                </a:solidFill>
              </a:rPr>
              <a:t>(1)</a:t>
            </a:r>
            <a:r>
              <a:rPr lang="he-IL" sz="2200" dirty="0" smtClean="0">
                <a:solidFill>
                  <a:prstClr val="black"/>
                </a:solidFill>
              </a:rPr>
              <a:t>  לשם קביעת מקום מרכז חייו של יחיד, יובאו בחשבון מכלול קשריו המשפחתיים, הכלכליים והחברתיים, ובהם, בין השאר: </a:t>
            </a:r>
            <a:endParaRPr lang="en-US" sz="2200" dirty="0" smtClean="0">
              <a:solidFill>
                <a:prstClr val="black"/>
              </a:solidFill>
            </a:endParaRPr>
          </a:p>
          <a:p>
            <a:pPr marL="400050" lvl="1" indent="0">
              <a:buNone/>
              <a:defRPr/>
            </a:pPr>
            <a:r>
              <a:rPr lang="he-IL" sz="2200" b="1" dirty="0" smtClean="0">
                <a:solidFill>
                  <a:prstClr val="black"/>
                </a:solidFill>
              </a:rPr>
              <a:t>(א) </a:t>
            </a:r>
            <a:r>
              <a:rPr lang="he-IL" sz="2200" dirty="0" smtClean="0">
                <a:solidFill>
                  <a:prstClr val="black"/>
                </a:solidFill>
              </a:rPr>
              <a:t>מקום ביתו הקבוע;</a:t>
            </a:r>
            <a:endParaRPr lang="en-US" sz="2200" dirty="0" smtClean="0">
              <a:solidFill>
                <a:prstClr val="black"/>
              </a:solidFill>
            </a:endParaRPr>
          </a:p>
          <a:p>
            <a:pPr marL="400050" lvl="1" indent="0">
              <a:buNone/>
              <a:defRPr/>
            </a:pPr>
            <a:r>
              <a:rPr lang="he-IL" sz="2200" b="1" dirty="0" smtClean="0">
                <a:solidFill>
                  <a:prstClr val="black"/>
                </a:solidFill>
              </a:rPr>
              <a:t>(ב) </a:t>
            </a:r>
            <a:r>
              <a:rPr lang="he-IL" sz="2200" dirty="0" smtClean="0">
                <a:solidFill>
                  <a:prstClr val="black"/>
                </a:solidFill>
              </a:rPr>
              <a:t>מקום המגורים שלו ושל בני משפחתו;</a:t>
            </a:r>
            <a:endParaRPr lang="en-US" sz="2200" dirty="0" smtClean="0">
              <a:solidFill>
                <a:prstClr val="black"/>
              </a:solidFill>
            </a:endParaRPr>
          </a:p>
          <a:p>
            <a:pPr marL="400050" lvl="1" indent="0">
              <a:buNone/>
              <a:defRPr/>
            </a:pPr>
            <a:r>
              <a:rPr lang="he-IL" sz="2200" b="1" dirty="0" smtClean="0">
                <a:solidFill>
                  <a:prstClr val="black"/>
                </a:solidFill>
              </a:rPr>
              <a:t>(ג) </a:t>
            </a:r>
            <a:r>
              <a:rPr lang="he-IL" sz="2200" dirty="0" smtClean="0">
                <a:solidFill>
                  <a:prstClr val="black"/>
                </a:solidFill>
              </a:rPr>
              <a:t>מקום עיסוקו הרגיל או הקבוע או מקום העסקתו הקבוע;</a:t>
            </a:r>
            <a:endParaRPr lang="en-US" sz="2200" dirty="0" smtClean="0">
              <a:solidFill>
                <a:prstClr val="black"/>
              </a:solidFill>
            </a:endParaRPr>
          </a:p>
          <a:p>
            <a:pPr marL="400050" lvl="1" indent="0">
              <a:buNone/>
              <a:defRPr/>
            </a:pPr>
            <a:r>
              <a:rPr lang="he-IL" sz="2200" b="1" dirty="0" smtClean="0">
                <a:solidFill>
                  <a:prstClr val="black"/>
                </a:solidFill>
              </a:rPr>
              <a:t>(ד) </a:t>
            </a:r>
            <a:r>
              <a:rPr lang="he-IL" sz="2200" dirty="0" smtClean="0">
                <a:solidFill>
                  <a:prstClr val="black"/>
                </a:solidFill>
              </a:rPr>
              <a:t>מקום האינטרסים הכלכליים הפעילים והמהותיים שלו;</a:t>
            </a:r>
            <a:endParaRPr lang="en-US" sz="2200" dirty="0" smtClean="0">
              <a:solidFill>
                <a:prstClr val="black"/>
              </a:solidFill>
            </a:endParaRPr>
          </a:p>
          <a:p>
            <a:pPr marL="400050" lvl="1" indent="0">
              <a:buNone/>
              <a:defRPr/>
            </a:pPr>
            <a:r>
              <a:rPr lang="he-IL" sz="2200" b="1" dirty="0" smtClean="0">
                <a:solidFill>
                  <a:prstClr val="black"/>
                </a:solidFill>
              </a:rPr>
              <a:t>(ה) </a:t>
            </a:r>
            <a:r>
              <a:rPr lang="he-IL" sz="2200" dirty="0" smtClean="0">
                <a:solidFill>
                  <a:prstClr val="black"/>
                </a:solidFill>
              </a:rPr>
              <a:t>מקום פעילותו בארגונים, באיגודים או במוסדות שונים;</a:t>
            </a:r>
            <a:endParaRPr lang="en-US" sz="2200" dirty="0" smtClean="0">
              <a:solidFill>
                <a:prstClr val="black"/>
              </a:solidFill>
            </a:endParaRPr>
          </a:p>
          <a:p>
            <a:pPr marL="0" indent="0">
              <a:buNone/>
              <a:defRPr/>
            </a:pPr>
            <a:endParaRPr lang="he-IL" sz="2200" b="1" dirty="0" smtClean="0"/>
          </a:p>
        </p:txBody>
      </p:sp>
    </p:spTree>
    <p:extLst>
      <p:ext uri="{BB962C8B-B14F-4D97-AF65-F5344CB8AC3E}">
        <p14:creationId xmlns:p14="http://schemas.microsoft.com/office/powerpoint/2010/main" val="269597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כותרת 1"/>
          <p:cNvSpPr>
            <a:spLocks noGrp="1"/>
          </p:cNvSpPr>
          <p:nvPr>
            <p:ph type="ctrTitle" idx="4294967295"/>
          </p:nvPr>
        </p:nvSpPr>
        <p:spPr>
          <a:xfrm>
            <a:off x="685800" y="2130425"/>
            <a:ext cx="7772400" cy="1470025"/>
          </a:xfrm>
        </p:spPr>
        <p:txBody>
          <a:bodyPr/>
          <a:lstStyle/>
          <a:p>
            <a:pPr eaLnBrk="1" hangingPunct="1"/>
            <a:r>
              <a:rPr lang="he-IL" altLang="he-IL" dirty="0" smtClean="0"/>
              <a:t>שאלות ?</a:t>
            </a:r>
            <a:br>
              <a:rPr lang="he-IL" altLang="he-IL" dirty="0" smtClean="0"/>
            </a:br>
            <a:r>
              <a:rPr lang="he-IL" altLang="he-IL" dirty="0" smtClean="0"/>
              <a:t>תודה !</a:t>
            </a:r>
          </a:p>
        </p:txBody>
      </p:sp>
      <p:sp>
        <p:nvSpPr>
          <p:cNvPr id="37891"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dirty="0" smtClean="0">
                <a:hlinkClick r:id=""/>
              </a:rPr>
              <a:t>054-2651516</a:t>
            </a:r>
            <a:endParaRPr lang="he-IL" altLang="he-IL" dirty="0" smtClean="0">
              <a:hlinkClick r:id=""/>
            </a:endParaRPr>
          </a:p>
          <a:p>
            <a:pPr algn="ctr" eaLnBrk="1" hangingPunct="1">
              <a:buNone/>
            </a:pPr>
            <a:r>
              <a:rPr lang="en-US" altLang="he-IL" dirty="0" smtClean="0">
                <a:hlinkClick r:id=""/>
              </a:rPr>
              <a:t>0722-405100</a:t>
            </a:r>
            <a:endParaRPr lang="en-US" altLang="he-IL" dirty="0">
              <a:hlinkClick r:id=""/>
            </a:endParaRPr>
          </a:p>
          <a:p>
            <a:pPr algn="ctr" eaLnBrk="1" hangingPunct="1">
              <a:buFont typeface="Arial" pitchFamily="34" charset="0"/>
              <a:buNone/>
            </a:pPr>
            <a:r>
              <a:rPr lang="en-US" altLang="he-IL" dirty="0" smtClean="0">
                <a:hlinkClick r:id=""/>
              </a:rPr>
              <a:t>meori@ampeli-tax.co.il</a:t>
            </a:r>
            <a:endParaRPr lang="en-US" altLang="he-IL" dirty="0" smtClean="0"/>
          </a:p>
          <a:p>
            <a:pPr algn="ctr" eaLnBrk="1" hangingPunct="1">
              <a:buFont typeface="Arial" pitchFamily="34" charset="0"/>
              <a:buNone/>
            </a:pPr>
            <a:r>
              <a:rPr lang="en-US" altLang="he-IL" dirty="0" smtClean="0">
                <a:hlinkClick r:id="rId3"/>
              </a:rPr>
              <a:t>http://www.ampeli-tax.co.il/</a:t>
            </a:r>
            <a:endParaRPr lang="en-US" altLang="he-IL" dirty="0" smtClean="0"/>
          </a:p>
          <a:p>
            <a:pPr algn="ctr" eaLnBrk="1" hangingPunct="1">
              <a:buFont typeface="Arial" pitchFamily="34" charset="0"/>
              <a:buNone/>
            </a:pPr>
            <a:endParaRPr lang="he-IL" altLang="he-IL" dirty="0" smtClean="0"/>
          </a:p>
          <a:p>
            <a:pPr algn="ctr" eaLnBrk="1" hangingPunct="1">
              <a:buFont typeface="Arial" pitchFamily="34" charset="0"/>
              <a:buNone/>
            </a:pPr>
            <a:endParaRPr lang="he-IL" altLang="he-IL" dirty="0" smtClean="0"/>
          </a:p>
        </p:txBody>
      </p:sp>
    </p:spTree>
    <p:extLst>
      <p:ext uri="{BB962C8B-B14F-4D97-AF65-F5344CB8AC3E}">
        <p14:creationId xmlns:p14="http://schemas.microsoft.com/office/powerpoint/2010/main" val="1124794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a:t>תיקון 223 - רקע</a:t>
            </a:r>
            <a:endParaRPr lang="he-IL" dirty="0" smtClean="0"/>
          </a:p>
        </p:txBody>
      </p:sp>
      <p:sp>
        <p:nvSpPr>
          <p:cNvPr id="37891" name="Content Placeholder 2"/>
          <p:cNvSpPr>
            <a:spLocks noGrp="1"/>
          </p:cNvSpPr>
          <p:nvPr>
            <p:ph idx="1"/>
          </p:nvPr>
        </p:nvSpPr>
        <p:spPr>
          <a:xfrm>
            <a:off x="468313" y="981075"/>
            <a:ext cx="8229600" cy="5000625"/>
          </a:xfrm>
        </p:spPr>
        <p:txBody>
          <a:bodyPr>
            <a:normAutofit/>
          </a:bodyPr>
          <a:lstStyle/>
          <a:p>
            <a:pPr marL="0" indent="0" algn="just" eaLnBrk="1" hangingPunct="1">
              <a:buFont typeface="Arial" pitchFamily="34" charset="0"/>
              <a:buNone/>
              <a:defRPr/>
            </a:pPr>
            <a:r>
              <a:rPr lang="he-IL" sz="2400" b="1" u="sng" dirty="0" smtClean="0">
                <a:solidFill>
                  <a:prstClr val="black"/>
                </a:solidFill>
              </a:rPr>
              <a:t>מיהו תושב ישראל לצרכי מס (המשך)?</a:t>
            </a:r>
          </a:p>
          <a:p>
            <a:pPr marL="0" indent="0" algn="just" eaLnBrk="1" hangingPunct="1">
              <a:buFont typeface="Arial" pitchFamily="34" charset="0"/>
              <a:buNone/>
              <a:defRPr/>
            </a:pPr>
            <a:r>
              <a:rPr lang="he-IL" sz="2200" b="1" u="sng" dirty="0" smtClean="0"/>
              <a:t>מבחן כמותי</a:t>
            </a:r>
            <a:r>
              <a:rPr lang="he-IL" sz="2200" dirty="0" smtClean="0"/>
              <a:t>:</a:t>
            </a:r>
          </a:p>
          <a:p>
            <a:pPr marL="0" indent="0">
              <a:buNone/>
              <a:defRPr/>
            </a:pPr>
            <a:r>
              <a:rPr lang="he-IL" sz="2200" b="1" dirty="0" smtClean="0">
                <a:solidFill>
                  <a:prstClr val="black"/>
                </a:solidFill>
              </a:rPr>
              <a:t>(2)</a:t>
            </a:r>
            <a:r>
              <a:rPr lang="he-IL" sz="2200" dirty="0" smtClean="0">
                <a:solidFill>
                  <a:prstClr val="black"/>
                </a:solidFill>
              </a:rPr>
              <a:t>  חזקה היא שמרכז חייו של יחיד בשנת המס הוא בישראל - </a:t>
            </a:r>
            <a:endParaRPr lang="en-US" sz="2200" dirty="0" smtClean="0">
              <a:solidFill>
                <a:prstClr val="black"/>
              </a:solidFill>
            </a:endParaRPr>
          </a:p>
          <a:p>
            <a:pPr marL="400050" lvl="1" indent="0">
              <a:buNone/>
              <a:defRPr/>
            </a:pPr>
            <a:r>
              <a:rPr lang="he-IL" sz="2200" b="1" dirty="0" smtClean="0">
                <a:solidFill>
                  <a:prstClr val="black"/>
                </a:solidFill>
              </a:rPr>
              <a:t>(א) </a:t>
            </a:r>
            <a:r>
              <a:rPr lang="he-IL" sz="2200" dirty="0" smtClean="0">
                <a:solidFill>
                  <a:prstClr val="black"/>
                </a:solidFill>
              </a:rPr>
              <a:t>אם שהה בישראל בשנת המס </a:t>
            </a:r>
            <a:r>
              <a:rPr lang="he-IL" sz="2200" b="1" dirty="0" smtClean="0">
                <a:solidFill>
                  <a:prstClr val="black"/>
                </a:solidFill>
              </a:rPr>
              <a:t>183 ימים או יותר;</a:t>
            </a:r>
            <a:endParaRPr lang="en-US" sz="2200" b="1" dirty="0" smtClean="0">
              <a:solidFill>
                <a:prstClr val="black"/>
              </a:solidFill>
            </a:endParaRPr>
          </a:p>
          <a:p>
            <a:pPr marL="400050" lvl="1" indent="0">
              <a:buNone/>
              <a:defRPr/>
            </a:pPr>
            <a:r>
              <a:rPr lang="he-IL" sz="2200" b="1" dirty="0" smtClean="0">
                <a:solidFill>
                  <a:prstClr val="black"/>
                </a:solidFill>
              </a:rPr>
              <a:t>(ב) </a:t>
            </a:r>
            <a:r>
              <a:rPr lang="he-IL" sz="2200" dirty="0" smtClean="0">
                <a:solidFill>
                  <a:prstClr val="black"/>
                </a:solidFill>
              </a:rPr>
              <a:t>אם שהה בישראל בשנת המס </a:t>
            </a:r>
            <a:r>
              <a:rPr lang="he-IL" sz="2200" b="1" dirty="0" smtClean="0">
                <a:solidFill>
                  <a:prstClr val="black"/>
                </a:solidFill>
              </a:rPr>
              <a:t>30 ימים או יותר</a:t>
            </a:r>
            <a:r>
              <a:rPr lang="he-IL" sz="2200" dirty="0" smtClean="0">
                <a:solidFill>
                  <a:prstClr val="black"/>
                </a:solidFill>
              </a:rPr>
              <a:t>, וסך כל   תקופת שהייתו בישראל בשנת המס ובשנתיים שקדמו לה הוא </a:t>
            </a:r>
            <a:r>
              <a:rPr lang="he-IL" sz="2200" b="1" dirty="0" smtClean="0">
                <a:solidFill>
                  <a:prstClr val="black"/>
                </a:solidFill>
              </a:rPr>
              <a:t>425 ימים או יותר.</a:t>
            </a:r>
            <a:r>
              <a:rPr lang="he-IL" sz="2200" dirty="0" smtClean="0">
                <a:solidFill>
                  <a:prstClr val="black"/>
                </a:solidFill>
              </a:rPr>
              <a:t> </a:t>
            </a:r>
          </a:p>
          <a:p>
            <a:pPr marL="0" indent="0">
              <a:buNone/>
              <a:defRPr/>
            </a:pPr>
            <a:r>
              <a:rPr lang="he-IL" sz="2200" b="1" dirty="0" smtClean="0">
                <a:solidFill>
                  <a:prstClr val="black"/>
                </a:solidFill>
              </a:rPr>
              <a:t>(3)</a:t>
            </a:r>
            <a:r>
              <a:rPr lang="he-IL" sz="2200" dirty="0" smtClean="0">
                <a:solidFill>
                  <a:prstClr val="black"/>
                </a:solidFill>
              </a:rPr>
              <a:t> החזקה שבפסקה (2) ניתנת לסתירה הן על ידי היחיד והן על ידי פקיד השומה. </a:t>
            </a:r>
          </a:p>
          <a:p>
            <a:pPr marL="0" indent="0">
              <a:buNone/>
              <a:defRPr/>
            </a:pPr>
            <a:r>
              <a:rPr lang="he-IL" altLang="he-IL" sz="2200" b="1" u="sng" dirty="0" smtClean="0"/>
              <a:t>מבחן סובייקטיבי</a:t>
            </a:r>
            <a:r>
              <a:rPr lang="he-IL" altLang="he-IL" sz="2200" dirty="0" smtClean="0"/>
              <a:t>: </a:t>
            </a:r>
          </a:p>
          <a:p>
            <a:pPr marL="0" indent="0">
              <a:buNone/>
              <a:defRPr/>
            </a:pPr>
            <a:r>
              <a:rPr lang="he-IL" sz="2200" dirty="0" smtClean="0">
                <a:solidFill>
                  <a:prstClr val="black"/>
                </a:solidFill>
              </a:rPr>
              <a:t>היכן הנישום רואה את מרכז חייו.</a:t>
            </a:r>
            <a:r>
              <a:rPr lang="he-IL" sz="2400" dirty="0" smtClean="0">
                <a:solidFill>
                  <a:prstClr val="black"/>
                </a:solidFill>
              </a:rPr>
              <a:t> </a:t>
            </a:r>
            <a:endParaRPr lang="he-IL" sz="2000" dirty="0" smtClean="0">
              <a:solidFill>
                <a:prstClr val="black"/>
              </a:solidFill>
            </a:endParaRPr>
          </a:p>
          <a:p>
            <a:pPr marL="0" indent="0">
              <a:buNone/>
              <a:defRPr/>
            </a:pPr>
            <a:endParaRPr lang="en-US" sz="2400" dirty="0" smtClean="0">
              <a:solidFill>
                <a:prstClr val="black"/>
              </a:solidFill>
            </a:endParaRPr>
          </a:p>
          <a:p>
            <a:pPr marL="0" indent="0" algn="just" eaLnBrk="1" hangingPunct="1">
              <a:buFont typeface="Arial" pitchFamily="34" charset="0"/>
              <a:buNone/>
              <a:defRPr/>
            </a:pPr>
            <a:endParaRPr lang="he-IL" sz="2600" u="sng" dirty="0" smtClean="0"/>
          </a:p>
        </p:txBody>
      </p:sp>
    </p:spTree>
    <p:extLst>
      <p:ext uri="{BB962C8B-B14F-4D97-AF65-F5344CB8AC3E}">
        <p14:creationId xmlns:p14="http://schemas.microsoft.com/office/powerpoint/2010/main" val="269597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a:t>תיקון 223 - רקע</a:t>
            </a:r>
            <a:endParaRPr lang="he-IL" dirty="0" smtClean="0"/>
          </a:p>
        </p:txBody>
      </p:sp>
      <p:sp>
        <p:nvSpPr>
          <p:cNvPr id="37891" name="Content Placeholder 2"/>
          <p:cNvSpPr>
            <a:spLocks noGrp="1"/>
          </p:cNvSpPr>
          <p:nvPr>
            <p:ph idx="1"/>
          </p:nvPr>
        </p:nvSpPr>
        <p:spPr>
          <a:xfrm>
            <a:off x="468313" y="981075"/>
            <a:ext cx="8229600" cy="5000625"/>
          </a:xfrm>
        </p:spPr>
        <p:txBody>
          <a:bodyPr>
            <a:normAutofit lnSpcReduction="10000"/>
          </a:bodyPr>
          <a:lstStyle/>
          <a:p>
            <a:pPr marL="0" indent="0">
              <a:buNone/>
            </a:pPr>
            <a:r>
              <a:rPr lang="he-IL" sz="2400" b="1" u="sng" dirty="0"/>
              <a:t>מיהו "תושב ישראל" לצרכי מס?</a:t>
            </a:r>
          </a:p>
          <a:p>
            <a:pPr marL="0" indent="0">
              <a:buNone/>
            </a:pPr>
            <a:r>
              <a:rPr lang="he-IL" sz="2400" b="1" dirty="0" smtClean="0"/>
              <a:t>(</a:t>
            </a:r>
            <a:r>
              <a:rPr lang="he-IL" sz="2400" b="1" dirty="0"/>
              <a:t>4) </a:t>
            </a:r>
            <a:r>
              <a:rPr lang="he-IL" sz="2400" dirty="0"/>
              <a:t>  </a:t>
            </a:r>
            <a:r>
              <a:rPr lang="he-IL" sz="2200" dirty="0"/>
              <a:t> שר האוצר, באישור ועדת הכספים של הכנסת, רשאי לקבוע תנאים ולפיהם יראו יחיד שאינו תושב ישראל לפי פסקאות (1) ו-(2) כתושב ישראל, ובלבד שהתקיים בו אחד מאלה:</a:t>
            </a:r>
          </a:p>
          <a:p>
            <a:pPr marL="0" indent="0">
              <a:buNone/>
            </a:pPr>
            <a:r>
              <a:rPr lang="he-IL" sz="2200" dirty="0"/>
              <a:t>(א)    הוא עובד מדינת ישראל;</a:t>
            </a:r>
          </a:p>
          <a:p>
            <a:pPr marL="0" indent="0">
              <a:buNone/>
            </a:pPr>
            <a:r>
              <a:rPr lang="he-IL" sz="2200" dirty="0"/>
              <a:t>(ב)    הוא עובד רשות מקומית בישראל;</a:t>
            </a:r>
          </a:p>
          <a:p>
            <a:pPr marL="0" indent="0">
              <a:buNone/>
            </a:pPr>
            <a:r>
              <a:rPr lang="he-IL" sz="2200" dirty="0"/>
              <a:t>(ג)     הוא עובד הסוכנות היהודית בארץ ישראל;</a:t>
            </a:r>
          </a:p>
          <a:p>
            <a:pPr marL="0" indent="0">
              <a:buNone/>
            </a:pPr>
            <a:r>
              <a:rPr lang="he-IL" sz="2200" dirty="0"/>
              <a:t>(ד)    הוא עובד הקרן הקיימת לישראל, קרן היסוד - המגבית המאוחדת לישראל;</a:t>
            </a:r>
          </a:p>
          <a:p>
            <a:pPr marL="0" indent="0">
              <a:buNone/>
            </a:pPr>
            <a:r>
              <a:rPr lang="he-IL" sz="2200" dirty="0"/>
              <a:t>(ה)    הוא עובד חברה ממשלתית;</a:t>
            </a:r>
          </a:p>
          <a:p>
            <a:pPr marL="0" indent="0">
              <a:buNone/>
            </a:pPr>
            <a:r>
              <a:rPr lang="he-IL" sz="2200" dirty="0"/>
              <a:t>(ו)     הוא עובד רשות ממלכתית או תאגיד שהוקם לפי </a:t>
            </a:r>
            <a:r>
              <a:rPr lang="he-IL" sz="2200" dirty="0" smtClean="0"/>
              <a:t>חוק.</a:t>
            </a:r>
            <a:endParaRPr lang="he-IL" sz="2200" dirty="0"/>
          </a:p>
          <a:p>
            <a:pPr marL="0" indent="0">
              <a:buNone/>
            </a:pPr>
            <a:r>
              <a:rPr lang="he-IL" sz="2400" dirty="0"/>
              <a:t/>
            </a:r>
            <a:br>
              <a:rPr lang="he-IL" sz="2400" dirty="0"/>
            </a:br>
            <a:endParaRPr lang="en-US" sz="2400" dirty="0" smtClean="0">
              <a:solidFill>
                <a:prstClr val="black"/>
              </a:solidFill>
            </a:endParaRPr>
          </a:p>
          <a:p>
            <a:pPr marL="0" indent="0" algn="just" eaLnBrk="1" hangingPunct="1">
              <a:buFont typeface="Arial" pitchFamily="34" charset="0"/>
              <a:buNone/>
              <a:defRPr/>
            </a:pPr>
            <a:endParaRPr lang="he-IL" sz="2600" u="sng" dirty="0" smtClean="0"/>
          </a:p>
        </p:txBody>
      </p:sp>
    </p:spTree>
    <p:extLst>
      <p:ext uri="{BB962C8B-B14F-4D97-AF65-F5344CB8AC3E}">
        <p14:creationId xmlns:p14="http://schemas.microsoft.com/office/powerpoint/2010/main" val="341363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a:t>תיקון 223 - רקע</a:t>
            </a:r>
            <a:endParaRPr lang="he-IL" dirty="0" smtClean="0"/>
          </a:p>
        </p:txBody>
      </p:sp>
      <p:sp>
        <p:nvSpPr>
          <p:cNvPr id="37891" name="Content Placeholder 2"/>
          <p:cNvSpPr>
            <a:spLocks noGrp="1"/>
          </p:cNvSpPr>
          <p:nvPr>
            <p:ph idx="1"/>
          </p:nvPr>
        </p:nvSpPr>
        <p:spPr>
          <a:xfrm>
            <a:off x="468313" y="981075"/>
            <a:ext cx="8229600" cy="5000625"/>
          </a:xfrm>
        </p:spPr>
        <p:txBody>
          <a:bodyPr>
            <a:normAutofit/>
          </a:bodyPr>
          <a:lstStyle/>
          <a:p>
            <a:pPr marL="0" indent="0" algn="just" eaLnBrk="1" hangingPunct="1">
              <a:buNone/>
              <a:defRPr/>
            </a:pPr>
            <a:r>
              <a:rPr lang="he-IL" sz="2400" b="1" u="sng" dirty="0"/>
              <a:t>מיהו "תושב ישראל" לצרכי מס?</a:t>
            </a:r>
          </a:p>
          <a:p>
            <a:pPr marL="0" indent="0" algn="just" eaLnBrk="1" hangingPunct="1">
              <a:buNone/>
              <a:defRPr/>
            </a:pPr>
            <a:r>
              <a:rPr lang="he-IL" sz="2200" dirty="0" smtClean="0"/>
              <a:t>תקנות </a:t>
            </a:r>
            <a:r>
              <a:rPr lang="he-IL" sz="2200" dirty="0"/>
              <a:t>מס הכנסה (קביעת יחידים שיראו אותם כתושבי ישראל וקביעת יחידים שלא יראו אותם כתושבי ישראל), </a:t>
            </a:r>
            <a:r>
              <a:rPr lang="he-IL" sz="2200" dirty="0" smtClean="0"/>
              <a:t>תשס"ו-2006</a:t>
            </a:r>
          </a:p>
          <a:p>
            <a:r>
              <a:rPr lang="he-IL" sz="2200" b="1" dirty="0"/>
              <a:t>יראו כתושב ישראל יחיד שאינו תושב ישראל כאמור בפסקה (א)(4) להגדרה "תושב ישראל" או "תושב" שבסעיף 1 לפקודה (להלן – ההגדרה), בכל אחד מאלה:</a:t>
            </a:r>
            <a:endParaRPr lang="en-US" sz="2200" b="1" dirty="0"/>
          </a:p>
          <a:p>
            <a:r>
              <a:rPr lang="he-IL" sz="2200" b="1" dirty="0"/>
              <a:t>(1)	אם הוא עובד מדינת ישראל – אם יחסי עובד מעביד בינו לבין מדינת ישראל החלו כאשר היה אותו יחיד תושב ישראל;</a:t>
            </a:r>
            <a:endParaRPr lang="en-US" sz="2200" b="1" dirty="0"/>
          </a:p>
          <a:p>
            <a:r>
              <a:rPr lang="he-IL" sz="2200" b="1" dirty="0"/>
              <a:t>(2)	אם הוא עובד של מעביד אחר המפורט בפסקה (א)(4) להגדרה – אם יחסי עובד מעביד בינו לבין אותו מעביד </a:t>
            </a:r>
            <a:r>
              <a:rPr lang="he-IL" sz="2200" b="1" dirty="0" smtClean="0"/>
              <a:t>החלו </a:t>
            </a:r>
            <a:r>
              <a:rPr lang="he-IL" sz="2200" b="1" dirty="0"/>
              <a:t>כאשר היה היחיד תושב ישראל, ובלבד שלא חלפו חמש שנים מיום שהחל היחיד לעבוד אצל אותו מעביד מחוץ לישראל, והכל אלא אם כן הוכיח אחרת להנחת דעתו של פקיד השומה</a:t>
            </a:r>
            <a:r>
              <a:rPr lang="he-IL" sz="2800" b="1" dirty="0"/>
              <a:t>.</a:t>
            </a:r>
            <a:endParaRPr lang="en-US" sz="2800" b="1" dirty="0"/>
          </a:p>
          <a:p>
            <a:pPr marL="0" indent="0" algn="just" eaLnBrk="1" hangingPunct="1">
              <a:buNone/>
              <a:defRPr/>
            </a:pPr>
            <a:endParaRPr lang="he-IL" sz="2600" u="sng" dirty="0" smtClean="0"/>
          </a:p>
        </p:txBody>
      </p:sp>
    </p:spTree>
    <p:extLst>
      <p:ext uri="{BB962C8B-B14F-4D97-AF65-F5344CB8AC3E}">
        <p14:creationId xmlns:p14="http://schemas.microsoft.com/office/powerpoint/2010/main" val="2886531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a:t>תיקון 223 - רקע</a:t>
            </a:r>
            <a:endParaRPr lang="he-IL" dirty="0" smtClean="0"/>
          </a:p>
        </p:txBody>
      </p:sp>
      <p:sp>
        <p:nvSpPr>
          <p:cNvPr id="37891" name="Content Placeholder 2"/>
          <p:cNvSpPr>
            <a:spLocks noGrp="1"/>
          </p:cNvSpPr>
          <p:nvPr>
            <p:ph idx="1"/>
          </p:nvPr>
        </p:nvSpPr>
        <p:spPr>
          <a:xfrm>
            <a:off x="468313" y="981075"/>
            <a:ext cx="8229600" cy="5000625"/>
          </a:xfrm>
        </p:spPr>
        <p:txBody>
          <a:bodyPr>
            <a:normAutofit/>
          </a:bodyPr>
          <a:lstStyle/>
          <a:p>
            <a:pPr marL="0" indent="0" algn="just" eaLnBrk="1" hangingPunct="1">
              <a:buFont typeface="Arial" pitchFamily="34" charset="0"/>
              <a:buNone/>
              <a:defRPr/>
            </a:pPr>
            <a:r>
              <a:rPr lang="he-IL" sz="2400" b="1" u="sng" dirty="0" smtClean="0">
                <a:solidFill>
                  <a:prstClr val="black"/>
                </a:solidFill>
              </a:rPr>
              <a:t>תושב חוץ - הגדרה:</a:t>
            </a:r>
          </a:p>
          <a:p>
            <a:pPr marL="0" indent="0" algn="just" eaLnBrk="1" hangingPunct="1">
              <a:buFont typeface="Arial" pitchFamily="34" charset="0"/>
              <a:buNone/>
              <a:defRPr/>
            </a:pPr>
            <a:r>
              <a:rPr lang="he-IL" sz="2200" u="sng" dirty="0" smtClean="0"/>
              <a:t>חלופה ראשונה</a:t>
            </a:r>
            <a:r>
              <a:rPr lang="he-IL" sz="2200" dirty="0" smtClean="0"/>
              <a:t>:</a:t>
            </a:r>
          </a:p>
          <a:p>
            <a:pPr marL="0" indent="0">
              <a:buNone/>
              <a:defRPr/>
            </a:pPr>
            <a:r>
              <a:rPr lang="he-IL" sz="2200" b="1" dirty="0" smtClean="0">
                <a:solidFill>
                  <a:prstClr val="black"/>
                </a:solidFill>
              </a:rPr>
              <a:t>מי שאינו תושב ישראל</a:t>
            </a:r>
          </a:p>
          <a:p>
            <a:pPr marL="0" indent="0">
              <a:buNone/>
              <a:defRPr/>
            </a:pPr>
            <a:r>
              <a:rPr lang="he-IL" altLang="he-IL" sz="2200" u="sng" dirty="0" smtClean="0"/>
              <a:t>חלופה שנייה (אם מתקיימים כל אלה)</a:t>
            </a:r>
            <a:r>
              <a:rPr lang="he-IL" altLang="he-IL" sz="2200" dirty="0" smtClean="0"/>
              <a:t>: </a:t>
            </a:r>
          </a:p>
          <a:p>
            <a:pPr marL="0" indent="0">
              <a:buNone/>
              <a:defRPr/>
            </a:pPr>
            <a:r>
              <a:rPr lang="he-IL" sz="2200" b="1" dirty="0" smtClean="0"/>
              <a:t>(א) היחיד שהה מחוץ לישראל 183 ימים לפחות, בכל שנה, בשנת המס ובשנת המס שלאחריה;</a:t>
            </a:r>
            <a:r>
              <a:rPr lang="he-IL" sz="2200" dirty="0" smtClean="0">
                <a:solidFill>
                  <a:prstClr val="black"/>
                </a:solidFill>
              </a:rPr>
              <a:t> </a:t>
            </a:r>
          </a:p>
          <a:p>
            <a:pPr marL="0" indent="0">
              <a:buNone/>
              <a:defRPr/>
            </a:pPr>
            <a:r>
              <a:rPr lang="he-IL" sz="2200" b="1" dirty="0" smtClean="0">
                <a:solidFill>
                  <a:prstClr val="black"/>
                </a:solidFill>
              </a:rPr>
              <a:t>(ב) </a:t>
            </a:r>
            <a:r>
              <a:rPr lang="he-IL" sz="2200" b="1" dirty="0" smtClean="0"/>
              <a:t>מרכז חייו לא היה בישראל, בשתי שנות המס שלאחר שנות המס בפסקה א. </a:t>
            </a:r>
          </a:p>
          <a:p>
            <a:pPr marL="0" indent="0">
              <a:buNone/>
              <a:defRPr/>
            </a:pPr>
            <a:endParaRPr lang="he-IL" sz="2400" b="1" dirty="0"/>
          </a:p>
          <a:p>
            <a:pPr marL="0" indent="0">
              <a:buNone/>
              <a:defRPr/>
            </a:pPr>
            <a:r>
              <a:rPr lang="he-IL" sz="2400" b="1" u="sng" dirty="0" smtClean="0"/>
              <a:t>כלומר – מבחן ארבע שנתי </a:t>
            </a:r>
          </a:p>
          <a:p>
            <a:pPr marL="0" indent="0">
              <a:buNone/>
              <a:defRPr/>
            </a:pPr>
            <a:endParaRPr lang="en-US" sz="2400" dirty="0" smtClean="0">
              <a:solidFill>
                <a:prstClr val="black"/>
              </a:solidFill>
            </a:endParaRPr>
          </a:p>
          <a:p>
            <a:pPr marL="0" indent="0" algn="just" eaLnBrk="1" hangingPunct="1">
              <a:buFont typeface="Arial" pitchFamily="34" charset="0"/>
              <a:buNone/>
              <a:defRPr/>
            </a:pPr>
            <a:endParaRPr lang="he-IL" sz="2600" u="sng" dirty="0" smtClean="0"/>
          </a:p>
        </p:txBody>
      </p:sp>
    </p:spTree>
    <p:extLst>
      <p:ext uri="{BB962C8B-B14F-4D97-AF65-F5344CB8AC3E}">
        <p14:creationId xmlns:p14="http://schemas.microsoft.com/office/powerpoint/2010/main" val="269597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תושב ישראל לצרכי מס - השלכות</a:t>
            </a:r>
          </a:p>
        </p:txBody>
      </p:sp>
      <p:sp>
        <p:nvSpPr>
          <p:cNvPr id="37891" name="Content Placeholder 2"/>
          <p:cNvSpPr>
            <a:spLocks noGrp="1"/>
          </p:cNvSpPr>
          <p:nvPr>
            <p:ph idx="1"/>
          </p:nvPr>
        </p:nvSpPr>
        <p:spPr>
          <a:xfrm>
            <a:off x="468313" y="981075"/>
            <a:ext cx="8229600" cy="5000625"/>
          </a:xfrm>
        </p:spPr>
        <p:txBody>
          <a:bodyPr>
            <a:normAutofit/>
          </a:bodyPr>
          <a:lstStyle/>
          <a:p>
            <a:pPr marL="0" indent="0" algn="just" eaLnBrk="1" hangingPunct="1">
              <a:buNone/>
              <a:defRPr/>
            </a:pPr>
            <a:r>
              <a:rPr lang="he-IL" sz="2200" b="1" u="sng" dirty="0" smtClean="0">
                <a:solidFill>
                  <a:prstClr val="black"/>
                </a:solidFill>
              </a:rPr>
              <a:t>חובות:</a:t>
            </a:r>
          </a:p>
          <a:p>
            <a:pPr algn="just" eaLnBrk="1" hangingPunct="1">
              <a:defRPr/>
            </a:pPr>
            <a:r>
              <a:rPr lang="he-IL" sz="2200" dirty="0" smtClean="0">
                <a:solidFill>
                  <a:prstClr val="black"/>
                </a:solidFill>
              </a:rPr>
              <a:t>חובת תשלום מס על הכנסה כלל עולמית (כפוף לזיכוי מס זר).</a:t>
            </a:r>
          </a:p>
          <a:p>
            <a:pPr algn="just" eaLnBrk="1" hangingPunct="1">
              <a:defRPr/>
            </a:pPr>
            <a:r>
              <a:rPr lang="he-IL" sz="2200" dirty="0" smtClean="0">
                <a:solidFill>
                  <a:prstClr val="black"/>
                </a:solidFill>
              </a:rPr>
              <a:t>חובת דיווח כללית (כפוף לפטורים).</a:t>
            </a:r>
          </a:p>
          <a:p>
            <a:pPr algn="just" eaLnBrk="1" hangingPunct="1">
              <a:defRPr/>
            </a:pPr>
            <a:r>
              <a:rPr lang="he-IL" sz="2200" dirty="0" smtClean="0">
                <a:solidFill>
                  <a:prstClr val="black"/>
                </a:solidFill>
              </a:rPr>
              <a:t>חובת תשלום ביטוח לאומי (מבחנים דומים).</a:t>
            </a:r>
          </a:p>
          <a:p>
            <a:pPr marL="0" indent="0">
              <a:buNone/>
              <a:defRPr/>
            </a:pPr>
            <a:r>
              <a:rPr lang="he-IL" sz="2200" b="1" u="sng" dirty="0" smtClean="0">
                <a:solidFill>
                  <a:prstClr val="black"/>
                </a:solidFill>
              </a:rPr>
              <a:t>סנקציות</a:t>
            </a:r>
            <a:r>
              <a:rPr lang="he-IL" sz="2200" b="1" dirty="0">
                <a:solidFill>
                  <a:prstClr val="black"/>
                </a:solidFill>
              </a:rPr>
              <a:t>:</a:t>
            </a:r>
            <a:r>
              <a:rPr lang="he-IL" sz="2200" b="1" dirty="0" smtClean="0">
                <a:solidFill>
                  <a:prstClr val="black"/>
                </a:solidFill>
              </a:rPr>
              <a:t>  </a:t>
            </a:r>
          </a:p>
          <a:p>
            <a:pPr marL="0" indent="0">
              <a:defRPr/>
            </a:pPr>
            <a:r>
              <a:rPr lang="he-IL" sz="2200" dirty="0" smtClean="0">
                <a:solidFill>
                  <a:prstClr val="black"/>
                </a:solidFill>
              </a:rPr>
              <a:t> עבירה פלילית. </a:t>
            </a:r>
            <a:endParaRPr lang="he-IL" sz="2200" dirty="0">
              <a:solidFill>
                <a:prstClr val="black"/>
              </a:solidFill>
            </a:endParaRPr>
          </a:p>
          <a:p>
            <a:pPr marL="0" indent="0">
              <a:defRPr/>
            </a:pPr>
            <a:r>
              <a:rPr lang="he-IL" sz="2200" dirty="0" smtClean="0">
                <a:solidFill>
                  <a:prstClr val="black"/>
                </a:solidFill>
              </a:rPr>
              <a:t> עוולה אזרחית. </a:t>
            </a:r>
            <a:endParaRPr lang="he-IL" sz="2200" dirty="0">
              <a:solidFill>
                <a:prstClr val="black"/>
              </a:solidFill>
            </a:endParaRPr>
          </a:p>
          <a:p>
            <a:pPr marL="0" indent="0">
              <a:defRPr/>
            </a:pPr>
            <a:r>
              <a:rPr lang="he-IL" sz="2400" dirty="0" smtClean="0">
                <a:solidFill>
                  <a:prstClr val="black"/>
                </a:solidFill>
              </a:rPr>
              <a:t> </a:t>
            </a:r>
            <a:r>
              <a:rPr lang="he-IL" sz="2200" dirty="0" smtClean="0">
                <a:solidFill>
                  <a:prstClr val="black"/>
                </a:solidFill>
              </a:rPr>
              <a:t>קנסות. </a:t>
            </a:r>
          </a:p>
          <a:p>
            <a:pPr marL="0" indent="0">
              <a:defRPr/>
            </a:pPr>
            <a:r>
              <a:rPr lang="he-IL" sz="2200" dirty="0">
                <a:solidFill>
                  <a:prstClr val="black"/>
                </a:solidFill>
              </a:rPr>
              <a:t> </a:t>
            </a:r>
            <a:r>
              <a:rPr lang="he-IL" sz="2200" dirty="0" smtClean="0">
                <a:solidFill>
                  <a:prstClr val="black"/>
                </a:solidFill>
              </a:rPr>
              <a:t>ריביות והצמדה. </a:t>
            </a:r>
            <a:endParaRPr lang="he-IL" sz="2200" dirty="0">
              <a:solidFill>
                <a:prstClr val="black"/>
              </a:solidFill>
            </a:endParaRPr>
          </a:p>
          <a:p>
            <a:pPr marL="0" indent="0">
              <a:buNone/>
              <a:defRPr/>
            </a:pPr>
            <a:endParaRPr lang="en-US" sz="2200" dirty="0" smtClean="0">
              <a:solidFill>
                <a:prstClr val="black"/>
              </a:solidFill>
            </a:endParaRPr>
          </a:p>
          <a:p>
            <a:pPr marL="0" indent="0" algn="just" eaLnBrk="1" hangingPunct="1">
              <a:buFont typeface="Arial" pitchFamily="34" charset="0"/>
              <a:buNone/>
              <a:defRPr/>
            </a:pPr>
            <a:endParaRPr lang="he-IL" sz="2600" u="sng" dirty="0" smtClean="0"/>
          </a:p>
        </p:txBody>
      </p:sp>
    </p:spTree>
    <p:extLst>
      <p:ext uri="{BB962C8B-B14F-4D97-AF65-F5344CB8AC3E}">
        <p14:creationId xmlns:p14="http://schemas.microsoft.com/office/powerpoint/2010/main" val="26959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תיקון 223 לפקודה</a:t>
            </a:r>
            <a:endParaRPr lang="he-IL" dirty="0"/>
          </a:p>
        </p:txBody>
      </p:sp>
      <p:sp>
        <p:nvSpPr>
          <p:cNvPr id="3" name="מציין מיקום תוכן 2"/>
          <p:cNvSpPr>
            <a:spLocks noGrp="1"/>
          </p:cNvSpPr>
          <p:nvPr>
            <p:ph idx="1"/>
          </p:nvPr>
        </p:nvSpPr>
        <p:spPr>
          <a:xfrm>
            <a:off x="428596" y="1000108"/>
            <a:ext cx="8229600" cy="5309212"/>
          </a:xfrm>
        </p:spPr>
        <p:txBody>
          <a:bodyPr>
            <a:noAutofit/>
          </a:bodyPr>
          <a:lstStyle/>
          <a:p>
            <a:pPr marL="0" indent="0">
              <a:buNone/>
            </a:pPr>
            <a:r>
              <a:rPr lang="he-IL" sz="2200" dirty="0">
                <a:effectLst>
                  <a:outerShdw sx="0" sy="0">
                    <a:srgbClr val="000000"/>
                  </a:outerShdw>
                </a:effectLst>
              </a:rPr>
              <a:t>ביום 6 באפריל, 2016 התפרסם תיקון לפקודת מס הכנסה (מס' 223), </a:t>
            </a:r>
            <a:r>
              <a:rPr lang="he-IL" sz="2200" dirty="0" err="1">
                <a:effectLst>
                  <a:outerShdw sx="0" sy="0">
                    <a:srgbClr val="000000"/>
                  </a:outerShdw>
                </a:effectLst>
              </a:rPr>
              <a:t>התשע"ו</a:t>
            </a:r>
            <a:r>
              <a:rPr lang="he-IL" sz="2200" dirty="0">
                <a:effectLst>
                  <a:outerShdw sx="0" sy="0">
                    <a:srgbClr val="000000"/>
                  </a:outerShdw>
                </a:effectLst>
              </a:rPr>
              <a:t>–2016 (להלן: </a:t>
            </a:r>
            <a:r>
              <a:rPr lang="he-IL" sz="2200" b="1" dirty="0">
                <a:effectLst>
                  <a:outerShdw sx="0" sy="0">
                    <a:srgbClr val="000000"/>
                  </a:outerShdw>
                </a:effectLst>
              </a:rPr>
              <a:t>"תיקון 223"</a:t>
            </a:r>
            <a:r>
              <a:rPr lang="he-IL" sz="2200" dirty="0">
                <a:effectLst>
                  <a:outerShdw sx="0" sy="0">
                    <a:srgbClr val="000000"/>
                  </a:outerShdw>
                </a:effectLst>
              </a:rPr>
              <a:t>), במסגרתו </a:t>
            </a:r>
            <a:r>
              <a:rPr lang="he-IL" sz="2200" dirty="0" smtClean="0">
                <a:effectLst>
                  <a:outerShdw sx="0" sy="0">
                    <a:srgbClr val="000000"/>
                  </a:outerShdw>
                </a:effectLst>
              </a:rPr>
              <a:t>נוספו פסקאות </a:t>
            </a:r>
            <a:r>
              <a:rPr lang="he-IL" sz="2200" dirty="0" smtClean="0">
                <a:effectLst>
                  <a:outerShdw sx="0" sy="0">
                    <a:srgbClr val="000000"/>
                  </a:outerShdw>
                </a:effectLst>
              </a:rPr>
              <a:t>5ה </a:t>
            </a:r>
            <a:r>
              <a:rPr lang="he-IL" sz="2200" dirty="0" smtClean="0">
                <a:effectLst>
                  <a:outerShdw sx="0" sy="0">
                    <a:srgbClr val="000000"/>
                  </a:outerShdw>
                </a:effectLst>
              </a:rPr>
              <a:t>ו- 5ו בסעיף </a:t>
            </a:r>
            <a:r>
              <a:rPr lang="he-IL" sz="2200" dirty="0" smtClean="0">
                <a:effectLst>
                  <a:outerShdw sx="0" sy="0">
                    <a:srgbClr val="000000"/>
                  </a:outerShdw>
                </a:effectLst>
              </a:rPr>
              <a:t>131 לפקודה </a:t>
            </a:r>
            <a:r>
              <a:rPr lang="he-IL" sz="2200" dirty="0" smtClean="0">
                <a:effectLst>
                  <a:outerShdw sx="0" sy="0">
                    <a:srgbClr val="000000"/>
                  </a:outerShdw>
                </a:effectLst>
              </a:rPr>
              <a:t>כלהלן</a:t>
            </a:r>
            <a:r>
              <a:rPr lang="he-IL" sz="2200" dirty="0" smtClean="0">
                <a:effectLst>
                  <a:outerShdw sx="0" sy="0">
                    <a:srgbClr val="000000"/>
                  </a:outerShdw>
                </a:effectLst>
              </a:rPr>
              <a:t>:</a:t>
            </a:r>
            <a:endParaRPr lang="en-US" sz="2200" dirty="0" smtClean="0">
              <a:effectLst>
                <a:outerShdw sx="0" sy="0">
                  <a:srgbClr val="000000"/>
                </a:outerShdw>
              </a:effectLst>
            </a:endParaRPr>
          </a:p>
          <a:p>
            <a:pPr marL="0" indent="0">
              <a:buNone/>
            </a:pPr>
            <a:r>
              <a:rPr lang="he-IL" sz="2200" b="1" dirty="0" smtClean="0"/>
              <a:t>"(</a:t>
            </a:r>
            <a:r>
              <a:rPr lang="he-IL" sz="2200" b="1" dirty="0"/>
              <a:t>5ה)   יחיד שמתקיימת בו החזקה הקבועה בפסקה (א)(2) להגדרה ""תושב ישראל" או "תושב"", שבסעיף 1, והחזקה </a:t>
            </a:r>
            <a:r>
              <a:rPr lang="he-IL" sz="2200" b="1" u="sng" dirty="0"/>
              <a:t>נסתרת</a:t>
            </a:r>
            <a:r>
              <a:rPr lang="he-IL" sz="2200" b="1" dirty="0"/>
              <a:t> לטענת היחיד כאמור בפסקה (א)(3) לאותה הגדרה – </a:t>
            </a:r>
            <a:r>
              <a:rPr lang="he-IL" sz="2200" b="1" u="sng" dirty="0"/>
              <a:t>דוח המפרט את העובדות שעליהן מבוססת טענתו בלבד</a:t>
            </a:r>
            <a:r>
              <a:rPr lang="he-IL" sz="2200" b="1" dirty="0"/>
              <a:t>, שאליו יצרף את המסמכים התומכים בטענתו, אם ישנם כאלה, ואולם אין בהוראות פסקת משנה זו כדי לגרוע מחובת הדיווח החלה על יחיד לפי סעיף קטן (א)(4), אם </a:t>
            </a:r>
            <a:r>
              <a:rPr lang="he-IL" sz="2200" b="1" dirty="0" err="1"/>
              <a:t>היתה</a:t>
            </a:r>
            <a:r>
              <a:rPr lang="he-IL" sz="2200" b="1" dirty="0"/>
              <a:t> לו הכנסה חייבת בשנת המס; הוראות פסקה זו לא יחולו על אלה:</a:t>
            </a:r>
          </a:p>
          <a:p>
            <a:pPr marL="400050" lvl="1" indent="0">
              <a:buNone/>
            </a:pPr>
            <a:r>
              <a:rPr lang="he-IL" sz="2200" b="1" dirty="0"/>
              <a:t>(א)     בן זוגו וילדיו של יחיד כאמור;</a:t>
            </a:r>
          </a:p>
          <a:p>
            <a:pPr marL="400050" lvl="1" indent="0">
              <a:buNone/>
            </a:pPr>
            <a:r>
              <a:rPr lang="he-IL" sz="2200" b="1" dirty="0"/>
              <a:t>(ב)     יחיד שמתקיים לגביו האמור </a:t>
            </a:r>
            <a:r>
              <a:rPr lang="he-IL" sz="2200" b="1" dirty="0" err="1"/>
              <a:t>בסיפה</a:t>
            </a:r>
            <a:r>
              <a:rPr lang="he-IL" sz="2200" b="1" dirty="0"/>
              <a:t> של פסקה (א)(4) להגדרה ""תושב ישראל" או "תושב"", שבסעיף 1;</a:t>
            </a:r>
          </a:p>
          <a:p>
            <a:pPr marL="400050" lvl="1" indent="0">
              <a:buNone/>
            </a:pPr>
            <a:r>
              <a:rPr lang="he-IL" sz="2200" b="1" dirty="0"/>
              <a:t>(ג)      עובד זר כהגדרתו בסעיף 48א</a:t>
            </a:r>
            <a:r>
              <a:rPr lang="he-IL" sz="2200" b="1" dirty="0" smtClean="0"/>
              <a:t>;"</a:t>
            </a:r>
            <a:endParaRPr lang="he-IL" sz="2200" b="1" dirty="0"/>
          </a:p>
          <a:p>
            <a:pPr marL="0" indent="0">
              <a:buNone/>
            </a:pPr>
            <a:endParaRPr lang="he-IL" sz="2200" dirty="0" smtClean="0"/>
          </a:p>
        </p:txBody>
      </p:sp>
    </p:spTree>
    <p:extLst>
      <p:ext uri="{BB962C8B-B14F-4D97-AF65-F5344CB8AC3E}">
        <p14:creationId xmlns:p14="http://schemas.microsoft.com/office/powerpoint/2010/main" val="208367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תיקון 223 לפקודה</a:t>
            </a:r>
            <a:endParaRPr lang="he-IL" dirty="0"/>
          </a:p>
        </p:txBody>
      </p:sp>
      <p:sp>
        <p:nvSpPr>
          <p:cNvPr id="3" name="מציין מיקום תוכן 2"/>
          <p:cNvSpPr>
            <a:spLocks noGrp="1"/>
          </p:cNvSpPr>
          <p:nvPr>
            <p:ph idx="1"/>
          </p:nvPr>
        </p:nvSpPr>
        <p:spPr>
          <a:xfrm>
            <a:off x="428596" y="1000108"/>
            <a:ext cx="8229600" cy="5309212"/>
          </a:xfrm>
        </p:spPr>
        <p:txBody>
          <a:bodyPr>
            <a:noAutofit/>
          </a:bodyPr>
          <a:lstStyle/>
          <a:p>
            <a:pPr marL="0" indent="0">
              <a:buNone/>
            </a:pPr>
            <a:r>
              <a:rPr lang="he-IL" sz="2200" dirty="0">
                <a:effectLst>
                  <a:outerShdw sx="0" sy="0">
                    <a:srgbClr val="000000"/>
                  </a:outerShdw>
                </a:effectLst>
              </a:rPr>
              <a:t>ביום 6 באפריל, 2016 התפרסם תיקון לפקודת מס הכנסה (מס' 223), </a:t>
            </a:r>
            <a:r>
              <a:rPr lang="he-IL" sz="2200" dirty="0" err="1">
                <a:effectLst>
                  <a:outerShdw sx="0" sy="0">
                    <a:srgbClr val="000000"/>
                  </a:outerShdw>
                </a:effectLst>
              </a:rPr>
              <a:t>התשע"ו</a:t>
            </a:r>
            <a:r>
              <a:rPr lang="he-IL" sz="2200" dirty="0">
                <a:effectLst>
                  <a:outerShdw sx="0" sy="0">
                    <a:srgbClr val="000000"/>
                  </a:outerShdw>
                </a:effectLst>
              </a:rPr>
              <a:t>–2016 (להלן: </a:t>
            </a:r>
            <a:r>
              <a:rPr lang="he-IL" sz="2200" b="1" dirty="0">
                <a:effectLst>
                  <a:outerShdw sx="0" sy="0">
                    <a:srgbClr val="000000"/>
                  </a:outerShdw>
                </a:effectLst>
              </a:rPr>
              <a:t>"תיקון 223"</a:t>
            </a:r>
            <a:r>
              <a:rPr lang="he-IL" sz="2200" dirty="0">
                <a:effectLst>
                  <a:outerShdw sx="0" sy="0">
                    <a:srgbClr val="000000"/>
                  </a:outerShdw>
                </a:effectLst>
              </a:rPr>
              <a:t>), במסגרתו </a:t>
            </a:r>
            <a:r>
              <a:rPr lang="he-IL" sz="2200" dirty="0" smtClean="0">
                <a:effectLst>
                  <a:outerShdw sx="0" sy="0">
                    <a:srgbClr val="000000"/>
                  </a:outerShdw>
                </a:effectLst>
              </a:rPr>
              <a:t>נוספו פסקאות </a:t>
            </a:r>
            <a:r>
              <a:rPr lang="he-IL" sz="2200" dirty="0" smtClean="0">
                <a:effectLst>
                  <a:outerShdw sx="0" sy="0">
                    <a:srgbClr val="000000"/>
                  </a:outerShdw>
                </a:effectLst>
              </a:rPr>
              <a:t>5ה </a:t>
            </a:r>
            <a:r>
              <a:rPr lang="he-IL" sz="2200" dirty="0" smtClean="0">
                <a:effectLst>
                  <a:outerShdw sx="0" sy="0">
                    <a:srgbClr val="000000"/>
                  </a:outerShdw>
                </a:effectLst>
              </a:rPr>
              <a:t>ו- 5ו בסעיף </a:t>
            </a:r>
            <a:r>
              <a:rPr lang="he-IL" sz="2200" dirty="0" smtClean="0">
                <a:effectLst>
                  <a:outerShdw sx="0" sy="0">
                    <a:srgbClr val="000000"/>
                  </a:outerShdw>
                </a:effectLst>
              </a:rPr>
              <a:t>131 לפקודה </a:t>
            </a:r>
            <a:r>
              <a:rPr lang="he-IL" sz="2200" dirty="0" smtClean="0">
                <a:effectLst>
                  <a:outerShdw sx="0" sy="0">
                    <a:srgbClr val="000000"/>
                  </a:outerShdw>
                </a:effectLst>
              </a:rPr>
              <a:t>כלהלן</a:t>
            </a:r>
            <a:r>
              <a:rPr lang="he-IL" sz="2200" dirty="0" smtClean="0">
                <a:effectLst>
                  <a:outerShdw sx="0" sy="0">
                    <a:srgbClr val="000000"/>
                  </a:outerShdw>
                </a:effectLst>
              </a:rPr>
              <a:t>:</a:t>
            </a:r>
            <a:endParaRPr lang="en-US" sz="2200" dirty="0" smtClean="0">
              <a:effectLst>
                <a:outerShdw sx="0" sy="0">
                  <a:srgbClr val="000000"/>
                </a:outerShdw>
              </a:effectLst>
            </a:endParaRPr>
          </a:p>
          <a:p>
            <a:pPr marL="0" indent="0">
              <a:buNone/>
            </a:pPr>
            <a:r>
              <a:rPr lang="he-IL" sz="2200" b="1" dirty="0" smtClean="0"/>
              <a:t>"(</a:t>
            </a:r>
            <a:r>
              <a:rPr lang="he-IL" sz="2200" b="1" dirty="0" smtClean="0"/>
              <a:t>5ו)</a:t>
            </a:r>
            <a:r>
              <a:rPr lang="he-IL" sz="2200" b="1" dirty="0"/>
              <a:t>   </a:t>
            </a:r>
            <a:r>
              <a:rPr lang="he-IL" sz="2200" b="1" dirty="0" smtClean="0"/>
              <a:t>יחיד </a:t>
            </a:r>
            <a:r>
              <a:rPr lang="he-IL" sz="2200" b="1" u="sng" dirty="0"/>
              <a:t>תושב ישראל </a:t>
            </a:r>
            <a:r>
              <a:rPr lang="he-IL" sz="2200" b="1" dirty="0"/>
              <a:t>שהעביר, במהלך 12 חודשים, כספים אל מחוץ לישראל בסכום כולל של 500,000 שקלים חדשים או יותר (להלן - סכום לדיווח); דוח לפי פסקה זו יוגש לגבי השנה שבה הועבר סכום לדיווח, כולו או חלקו, לראשונה אל מחוץ לישראל ולגבי השנה שלאחריה</a:t>
            </a:r>
            <a:r>
              <a:rPr lang="he-IL" sz="2200" b="1" dirty="0" smtClean="0"/>
              <a:t>;".</a:t>
            </a:r>
            <a:endParaRPr lang="he-IL" sz="2200" b="1" dirty="0" smtClean="0"/>
          </a:p>
        </p:txBody>
      </p:sp>
    </p:spTree>
    <p:extLst>
      <p:ext uri="{BB962C8B-B14F-4D97-AF65-F5344CB8AC3E}">
        <p14:creationId xmlns:p14="http://schemas.microsoft.com/office/powerpoint/2010/main" val="269247794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45953</TotalTime>
  <Words>1557</Words>
  <Application>Microsoft Office PowerPoint</Application>
  <PresentationFormat>‫הצגה על המסך (4:3)</PresentationFormat>
  <Paragraphs>159</Paragraphs>
  <Slides>20</Slides>
  <Notes>2</Notes>
  <HiddenSlides>0</HiddenSlides>
  <MMClips>0</MMClips>
  <ScaleCrop>false</ScaleCrop>
  <HeadingPairs>
    <vt:vector size="4" baseType="variant">
      <vt:variant>
        <vt:lpstr>ערכת נושא</vt:lpstr>
      </vt:variant>
      <vt:variant>
        <vt:i4>2</vt:i4>
      </vt:variant>
      <vt:variant>
        <vt:lpstr>כותרות שקופיות</vt:lpstr>
      </vt:variant>
      <vt:variant>
        <vt:i4>20</vt:i4>
      </vt:variant>
    </vt:vector>
  </HeadingPairs>
  <TitlesOfParts>
    <vt:vector size="22" baseType="lpstr">
      <vt:lpstr>ערכת נושא Office</vt:lpstr>
      <vt:lpstr>1_ערכת נושא Office</vt:lpstr>
      <vt:lpstr>סוגיות ודגשים בניתוק תושבות לצרכי מס הכנסה לאור תיקון 223 לפקודה והרחבת חובת דיווח – לשכת רואי חשבון</vt:lpstr>
      <vt:lpstr>תיקון 223 - רקע</vt:lpstr>
      <vt:lpstr>תיקון 223 - רקע</vt:lpstr>
      <vt:lpstr>תיקון 223 - רקע</vt:lpstr>
      <vt:lpstr>תיקון 223 - רקע</vt:lpstr>
      <vt:lpstr>תיקון 223 - רקע</vt:lpstr>
      <vt:lpstr>תושב ישראל לצרכי מס - השלכות</vt:lpstr>
      <vt:lpstr>תיקון 223 לפקודה</vt:lpstr>
      <vt:lpstr>תיקון 223 לפקודה</vt:lpstr>
      <vt:lpstr>תיקון 223 לפקודה - דגשים</vt:lpstr>
      <vt:lpstr>חקיקה רטרואקטיבית פסולה</vt:lpstr>
      <vt:lpstr>חקיקה רטרואקטיבית פסולה</vt:lpstr>
      <vt:lpstr>חוות דעת לעניין סעיף 131ד לפקודה – חובת דיווח</vt:lpstr>
      <vt:lpstr>חוות דעת לעניין סעיף 131ד לפקודה – חובת דיווח</vt:lpstr>
      <vt:lpstr>סיכום פסקי הדין – סתירת חזקות הימים</vt:lpstr>
      <vt:lpstr>סיכום פסקי הדין - חזקות ימים</vt:lpstr>
      <vt:lpstr>סיכום פסקי הדין - חזקות ימים</vt:lpstr>
      <vt:lpstr>סיכום פסקי הדין - חזקות ימים</vt:lpstr>
      <vt:lpstr>כללים לניתוק תושבות (בחינה מהותית)</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meori</cp:lastModifiedBy>
  <cp:revision>991</cp:revision>
  <cp:lastPrinted>2014-06-15T12:19:54Z</cp:lastPrinted>
  <dcterms:created xsi:type="dcterms:W3CDTF">2011-12-13T15:06:51Z</dcterms:created>
  <dcterms:modified xsi:type="dcterms:W3CDTF">2016-09-19T18:15:20Z</dcterms:modified>
</cp:coreProperties>
</file>