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41"/>
  </p:notesMasterIdLst>
  <p:handoutMasterIdLst>
    <p:handoutMasterId r:id="rId42"/>
  </p:handoutMasterIdLst>
  <p:sldIdLst>
    <p:sldId id="256" r:id="rId3"/>
    <p:sldId id="258" r:id="rId4"/>
    <p:sldId id="303" r:id="rId5"/>
    <p:sldId id="262" r:id="rId6"/>
    <p:sldId id="299" r:id="rId7"/>
    <p:sldId id="266" r:id="rId8"/>
    <p:sldId id="301" r:id="rId9"/>
    <p:sldId id="267" r:id="rId10"/>
    <p:sldId id="302" r:id="rId11"/>
    <p:sldId id="269" r:id="rId12"/>
    <p:sldId id="305" r:id="rId13"/>
    <p:sldId id="304" r:id="rId14"/>
    <p:sldId id="287" r:id="rId15"/>
    <p:sldId id="270" r:id="rId16"/>
    <p:sldId id="306" r:id="rId17"/>
    <p:sldId id="307" r:id="rId18"/>
    <p:sldId id="308" r:id="rId19"/>
    <p:sldId id="272" r:id="rId20"/>
    <p:sldId id="289" r:id="rId21"/>
    <p:sldId id="275" r:id="rId22"/>
    <p:sldId id="276" r:id="rId23"/>
    <p:sldId id="277" r:id="rId24"/>
    <p:sldId id="309" r:id="rId25"/>
    <p:sldId id="278" r:id="rId26"/>
    <p:sldId id="280" r:id="rId27"/>
    <p:sldId id="279" r:id="rId28"/>
    <p:sldId id="281" r:id="rId29"/>
    <p:sldId id="310" r:id="rId30"/>
    <p:sldId id="313" r:id="rId31"/>
    <p:sldId id="293" r:id="rId32"/>
    <p:sldId id="294" r:id="rId33"/>
    <p:sldId id="295" r:id="rId34"/>
    <p:sldId id="296" r:id="rId35"/>
    <p:sldId id="297" r:id="rId36"/>
    <p:sldId id="311" r:id="rId37"/>
    <p:sldId id="312" r:id="rId38"/>
    <p:sldId id="298" r:id="rId39"/>
    <p:sldId id="292" r:id="rId40"/>
  </p:sldIdLst>
  <p:sldSz cx="9144000" cy="6858000" type="screen4x3"/>
  <p:notesSz cx="9774238" cy="664845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38" autoAdjust="0"/>
    <p:restoredTop sz="96953" autoAdjust="0"/>
  </p:normalViewPr>
  <p:slideViewPr>
    <p:cSldViewPr>
      <p:cViewPr>
        <p:scale>
          <a:sx n="100" d="100"/>
          <a:sy n="100" d="100"/>
        </p:scale>
        <p:origin x="-504"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538269" y="1"/>
            <a:ext cx="4235969" cy="33215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2335" y="1"/>
            <a:ext cx="4235969" cy="33215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780CE4DC-343D-4AF8-8F57-04E6936E108E}" type="datetimeFigureOut">
              <a:rPr lang="he-IL"/>
              <a:pPr>
                <a:defRPr/>
              </a:pPr>
              <a:t>י"ח/סיון/תשע"ד</a:t>
            </a:fld>
            <a:endParaRPr lang="he-IL"/>
          </a:p>
        </p:txBody>
      </p:sp>
      <p:sp>
        <p:nvSpPr>
          <p:cNvPr id="4" name="מציין מיקום של כותרת תחתונה 3"/>
          <p:cNvSpPr>
            <a:spLocks noGrp="1"/>
          </p:cNvSpPr>
          <p:nvPr>
            <p:ph type="ftr" sz="quarter" idx="2"/>
          </p:nvPr>
        </p:nvSpPr>
        <p:spPr>
          <a:xfrm>
            <a:off x="5538269" y="6315225"/>
            <a:ext cx="4235969" cy="33215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2335" y="6315225"/>
            <a:ext cx="4235969" cy="33215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3B65C1F-B7C8-4F12-B9B1-9F7AFDAD0742}" type="slidenum">
              <a:rPr lang="he-IL"/>
              <a:pPr>
                <a:defRPr/>
              </a:pPr>
              <a:t>‹#›</a:t>
            </a:fld>
            <a:endParaRPr lang="he-IL"/>
          </a:p>
        </p:txBody>
      </p:sp>
    </p:spTree>
    <p:extLst>
      <p:ext uri="{BB962C8B-B14F-4D97-AF65-F5344CB8AC3E}">
        <p14:creationId xmlns:p14="http://schemas.microsoft.com/office/powerpoint/2010/main" val="3955928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538269" y="1"/>
            <a:ext cx="4235969" cy="33215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2335" y="1"/>
            <a:ext cx="4235969" cy="33215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E4118591-46C1-4946-8160-28E5A3CF756E}" type="datetimeFigureOut">
              <a:rPr lang="he-IL"/>
              <a:pPr>
                <a:defRPr/>
              </a:pPr>
              <a:t>י"ח/סיון/תשע"ד</a:t>
            </a:fld>
            <a:endParaRPr lang="he-IL"/>
          </a:p>
        </p:txBody>
      </p:sp>
      <p:sp>
        <p:nvSpPr>
          <p:cNvPr id="4" name="מציין מיקום של תמונת שקופית 3"/>
          <p:cNvSpPr>
            <a:spLocks noGrp="1" noRot="1" noChangeAspect="1"/>
          </p:cNvSpPr>
          <p:nvPr>
            <p:ph type="sldImg" idx="2"/>
          </p:nvPr>
        </p:nvSpPr>
        <p:spPr>
          <a:xfrm>
            <a:off x="3225800" y="498475"/>
            <a:ext cx="3322638" cy="2492375"/>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977891" y="3157612"/>
            <a:ext cx="7818457" cy="2992606"/>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5538269" y="6315225"/>
            <a:ext cx="4235969" cy="33215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2335" y="6315225"/>
            <a:ext cx="4235969" cy="33215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8F157B3-F92D-4D8F-907C-D677B85CA73E}" type="slidenum">
              <a:rPr lang="he-IL"/>
              <a:pPr>
                <a:defRPr/>
              </a:pPr>
              <a:t>‹#›</a:t>
            </a:fld>
            <a:endParaRPr lang="he-IL"/>
          </a:p>
        </p:txBody>
      </p:sp>
    </p:spTree>
    <p:extLst>
      <p:ext uri="{BB962C8B-B14F-4D97-AF65-F5344CB8AC3E}">
        <p14:creationId xmlns:p14="http://schemas.microsoft.com/office/powerpoint/2010/main" val="1451804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5120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7357559-60DE-4515-AD55-C77A6D9E02B5}"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2</a:t>
            </a:fld>
            <a:endParaRPr lang="he-IL" altLang="he-I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4198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EAE3C41-6953-4FBE-BD19-6B434622727B}" type="slidenum">
              <a:rPr lang="he-IL" altLang="he-IL" smtClean="0"/>
              <a:pPr eaLnBrk="1" hangingPunct="1"/>
              <a:t>38</a:t>
            </a:fld>
            <a:endParaRPr lang="he-IL" altLang="he-I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22025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375130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05556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66212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2888774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7" r:id="rId1"/>
    <p:sldLayoutId id="214748414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www.ampeli-tax.co.i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684213" y="2130425"/>
            <a:ext cx="7773987" cy="2522538"/>
          </a:xfrm>
        </p:spPr>
        <p:txBody>
          <a:bodyPr/>
          <a:lstStyle/>
          <a:p>
            <a:pPr eaLnBrk="1" hangingPunct="1"/>
            <a:r>
              <a:rPr lang="he-IL" altLang="he-IL" dirty="0" smtClean="0"/>
              <a:t>אופציות במקרקעין – היבטי מס</a:t>
            </a:r>
            <a:br>
              <a:rPr lang="he-IL" altLang="he-IL" dirty="0" smtClean="0"/>
            </a:br>
            <a:r>
              <a:rPr lang="he-IL" altLang="he-IL" dirty="0" smtClean="0"/>
              <a:t>חודש יוני 2014</a:t>
            </a:r>
          </a:p>
        </p:txBody>
      </p:sp>
      <p:sp>
        <p:nvSpPr>
          <p:cNvPr id="8195" name="כותרת משנה 2"/>
          <p:cNvSpPr>
            <a:spLocks noGrp="1"/>
          </p:cNvSpPr>
          <p:nvPr>
            <p:ph type="subTitle" idx="4294967295"/>
          </p:nvPr>
        </p:nvSpPr>
        <p:spPr bwMode="auto">
          <a:xfrm>
            <a:off x="1371600" y="3886200"/>
            <a:ext cx="6400800" cy="1752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spcBef>
                <a:spcPct val="0"/>
              </a:spcBef>
              <a:buFont typeface="Arial" pitchFamily="34" charset="0"/>
              <a:buNone/>
              <a:defRPr/>
            </a:pPr>
            <a:r>
              <a:rPr lang="he-IL" altLang="he-IL" b="1" dirty="0">
                <a:solidFill>
                  <a:srgbClr val="326E82"/>
                </a:solidFill>
                <a:latin typeface="+mj-lt"/>
                <a:ea typeface="+mj-ea"/>
              </a:rPr>
              <a:t>מרצה: מאורי </a:t>
            </a:r>
            <a:r>
              <a:rPr lang="he-IL" altLang="he-IL" b="1" dirty="0" err="1">
                <a:solidFill>
                  <a:srgbClr val="326E82"/>
                </a:solidFill>
                <a:latin typeface="+mj-lt"/>
                <a:ea typeface="+mj-ea"/>
              </a:rPr>
              <a:t>עמפלי</a:t>
            </a:r>
            <a:r>
              <a:rPr lang="he-IL" altLang="he-IL" b="1" dirty="0">
                <a:solidFill>
                  <a:srgbClr val="326E82"/>
                </a:solidFill>
                <a:latin typeface="+mj-lt"/>
                <a:ea typeface="+mj-ea"/>
              </a:rPr>
              <a:t>, עו"ד (רו"ח)</a:t>
            </a:r>
          </a:p>
          <a:p>
            <a:pPr marL="0" indent="0">
              <a:buFont typeface="Arial" pitchFamily="34" charset="0"/>
              <a:buNone/>
              <a:defRPr/>
            </a:pPr>
            <a:endParaRPr lang="he-IL" altLang="he-IL" sz="1800" b="1" dirty="0" smtClean="0"/>
          </a:p>
          <a:p>
            <a:pPr marL="0" indent="0">
              <a:buFont typeface="Arial" pitchFamily="34" charset="0"/>
              <a:buNone/>
              <a:defRPr/>
            </a:pPr>
            <a:r>
              <a:rPr lang="he-IL" altLang="he-IL" sz="1800" b="1" dirty="0"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הסכם אופציה</a:t>
            </a:r>
            <a:endParaRPr lang="he-IL" altLang="he-IL" dirty="0" smtClean="0"/>
          </a:p>
        </p:txBody>
      </p:sp>
      <p:sp>
        <p:nvSpPr>
          <p:cNvPr id="10243" name="Content Placeholder 2"/>
          <p:cNvSpPr>
            <a:spLocks noGrp="1"/>
          </p:cNvSpPr>
          <p:nvPr>
            <p:ph idx="1"/>
          </p:nvPr>
        </p:nvSpPr>
        <p:spPr>
          <a:xfrm>
            <a:off x="468313" y="981075"/>
            <a:ext cx="8229600" cy="4824189"/>
          </a:xfrm>
        </p:spPr>
        <p:txBody>
          <a:bodyPr>
            <a:normAutofit/>
          </a:bodyPr>
          <a:lstStyle/>
          <a:p>
            <a:pPr marL="0" indent="0">
              <a:buNone/>
              <a:defRPr/>
            </a:pPr>
            <a:r>
              <a:rPr lang="he-IL" sz="2400" b="1" u="sng" dirty="0" smtClean="0"/>
              <a:t>עניין </a:t>
            </a:r>
            <a:r>
              <a:rPr lang="he-IL" sz="2400" b="1" u="sng" dirty="0" smtClean="0"/>
              <a:t>עיריית </a:t>
            </a:r>
            <a:r>
              <a:rPr lang="he-IL" sz="2400" b="1" u="sng" dirty="0"/>
              <a:t>תל </a:t>
            </a:r>
            <a:r>
              <a:rPr lang="he-IL" sz="2400" b="1" u="sng" dirty="0" smtClean="0"/>
              <a:t>אביב-הכרעת בית המשפט</a:t>
            </a:r>
            <a:endParaRPr lang="he-IL" sz="2400" b="1" u="sng" dirty="0" smtClean="0"/>
          </a:p>
          <a:p>
            <a:pPr marL="0" indent="0">
              <a:buNone/>
              <a:defRPr/>
            </a:pPr>
            <a:r>
              <a:rPr lang="he-IL" sz="2200" b="1" dirty="0" smtClean="0"/>
              <a:t>לעניין מיסוי חד שלבי/ מיסוי דו שלבי - </a:t>
            </a:r>
            <a:endParaRPr lang="he-IL" sz="2200" b="1" dirty="0" smtClean="0"/>
          </a:p>
          <a:p>
            <a:pPr>
              <a:defRPr/>
            </a:pPr>
            <a:r>
              <a:rPr lang="he-IL" sz="2200" dirty="0"/>
              <a:t>"</a:t>
            </a:r>
            <a:r>
              <a:rPr lang="he-IL" sz="2200" b="1" dirty="0"/>
              <a:t>על פי הגדרת החוק, תקופת האופציה נלקחת בחשבון לצורך סיווג "חכירה לתקופה" כ"זכות במקרקעין", כבר במועד הענקתה עם כריתת חוזה החכירה המקורי. ההתחשבות באופציה לצרכי מיסוי כבר בעת נתינתה, מובילה למסקנה כי מימוש האופציה כשלעצמו אינו מהווה אירוע מס של מכירת זכות במקרקעין."</a:t>
            </a:r>
          </a:p>
          <a:p>
            <a:pPr>
              <a:defRPr/>
            </a:pPr>
            <a:r>
              <a:rPr lang="he-IL" sz="2200" b="1" dirty="0" smtClean="0"/>
              <a:t>"יש </a:t>
            </a:r>
            <a:r>
              <a:rPr lang="he-IL" sz="2200" b="1" dirty="0"/>
              <a:t>יתרונות והגיון כלכלי בהחלת שיטת המיסוי הדו-שלבית על הסכמי חכירה הכוללים אופציה להארכת תקופת החכירה. עם זאת, שיטה זו אינה משתמעת מלשון החוק; לשיטה זו חסרונות ומגרעות והיא כרוכה בקשיים מושגיים ומעשיים; ושיטה זו נוגדת את הפרקטיקה בה נוהג או נהג מנהל מיסוי מקרקעין כפי שעולה גם מהוראות ביצוע 19/93</a:t>
            </a:r>
            <a:r>
              <a:rPr lang="he-IL" sz="2200" b="1" dirty="0" smtClean="0"/>
              <a:t>."  </a:t>
            </a:r>
            <a:endParaRPr lang="he-IL" sz="2200" b="1" dirty="0"/>
          </a:p>
        </p:txBody>
      </p:sp>
    </p:spTree>
    <p:extLst>
      <p:ext uri="{BB962C8B-B14F-4D97-AF65-F5344CB8AC3E}">
        <p14:creationId xmlns:p14="http://schemas.microsoft.com/office/powerpoint/2010/main" val="1643289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הסכם אופציה</a:t>
            </a:r>
            <a:endParaRPr lang="he-IL" altLang="he-IL" dirty="0" smtClean="0"/>
          </a:p>
        </p:txBody>
      </p:sp>
      <p:sp>
        <p:nvSpPr>
          <p:cNvPr id="10243" name="Content Placeholder 2"/>
          <p:cNvSpPr>
            <a:spLocks noGrp="1"/>
          </p:cNvSpPr>
          <p:nvPr>
            <p:ph idx="1"/>
          </p:nvPr>
        </p:nvSpPr>
        <p:spPr>
          <a:xfrm>
            <a:off x="468313" y="981075"/>
            <a:ext cx="8229600" cy="4824189"/>
          </a:xfrm>
        </p:spPr>
        <p:txBody>
          <a:bodyPr>
            <a:normAutofit/>
          </a:bodyPr>
          <a:lstStyle/>
          <a:p>
            <a:pPr marL="0" indent="0">
              <a:buNone/>
              <a:defRPr/>
            </a:pPr>
            <a:r>
              <a:rPr lang="he-IL" sz="2400" b="1" u="sng" dirty="0" smtClean="0"/>
              <a:t>עניין </a:t>
            </a:r>
            <a:r>
              <a:rPr lang="he-IL" sz="2400" b="1" u="sng" dirty="0" smtClean="0"/>
              <a:t>עיריית </a:t>
            </a:r>
            <a:r>
              <a:rPr lang="he-IL" sz="2400" b="1" u="sng" dirty="0"/>
              <a:t>תל </a:t>
            </a:r>
            <a:r>
              <a:rPr lang="he-IL" sz="2400" b="1" u="sng" dirty="0" smtClean="0"/>
              <a:t>אביב-הכרעת בית המשפט</a:t>
            </a:r>
            <a:endParaRPr lang="he-IL" sz="2400" b="1" u="sng" dirty="0" smtClean="0"/>
          </a:p>
          <a:p>
            <a:pPr marL="0" indent="0">
              <a:buNone/>
              <a:defRPr/>
            </a:pPr>
            <a:r>
              <a:rPr lang="he-IL" sz="2200" b="1" dirty="0" smtClean="0"/>
              <a:t>לעניין מיסוי חד שלבי/ מיסוי דו שלבי - </a:t>
            </a:r>
            <a:endParaRPr lang="he-IL" sz="2200" b="1" dirty="0" smtClean="0"/>
          </a:p>
          <a:p>
            <a:pPr>
              <a:defRPr/>
            </a:pPr>
            <a:r>
              <a:rPr lang="he-IL" sz="2200" dirty="0" smtClean="0"/>
              <a:t>ההכרעה העקרונית:</a:t>
            </a:r>
            <a:r>
              <a:rPr lang="he-IL" sz="2200" b="1" dirty="0" smtClean="0"/>
              <a:t> "לאור </a:t>
            </a:r>
            <a:r>
              <a:rPr lang="he-IL" sz="2200" b="1" dirty="0"/>
              <a:t>האמור לעיל, אין בעצם מימוש האופציה לתקופה נוספת כדי לחייב את החוכרים בתשלום מס בגין מלוא השווי המהוון של דמי החכירה בתקופת האופציה, כל עוד החכירה בתקופת האופציה היא על בסיס החכירה המקורית." </a:t>
            </a:r>
            <a:endParaRPr lang="en-US" sz="2200" b="1" dirty="0"/>
          </a:p>
          <a:p>
            <a:pPr>
              <a:defRPr/>
            </a:pPr>
            <a:r>
              <a:rPr lang="he-IL" sz="2200" dirty="0" smtClean="0"/>
              <a:t>פתח לעתיד:</a:t>
            </a:r>
            <a:r>
              <a:rPr lang="he-IL" sz="2200" b="1" dirty="0" smtClean="0"/>
              <a:t> "במאמר </a:t>
            </a:r>
            <a:r>
              <a:rPr lang="he-IL" sz="2200" b="1" dirty="0"/>
              <a:t>מוסגר: למרות הקשיים עליהם הצבענו לעיל, אני סבור כי אין להסיק מלשון החוק מניעה מוחלטת להחלת השיטה הדו-שלבית, ולאור יתרונותיה, שמא אף רצוי להחילה, אלא שהדברים צריכים להיעשות במבט צופה פני עתיד. קרי, ניתן יהיה להחיל את השיטה הדו-שלבית לאחר שינוי הוראות הביצוע של מנהל מיסוי מקרקעין ועל עסקאות שייכרתו מכאן ואילך</a:t>
            </a:r>
            <a:r>
              <a:rPr lang="he-IL" sz="2200" b="1" dirty="0" smtClean="0"/>
              <a:t>." </a:t>
            </a:r>
          </a:p>
          <a:p>
            <a:pPr>
              <a:defRPr/>
            </a:pPr>
            <a:endParaRPr lang="en-US" sz="2200" b="1" dirty="0"/>
          </a:p>
        </p:txBody>
      </p:sp>
    </p:spTree>
    <p:extLst>
      <p:ext uri="{BB962C8B-B14F-4D97-AF65-F5344CB8AC3E}">
        <p14:creationId xmlns:p14="http://schemas.microsoft.com/office/powerpoint/2010/main" val="1569398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הסכם אופציה</a:t>
            </a:r>
            <a:endParaRPr lang="he-IL" altLang="he-IL" dirty="0" smtClean="0"/>
          </a:p>
        </p:txBody>
      </p:sp>
      <p:sp>
        <p:nvSpPr>
          <p:cNvPr id="10243" name="Content Placeholder 2"/>
          <p:cNvSpPr>
            <a:spLocks noGrp="1"/>
          </p:cNvSpPr>
          <p:nvPr>
            <p:ph idx="1"/>
          </p:nvPr>
        </p:nvSpPr>
        <p:spPr>
          <a:xfrm>
            <a:off x="468313" y="981075"/>
            <a:ext cx="8229600" cy="4824189"/>
          </a:xfrm>
        </p:spPr>
        <p:txBody>
          <a:bodyPr>
            <a:normAutofit fontScale="92500" lnSpcReduction="10000"/>
          </a:bodyPr>
          <a:lstStyle/>
          <a:p>
            <a:pPr marL="0" indent="0">
              <a:buNone/>
              <a:defRPr/>
            </a:pPr>
            <a:r>
              <a:rPr lang="he-IL" sz="2600" b="1" u="sng" dirty="0" smtClean="0"/>
              <a:t>עניין </a:t>
            </a:r>
            <a:r>
              <a:rPr lang="he-IL" sz="2600" b="1" u="sng" dirty="0" smtClean="0"/>
              <a:t>עיריית </a:t>
            </a:r>
            <a:r>
              <a:rPr lang="he-IL" sz="2600" b="1" u="sng" dirty="0"/>
              <a:t>תל </a:t>
            </a:r>
            <a:r>
              <a:rPr lang="he-IL" sz="2600" b="1" u="sng" dirty="0" smtClean="0"/>
              <a:t>אביב-הכרעת בית המשפט</a:t>
            </a:r>
          </a:p>
          <a:p>
            <a:pPr marL="0" indent="0">
              <a:buNone/>
              <a:defRPr/>
            </a:pPr>
            <a:r>
              <a:rPr lang="he-IL" sz="2400" b="1" dirty="0" smtClean="0"/>
              <a:t>האם החוזה החדש מגלם עסקה חדשה?</a:t>
            </a:r>
            <a:endParaRPr lang="he-IL" sz="2400" b="1" dirty="0" smtClean="0"/>
          </a:p>
          <a:p>
            <a:pPr algn="just">
              <a:defRPr/>
            </a:pPr>
            <a:r>
              <a:rPr lang="he-IL" sz="2200" b="1" dirty="0" smtClean="0"/>
              <a:t>"על פי חוזה החכירה המקורי, לרשות החוכרים עמדה הזכות להאריך את תקופת החכירה ב-49 שנים נוספות...אין בתנאי חוזי חידוש החכירה כדי ללמד על כריתת </a:t>
            </a:r>
            <a:r>
              <a:rPr lang="he-IL" sz="2200" b="1" dirty="0" err="1" smtClean="0"/>
              <a:t>עיסקה</a:t>
            </a:r>
            <a:r>
              <a:rPr lang="he-IL" sz="2200" b="1" dirty="0" smtClean="0"/>
              <a:t> חדשה, המנותקת מהסכם החכירה המקורי, ואשר בגינה יש לחייב את הצדדים בתשלום מס בגין מלוא התמורה, הגם שתנאי חוזה החידוש אינם זהים לתנאי חוזה החכירה המקורי. זאת, באשר הזכות לחדש את תקופת החכירה </a:t>
            </a:r>
            <a:r>
              <a:rPr lang="he-IL" sz="2200" b="1" dirty="0" err="1" smtClean="0"/>
              <a:t>היתה</a:t>
            </a:r>
            <a:r>
              <a:rPr lang="he-IL" sz="2200" b="1" dirty="0" smtClean="0"/>
              <a:t> נתונה בידי החוכרים מכוח הסכם החכירה המקורי. "</a:t>
            </a:r>
          </a:p>
          <a:p>
            <a:pPr algn="just">
              <a:defRPr/>
            </a:pPr>
            <a:r>
              <a:rPr lang="he-IL" sz="2200" b="1" dirty="0" smtClean="0"/>
              <a:t>"חידוש </a:t>
            </a:r>
            <a:r>
              <a:rPr lang="he-IL" sz="2200" b="1" dirty="0"/>
              <a:t>החכירה נבע מזכות הברירה אשר </a:t>
            </a:r>
            <a:r>
              <a:rPr lang="he-IL" sz="2200" b="1" dirty="0" err="1"/>
              <a:t>היתה</a:t>
            </a:r>
            <a:r>
              <a:rPr lang="he-IL" sz="2200" b="1" dirty="0"/>
              <a:t> נתונה בידי החוכרים על פי חוזי החכירה המקוריים. מאפייני הסכמי החידוש אינם מצביעים על עסקת חכירה עצמאית וחדשה המנותקת מהסכם החכירה המקורי. </a:t>
            </a:r>
            <a:r>
              <a:rPr lang="he-IL" sz="2200" b="1" u="sng" dirty="0"/>
              <a:t>לפיכך, אין לראות בהארכת תקופת החכירה משום עסקה חדשה </a:t>
            </a:r>
            <a:r>
              <a:rPr lang="he-IL" sz="2200" b="1" dirty="0"/>
              <a:t>המהווה "מכירת זכות במקרקעין", אשר יש לחייב בגינה את החוכרים בתשלום מס רכישה ואת העירייה בתשלום מס מכירה בגין מלוא התמורה</a:t>
            </a:r>
            <a:r>
              <a:rPr lang="he-IL" sz="2200" b="1" dirty="0" smtClean="0"/>
              <a:t>."</a:t>
            </a:r>
          </a:p>
          <a:p>
            <a:pPr algn="just">
              <a:defRPr/>
            </a:pPr>
            <a:r>
              <a:rPr lang="he-IL" sz="2200" dirty="0" smtClean="0"/>
              <a:t>השוו לעניין שיכון ובינוי נדל"ן (</a:t>
            </a:r>
            <a:r>
              <a:rPr lang="he-IL" sz="2200" dirty="0" err="1" smtClean="0"/>
              <a:t>ו"ע</a:t>
            </a:r>
            <a:r>
              <a:rPr lang="he-IL" sz="2200" dirty="0" smtClean="0"/>
              <a:t> 47482-03-11).</a:t>
            </a:r>
            <a:endParaRPr lang="en-US" sz="2200" dirty="0"/>
          </a:p>
        </p:txBody>
      </p:sp>
    </p:spTree>
    <p:extLst>
      <p:ext uri="{BB962C8B-B14F-4D97-AF65-F5344CB8AC3E}">
        <p14:creationId xmlns:p14="http://schemas.microsoft.com/office/powerpoint/2010/main" val="1321905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הסכם אופציה</a:t>
            </a:r>
            <a:endParaRPr lang="he-IL" altLang="he-IL" dirty="0" smtClean="0"/>
          </a:p>
        </p:txBody>
      </p:sp>
      <p:sp>
        <p:nvSpPr>
          <p:cNvPr id="10243" name="Content Placeholder 2"/>
          <p:cNvSpPr>
            <a:spLocks noGrp="1"/>
          </p:cNvSpPr>
          <p:nvPr>
            <p:ph idx="1"/>
          </p:nvPr>
        </p:nvSpPr>
        <p:spPr>
          <a:xfrm>
            <a:off x="468313" y="981075"/>
            <a:ext cx="8229600" cy="4824189"/>
          </a:xfrm>
        </p:spPr>
        <p:txBody>
          <a:bodyPr>
            <a:normAutofit/>
          </a:bodyPr>
          <a:lstStyle/>
          <a:p>
            <a:pPr marL="0" indent="0">
              <a:buNone/>
              <a:defRPr/>
            </a:pPr>
            <a:r>
              <a:rPr lang="he-IL" sz="2400" b="1" u="sng" dirty="0" smtClean="0"/>
              <a:t>עניין </a:t>
            </a:r>
            <a:r>
              <a:rPr lang="he-IL" sz="2400" b="1" u="sng" dirty="0" smtClean="0"/>
              <a:t>עיריית </a:t>
            </a:r>
            <a:r>
              <a:rPr lang="he-IL" sz="2400" b="1" u="sng" dirty="0"/>
              <a:t>תל </a:t>
            </a:r>
            <a:r>
              <a:rPr lang="he-IL" sz="2400" b="1" u="sng" dirty="0" smtClean="0"/>
              <a:t>אביב-המשך</a:t>
            </a:r>
          </a:p>
          <a:p>
            <a:pPr marL="0" indent="0">
              <a:buNone/>
              <a:defRPr/>
            </a:pPr>
            <a:r>
              <a:rPr lang="he-IL" sz="2200" b="1" dirty="0" smtClean="0"/>
              <a:t>האם לאור שינוי ייעוד המקרקעין והגדלת קיבולת הבנייה רכשו החוכרים זכויות בנייה חדשות?</a:t>
            </a:r>
            <a:endParaRPr lang="he-IL" sz="2200" b="1" dirty="0" smtClean="0"/>
          </a:p>
          <a:p>
            <a:pPr algn="just">
              <a:defRPr/>
            </a:pPr>
            <a:r>
              <a:rPr lang="he-IL" sz="2200" b="1" dirty="0" smtClean="0"/>
              <a:t>"הקביעה כי עצם חידוש החכירה אינו עולה כדי "מכירת זכות במקרקעין", אינה שוללת את המסקנה כי במסגרת חוזים אלו הועברו לחוכרים זכויות חדשות אשר העברתן מקימה חבות במס."</a:t>
            </a:r>
          </a:p>
          <a:p>
            <a:pPr algn="just">
              <a:defRPr/>
            </a:pPr>
            <a:r>
              <a:rPr lang="he-IL" sz="2200" dirty="0" smtClean="0"/>
              <a:t>שינוי ייעוד של מקרקעין מהווה זכות במקרקעין במסגרת פעולה הסכמית בין מחכיר וחוכר (במובחן משינוי תכנוני בלבד – ע"א 5472/98 עניין הדרי חוף).</a:t>
            </a:r>
            <a:endParaRPr lang="he-IL" sz="2200" dirty="0" smtClean="0"/>
          </a:p>
          <a:p>
            <a:pPr algn="just">
              <a:defRPr/>
            </a:pPr>
            <a:r>
              <a:rPr lang="he-IL" sz="2200" b="1" dirty="0" smtClean="0"/>
              <a:t>"על </a:t>
            </a:r>
            <a:r>
              <a:rPr lang="he-IL" sz="2200" b="1" dirty="0"/>
              <a:t>רקע כל האמור, התוצאה היא אפוא שהחוכרים והעירייה חבים בתשלום מס בגין ההפרש שבין שווי הזכויות שהיו בידיהם על פי חוזה החכירה המקורי, לבין הזכויות הנתונות בידיהם בגין ייעודם החדש של המקרקעין וזכויות הבניה המוגברות</a:t>
            </a:r>
            <a:r>
              <a:rPr lang="he-IL" sz="2200" b="1" dirty="0" smtClean="0"/>
              <a:t>."  </a:t>
            </a:r>
            <a:endParaRPr lang="he-IL" sz="2200" b="1" dirty="0"/>
          </a:p>
          <a:p>
            <a:pPr algn="just">
              <a:defRPr/>
            </a:pPr>
            <a:endParaRPr lang="en-US" sz="2200" b="1" dirty="0" smtClean="0"/>
          </a:p>
          <a:p>
            <a:pPr marL="0" indent="0">
              <a:buNone/>
              <a:defRPr/>
            </a:pPr>
            <a:endParaRPr lang="he-IL" sz="2200" dirty="0" smtClean="0"/>
          </a:p>
        </p:txBody>
      </p:sp>
    </p:spTree>
    <p:extLst>
      <p:ext uri="{BB962C8B-B14F-4D97-AF65-F5344CB8AC3E}">
        <p14:creationId xmlns:p14="http://schemas.microsoft.com/office/powerpoint/2010/main" val="2415558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4896197"/>
          </a:xfrm>
        </p:spPr>
        <p:txBody>
          <a:bodyPr>
            <a:normAutofit lnSpcReduction="10000"/>
          </a:bodyPr>
          <a:lstStyle/>
          <a:p>
            <a:pPr marL="0" indent="0">
              <a:buNone/>
              <a:defRPr/>
            </a:pPr>
            <a:r>
              <a:rPr lang="he-IL" sz="2400" b="1" u="sng" dirty="0" smtClean="0"/>
              <a:t>פס"ד בעניין בזק ע"א 10846/06 (2010) + דנ"א 1879/11(2012)</a:t>
            </a:r>
          </a:p>
          <a:p>
            <a:pPr marL="0" indent="0">
              <a:buNone/>
              <a:defRPr/>
            </a:pPr>
            <a:r>
              <a:rPr lang="he-IL" sz="2400" b="1" dirty="0" smtClean="0"/>
              <a:t>השאלה שנדונה </a:t>
            </a:r>
            <a:r>
              <a:rPr lang="he-IL" sz="2400" b="1" dirty="0"/>
              <a:t>בפסק הדין: </a:t>
            </a:r>
            <a:endParaRPr lang="he-IL" sz="2400" b="1" dirty="0" smtClean="0"/>
          </a:p>
          <a:p>
            <a:pPr marL="0" indent="0">
              <a:buNone/>
              <a:defRPr/>
            </a:pPr>
            <a:r>
              <a:rPr lang="he-IL" sz="2200" dirty="0" smtClean="0"/>
              <a:t>האם חוכר מקרקעין הבוחר שלא לממש אופציה להארכת תקופת חכירה שניתנה לו </a:t>
            </a:r>
            <a:r>
              <a:rPr lang="he-IL" sz="2200" dirty="0"/>
              <a:t>בחוזה החכירה </a:t>
            </a:r>
            <a:r>
              <a:rPr lang="he-IL" sz="2200" dirty="0" smtClean="0"/>
              <a:t>וכתוצאה </a:t>
            </a:r>
            <a:r>
              <a:rPr lang="he-IL" sz="2200" dirty="0"/>
              <a:t>מכך תקופת החכירה שניצל בפועל קצרה מפרק הזמן הקבוע בחוק מיסוי מקרקעין </a:t>
            </a:r>
            <a:r>
              <a:rPr lang="he-IL" sz="2200" dirty="0" smtClean="0"/>
              <a:t>לעניין זכות במקרקעין, </a:t>
            </a:r>
            <a:r>
              <a:rPr lang="he-IL" sz="2200" dirty="0"/>
              <a:t>זכאי להשבת מס הרכישה ששילם?</a:t>
            </a:r>
          </a:p>
          <a:p>
            <a:pPr marL="0" indent="0">
              <a:buNone/>
              <a:defRPr/>
            </a:pPr>
            <a:r>
              <a:rPr lang="he-IL" sz="2400" b="1" dirty="0" smtClean="0"/>
              <a:t>רקע עובדתי</a:t>
            </a:r>
            <a:r>
              <a:rPr lang="he-IL" sz="2400" b="1" dirty="0" smtClean="0"/>
              <a:t>:</a:t>
            </a:r>
          </a:p>
          <a:p>
            <a:pPr>
              <a:defRPr/>
            </a:pPr>
            <a:r>
              <a:rPr lang="he-IL" sz="2200" dirty="0" smtClean="0"/>
              <a:t>בשנת 1990 </a:t>
            </a:r>
            <a:r>
              <a:rPr lang="he-IL" sz="2200" dirty="0" smtClean="0"/>
              <a:t>חתמה המערערת על הסכם </a:t>
            </a:r>
            <a:r>
              <a:rPr lang="he-IL" sz="2200" dirty="0" smtClean="0"/>
              <a:t>שכירות של שטחי משרדים ומקומות חנייה תמורת דמי שכירות חודשיים. </a:t>
            </a:r>
            <a:r>
              <a:rPr lang="he-IL" sz="2200" dirty="0" smtClean="0"/>
              <a:t>תקופת השכירות נקבעה ל-10 שנים פחות חודש. </a:t>
            </a:r>
            <a:endParaRPr lang="he-IL" sz="2200" dirty="0" smtClean="0"/>
          </a:p>
          <a:p>
            <a:pPr>
              <a:defRPr/>
            </a:pPr>
            <a:r>
              <a:rPr lang="he-IL" sz="2200" dirty="0" smtClean="0"/>
              <a:t>באמצע </a:t>
            </a:r>
            <a:r>
              <a:rPr lang="he-IL" sz="2200" dirty="0" smtClean="0"/>
              <a:t>1993 נחתם חוזה המהווה תוספת להסכם </a:t>
            </a:r>
            <a:r>
              <a:rPr lang="he-IL" sz="2200" dirty="0" smtClean="0"/>
              <a:t>השכירות המקנה למערערת, </a:t>
            </a:r>
            <a:r>
              <a:rPr lang="he-IL" sz="2200" dirty="0" smtClean="0"/>
              <a:t>בין </a:t>
            </a:r>
            <a:r>
              <a:rPr lang="he-IL" sz="2200" dirty="0" smtClean="0"/>
              <a:t>היתר, אופציה </a:t>
            </a:r>
            <a:r>
              <a:rPr lang="he-IL" sz="2200" dirty="0" smtClean="0"/>
              <a:t>להאריך את תקופת השכירות </a:t>
            </a:r>
            <a:r>
              <a:rPr lang="he-IL" sz="2200" dirty="0" smtClean="0"/>
              <a:t>עד לתקופת שכירות מרבית של שלושים </a:t>
            </a:r>
            <a:r>
              <a:rPr lang="he-IL" sz="2200" dirty="0" smtClean="0"/>
              <a:t>שנה פחות חודש. </a:t>
            </a:r>
            <a:endParaRPr lang="he-IL" sz="2200" dirty="0" smtClean="0"/>
          </a:p>
          <a:p>
            <a:pPr>
              <a:defRPr/>
            </a:pPr>
            <a:r>
              <a:rPr lang="he-IL" sz="2200" dirty="0" smtClean="0"/>
              <a:t>ביום </a:t>
            </a:r>
            <a:r>
              <a:rPr lang="he-IL" sz="2200" dirty="0" smtClean="0"/>
              <a:t>1.7.1993 נמסרה ההחזקה בנכס.</a:t>
            </a:r>
          </a:p>
          <a:p>
            <a:pPr marL="0" indent="0">
              <a:buNone/>
              <a:defRPr/>
            </a:pPr>
            <a:endParaRPr lang="he-IL" sz="2200" dirty="0" smtClean="0"/>
          </a:p>
          <a:p>
            <a:pPr marL="0" indent="0">
              <a:buNone/>
              <a:defRPr/>
            </a:pPr>
            <a:endParaRPr lang="he-IL" sz="2200" dirty="0" smtClean="0"/>
          </a:p>
        </p:txBody>
      </p:sp>
    </p:spTree>
    <p:extLst>
      <p:ext uri="{BB962C8B-B14F-4D97-AF65-F5344CB8AC3E}">
        <p14:creationId xmlns:p14="http://schemas.microsoft.com/office/powerpoint/2010/main" val="127661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4896197"/>
          </a:xfrm>
        </p:spPr>
        <p:txBody>
          <a:bodyPr>
            <a:normAutofit/>
          </a:bodyPr>
          <a:lstStyle/>
          <a:p>
            <a:pPr marL="0" indent="0">
              <a:buNone/>
              <a:defRPr/>
            </a:pPr>
            <a:r>
              <a:rPr lang="he-IL" sz="2400" b="1" u="sng" dirty="0" smtClean="0"/>
              <a:t>פס"ד בעניין בזק ע"א 10846/06 (2010) + דנ"א 1879/11(2012)</a:t>
            </a:r>
          </a:p>
          <a:p>
            <a:pPr marL="0" indent="0">
              <a:buNone/>
              <a:defRPr/>
            </a:pPr>
            <a:r>
              <a:rPr lang="he-IL" sz="2400" b="1" dirty="0" smtClean="0"/>
              <a:t>רקע עובדתי (המשך):</a:t>
            </a:r>
          </a:p>
          <a:p>
            <a:pPr>
              <a:defRPr/>
            </a:pPr>
            <a:r>
              <a:rPr lang="he-IL" sz="2200" dirty="0" smtClean="0"/>
              <a:t>העסקה דווחה למשיב </a:t>
            </a:r>
            <a:r>
              <a:rPr lang="he-IL" sz="2200" dirty="0" smtClean="0"/>
              <a:t>והמערערת שילמה את מלוא מס הרכישה כפי שקבע </a:t>
            </a:r>
            <a:r>
              <a:rPr lang="he-IL" sz="2200" dirty="0" smtClean="0"/>
              <a:t>המשיב עד לתום תקופת האופציה.</a:t>
            </a:r>
            <a:endParaRPr lang="he-IL" sz="2200" dirty="0" smtClean="0"/>
          </a:p>
          <a:p>
            <a:pPr>
              <a:defRPr/>
            </a:pPr>
            <a:r>
              <a:rPr lang="he-IL" sz="2200" dirty="0" smtClean="0"/>
              <a:t>בסוף תקופת השכירות </a:t>
            </a:r>
            <a:r>
              <a:rPr lang="he-IL" sz="2200" dirty="0" smtClean="0"/>
              <a:t>הראשונה, דהיינו בטרם חלפו 10 שנים להסכם השכירות, </a:t>
            </a:r>
            <a:r>
              <a:rPr lang="he-IL" sz="2200" dirty="0" smtClean="0"/>
              <a:t>השיבה המערערת את החזקה בנכס למשכירות ללא מימוש האופציה.</a:t>
            </a:r>
          </a:p>
          <a:p>
            <a:pPr>
              <a:defRPr/>
            </a:pPr>
            <a:r>
              <a:rPr lang="he-IL" sz="2200" dirty="0" smtClean="0"/>
              <a:t>בחודש אוגוסט 2003 פנתה </a:t>
            </a:r>
            <a:r>
              <a:rPr lang="he-IL" sz="2200" dirty="0" smtClean="0"/>
              <a:t>המערערת למשיב בדרישה להחזר מס </a:t>
            </a:r>
            <a:r>
              <a:rPr lang="he-IL" sz="2200" dirty="0" smtClean="0"/>
              <a:t>הרכישה, </a:t>
            </a:r>
            <a:r>
              <a:rPr lang="he-IL" sz="2200" dirty="0" smtClean="0"/>
              <a:t>בטענה שתקופת השכירות אותה ניצלה בפועל </a:t>
            </a:r>
            <a:r>
              <a:rPr lang="he-IL" sz="2200" dirty="0" smtClean="0"/>
              <a:t>הייתה קצרה </a:t>
            </a:r>
            <a:r>
              <a:rPr lang="he-IL" sz="2200" dirty="0" smtClean="0"/>
              <a:t>מ- 10 שנים ולכן לא התגבשה "זכות במקרקעין" </a:t>
            </a:r>
            <a:r>
              <a:rPr lang="he-IL" sz="2200" dirty="0" smtClean="0"/>
              <a:t>והעסקה </a:t>
            </a:r>
            <a:r>
              <a:rPr lang="he-IL" sz="2200" dirty="0" smtClean="0"/>
              <a:t>אינה חייבת במס</a:t>
            </a:r>
            <a:r>
              <a:rPr lang="he-IL" sz="2200" dirty="0"/>
              <a:t>. </a:t>
            </a:r>
            <a:endParaRPr lang="he-IL" sz="2200" dirty="0" smtClean="0"/>
          </a:p>
          <a:p>
            <a:pPr>
              <a:defRPr/>
            </a:pPr>
            <a:r>
              <a:rPr lang="he-IL" sz="2200" dirty="0" smtClean="0"/>
              <a:t>המשיב </a:t>
            </a:r>
            <a:r>
              <a:rPr lang="he-IL" sz="2200" dirty="0"/>
              <a:t>דחה את בקשת </a:t>
            </a:r>
            <a:r>
              <a:rPr lang="he-IL" sz="2200" dirty="0" smtClean="0"/>
              <a:t>המערערת וכך גם ועדת הערר.</a:t>
            </a:r>
            <a:r>
              <a:rPr lang="he-IL" sz="2400" dirty="0" smtClean="0"/>
              <a:t> </a:t>
            </a:r>
            <a:endParaRPr lang="he-IL" sz="2400" dirty="0"/>
          </a:p>
          <a:p>
            <a:pPr marL="0" indent="0">
              <a:buNone/>
              <a:defRPr/>
            </a:pPr>
            <a:endParaRPr lang="he-IL" sz="2200" dirty="0" smtClean="0"/>
          </a:p>
          <a:p>
            <a:pPr marL="0" indent="0">
              <a:buNone/>
              <a:defRPr/>
            </a:pPr>
            <a:endParaRPr lang="he-IL" sz="2200" dirty="0" smtClean="0"/>
          </a:p>
        </p:txBody>
      </p:sp>
    </p:spTree>
    <p:extLst>
      <p:ext uri="{BB962C8B-B14F-4D97-AF65-F5344CB8AC3E}">
        <p14:creationId xmlns:p14="http://schemas.microsoft.com/office/powerpoint/2010/main" val="1782849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4896197"/>
          </a:xfrm>
        </p:spPr>
        <p:txBody>
          <a:bodyPr>
            <a:normAutofit/>
          </a:bodyPr>
          <a:lstStyle/>
          <a:p>
            <a:pPr marL="0" indent="0">
              <a:buNone/>
              <a:defRPr/>
            </a:pPr>
            <a:r>
              <a:rPr lang="he-IL" sz="2400" b="1" u="sng" dirty="0" smtClean="0"/>
              <a:t>פס"ד בעניין בזק ע"א 10846/06 (2010) + דנ"א 1879/11(2012)</a:t>
            </a:r>
          </a:p>
          <a:p>
            <a:pPr marL="0" indent="0">
              <a:buNone/>
              <a:defRPr/>
            </a:pPr>
            <a:r>
              <a:rPr lang="he-IL" sz="2400" b="1" dirty="0" smtClean="0"/>
              <a:t>עמדת המערערת:</a:t>
            </a:r>
          </a:p>
          <a:p>
            <a:pPr>
              <a:defRPr/>
            </a:pPr>
            <a:r>
              <a:rPr lang="he-IL" sz="2200" dirty="0" smtClean="0"/>
              <a:t>החלטתה </a:t>
            </a:r>
            <a:r>
              <a:rPr lang="he-IL" sz="2200" dirty="0"/>
              <a:t>של ועדת הערר עומדת בסתירה בולטת לתכלית דיני המס למסות נישומים בגין הכנסותיהם </a:t>
            </a:r>
            <a:r>
              <a:rPr lang="he-IL" sz="2200" dirty="0" err="1"/>
              <a:t>האמיתיות</a:t>
            </a:r>
            <a:r>
              <a:rPr lang="he-IL" sz="2200" dirty="0"/>
              <a:t>; פוגעת בזכות הקניין שלה ובחוש הצדק</a:t>
            </a:r>
            <a:r>
              <a:rPr lang="he-IL" sz="2200" dirty="0" smtClean="0"/>
              <a:t>;</a:t>
            </a:r>
          </a:p>
          <a:p>
            <a:pPr>
              <a:defRPr/>
            </a:pPr>
            <a:r>
              <a:rPr lang="he-IL" sz="2200" dirty="0" smtClean="0"/>
              <a:t>אין </a:t>
            </a:r>
            <a:r>
              <a:rPr lang="he-IL" sz="2200" dirty="0"/>
              <a:t>זה ראוי שיהיה הבדל בתוצאת המס בין מי שחכר מקרקעין לתקופה שמלכתחילה לא עלתה ולא יכולה </a:t>
            </a:r>
            <a:r>
              <a:rPr lang="he-IL" sz="2200" dirty="0" err="1"/>
              <a:t>היתה</a:t>
            </a:r>
            <a:r>
              <a:rPr lang="he-IL" sz="2200" dirty="0"/>
              <a:t> לעלות על עשר שנים (כיום עשרים וחמש שנים) ובין מי שחכר מקרקעין לתקופה </a:t>
            </a:r>
            <a:r>
              <a:rPr lang="he-IL" sz="2200" dirty="0" err="1"/>
              <a:t>שהיתה</a:t>
            </a:r>
            <a:r>
              <a:rPr lang="he-IL" sz="2200" dirty="0"/>
              <a:t> אמנם יכולה לעלות על פרק זמן זה, מכוח אופציה להארכת חכירה שהוקנתה לו, אך בפועל לא עלתה על פרק הזמן האמור מחמת אי מימוש </a:t>
            </a:r>
            <a:r>
              <a:rPr lang="he-IL" sz="2200" dirty="0" err="1"/>
              <a:t>האופציה.</a:t>
            </a:r>
            <a:r>
              <a:rPr lang="he-IL" sz="2200" dirty="0" err="1" smtClean="0"/>
              <a:t>בחודש</a:t>
            </a:r>
            <a:r>
              <a:rPr lang="he-IL" sz="2200" dirty="0" smtClean="0"/>
              <a:t> אוגוסט 2003 פנתה </a:t>
            </a:r>
            <a:r>
              <a:rPr lang="he-IL" sz="2200" dirty="0" smtClean="0"/>
              <a:t>המערערת למשיב בדרישה להחזר מס </a:t>
            </a:r>
            <a:r>
              <a:rPr lang="he-IL" sz="2200" dirty="0" smtClean="0"/>
              <a:t>הרכישה, </a:t>
            </a:r>
            <a:r>
              <a:rPr lang="he-IL" sz="2200" dirty="0" smtClean="0"/>
              <a:t>בטענה שתקופת השכירות אותה ניצלה בפועל </a:t>
            </a:r>
            <a:r>
              <a:rPr lang="he-IL" sz="2200" dirty="0" smtClean="0"/>
              <a:t>הייתה קצרה </a:t>
            </a:r>
            <a:r>
              <a:rPr lang="he-IL" sz="2200" dirty="0" smtClean="0"/>
              <a:t>מ- 10 שנים ולכן לא התגבשה "זכות במקרקעין" </a:t>
            </a:r>
            <a:r>
              <a:rPr lang="he-IL" sz="2200" dirty="0" smtClean="0"/>
              <a:t>והעסקה </a:t>
            </a:r>
            <a:r>
              <a:rPr lang="he-IL" sz="2200" dirty="0" smtClean="0"/>
              <a:t>אינה חייבת במס</a:t>
            </a:r>
            <a:r>
              <a:rPr lang="he-IL" sz="2200" dirty="0"/>
              <a:t>. </a:t>
            </a:r>
            <a:endParaRPr lang="he-IL" sz="2200" dirty="0" smtClean="0"/>
          </a:p>
          <a:p>
            <a:pPr>
              <a:defRPr/>
            </a:pPr>
            <a:endParaRPr lang="he-IL" sz="2400" dirty="0"/>
          </a:p>
          <a:p>
            <a:pPr marL="0" indent="0">
              <a:buNone/>
              <a:defRPr/>
            </a:pPr>
            <a:endParaRPr lang="he-IL" sz="2200" dirty="0" smtClean="0"/>
          </a:p>
          <a:p>
            <a:pPr marL="0" indent="0">
              <a:buNone/>
              <a:defRPr/>
            </a:pPr>
            <a:endParaRPr lang="he-IL" sz="2200" dirty="0" smtClean="0"/>
          </a:p>
        </p:txBody>
      </p:sp>
    </p:spTree>
    <p:extLst>
      <p:ext uri="{BB962C8B-B14F-4D97-AF65-F5344CB8AC3E}">
        <p14:creationId xmlns:p14="http://schemas.microsoft.com/office/powerpoint/2010/main" val="2129354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4896197"/>
          </a:xfrm>
        </p:spPr>
        <p:txBody>
          <a:bodyPr>
            <a:normAutofit/>
          </a:bodyPr>
          <a:lstStyle/>
          <a:p>
            <a:pPr marL="0" indent="0">
              <a:buNone/>
              <a:defRPr/>
            </a:pPr>
            <a:r>
              <a:rPr lang="he-IL" sz="2400" b="1" u="sng" dirty="0" smtClean="0"/>
              <a:t>פס"ד בעניין בזק ע"א 10846/06 (2010) + דנ"א 1879/11(2012)</a:t>
            </a:r>
          </a:p>
          <a:p>
            <a:pPr marL="0" indent="0">
              <a:buNone/>
              <a:defRPr/>
            </a:pPr>
            <a:r>
              <a:rPr lang="he-IL" sz="2400" b="1" dirty="0" smtClean="0"/>
              <a:t>עמדת המערערת:</a:t>
            </a:r>
          </a:p>
          <a:p>
            <a:pPr>
              <a:defRPr/>
            </a:pPr>
            <a:r>
              <a:rPr lang="he-IL" sz="2200" dirty="0" smtClean="0"/>
              <a:t>יש לפרש את זכות </a:t>
            </a:r>
            <a:r>
              <a:rPr lang="he-IL" sz="2200" dirty="0"/>
              <a:t>הברירה הנתונה לחוכר </a:t>
            </a:r>
            <a:r>
              <a:rPr lang="he-IL" sz="2200" dirty="0" smtClean="0"/>
              <a:t>במניין </a:t>
            </a:r>
            <a:r>
              <a:rPr lang="he-IL" sz="2200" dirty="0"/>
              <a:t>תקופת החכירה </a:t>
            </a:r>
            <a:r>
              <a:rPr lang="he-IL" sz="2200" dirty="0" smtClean="0"/>
              <a:t>רק </a:t>
            </a:r>
            <a:r>
              <a:rPr lang="he-IL" sz="2200" dirty="0"/>
              <a:t>כחזקה הניתנת לסתירה ולא כחזקה חלוטה. </a:t>
            </a:r>
            <a:r>
              <a:rPr lang="he-IL" sz="2200" dirty="0" smtClean="0"/>
              <a:t>יש </a:t>
            </a:r>
            <a:r>
              <a:rPr lang="he-IL" sz="2200" dirty="0"/>
              <a:t>לאפשר לנישום לסתור את החזקה ולהוכיח בשלב מאוחר יותר כי הוא לא מימש את האופציה שהוקנתה לו, כפי שאירע </a:t>
            </a:r>
            <a:r>
              <a:rPr lang="he-IL" sz="2200" dirty="0" smtClean="0"/>
              <a:t>בעניינה.</a:t>
            </a:r>
          </a:p>
          <a:p>
            <a:pPr>
              <a:defRPr/>
            </a:pPr>
            <a:r>
              <a:rPr lang="he-IL" sz="2200" dirty="0" smtClean="0"/>
              <a:t>לחלופין </a:t>
            </a:r>
            <a:r>
              <a:rPr lang="he-IL" sz="2200" dirty="0"/>
              <a:t>טוענת המערערת כי ניתן להגיע לתוצאה דומה באמצעות פרשנות תכליתית של סעיף 102 לחוק מיסוי מקרקעין והחלתו על מקרה של אי מימוש אופציה.</a:t>
            </a:r>
            <a:endParaRPr lang="he-IL" sz="2200" dirty="0"/>
          </a:p>
          <a:p>
            <a:pPr marL="0" indent="0">
              <a:buNone/>
              <a:defRPr/>
            </a:pPr>
            <a:r>
              <a:rPr lang="he-IL" sz="2200" dirty="0" smtClean="0"/>
              <a:t>סעיף 102 לחוק מיסוי מקרקעין:</a:t>
            </a:r>
          </a:p>
          <a:p>
            <a:pPr marL="0" indent="0">
              <a:buNone/>
              <a:defRPr/>
            </a:pPr>
            <a:r>
              <a:rPr lang="he-IL" sz="2200" b="1" dirty="0" smtClean="0"/>
              <a:t>"המנהל יחזיר מס אם הוכח לו כי </a:t>
            </a:r>
            <a:r>
              <a:rPr lang="he-IL" sz="2200" b="1" dirty="0" err="1" smtClean="0"/>
              <a:t>נתבטלו</a:t>
            </a:r>
            <a:r>
              <a:rPr lang="he-IL" sz="2200" b="1" dirty="0" smtClean="0"/>
              <a:t> מכירת זכות במקרקעין או פעולה באיגוד מקרקעין ששולם עליהם מס".</a:t>
            </a:r>
            <a:endParaRPr lang="he-IL" sz="2200" b="1" dirty="0" smtClean="0"/>
          </a:p>
          <a:p>
            <a:pPr marL="0" indent="0">
              <a:buNone/>
              <a:defRPr/>
            </a:pPr>
            <a:endParaRPr lang="he-IL" sz="2200" dirty="0" smtClean="0"/>
          </a:p>
        </p:txBody>
      </p:sp>
    </p:spTree>
    <p:extLst>
      <p:ext uri="{BB962C8B-B14F-4D97-AF65-F5344CB8AC3E}">
        <p14:creationId xmlns:p14="http://schemas.microsoft.com/office/powerpoint/2010/main" val="1130682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4896197"/>
          </a:xfrm>
        </p:spPr>
        <p:txBody>
          <a:bodyPr>
            <a:normAutofit/>
          </a:bodyPr>
          <a:lstStyle/>
          <a:p>
            <a:pPr marL="0" indent="0">
              <a:buNone/>
              <a:defRPr/>
            </a:pPr>
            <a:r>
              <a:rPr lang="he-IL" sz="2600" b="1" u="sng" dirty="0" smtClean="0"/>
              <a:t>עניין </a:t>
            </a:r>
            <a:r>
              <a:rPr lang="he-IL" sz="2600" b="1" u="sng" dirty="0" smtClean="0"/>
              <a:t>בזק- המשך </a:t>
            </a:r>
          </a:p>
          <a:p>
            <a:pPr marL="0" indent="0">
              <a:buNone/>
              <a:defRPr/>
            </a:pPr>
            <a:r>
              <a:rPr lang="he-IL" sz="2400" b="1" dirty="0" smtClean="0"/>
              <a:t>פסיקת </a:t>
            </a:r>
            <a:r>
              <a:rPr lang="he-IL" sz="2400" b="1" dirty="0"/>
              <a:t>בית המשפט </a:t>
            </a:r>
            <a:r>
              <a:rPr lang="he-IL" sz="2400" b="1" dirty="0" smtClean="0"/>
              <a:t>העליון (דעת רוב)- הערעור התקבל:</a:t>
            </a:r>
            <a:endParaRPr lang="he-IL" sz="2400" b="1" dirty="0"/>
          </a:p>
          <a:p>
            <a:pPr marL="0" indent="0">
              <a:buNone/>
              <a:defRPr/>
            </a:pPr>
            <a:r>
              <a:rPr lang="he-IL" sz="2200" b="1" dirty="0" smtClean="0"/>
              <a:t>הטענה הראשונה של המערערת נדחתה:</a:t>
            </a:r>
          </a:p>
          <a:p>
            <a:pPr>
              <a:defRPr/>
            </a:pPr>
            <a:r>
              <a:rPr lang="he-IL" sz="2200" dirty="0" smtClean="0"/>
              <a:t>אין אחיזה לשונית.</a:t>
            </a:r>
          </a:p>
          <a:p>
            <a:pPr>
              <a:defRPr/>
            </a:pPr>
            <a:r>
              <a:rPr lang="he-IL" sz="2200" b="1" dirty="0" smtClean="0"/>
              <a:t>"</a:t>
            </a:r>
            <a:r>
              <a:rPr lang="he-IL" sz="2200" b="1" dirty="0" smtClean="0"/>
              <a:t>בענייננו</a:t>
            </a:r>
            <a:r>
              <a:rPr lang="he-IL" sz="2200" b="1" dirty="0"/>
              <a:t>, הגדרת המונח "חכירה לתקופה" שבסעיף 1 לחוק מיסוי מקרקעין היא הגדרה ברורה על פי לשונה וממנה עולה כי לצורך בחינת מה שהגדרנו כ"פרק הזמן הקובע", יש להביא בחשבון את תקופת החכירה המרבית אליה יכולה החכירה להגיע, בין היתר, מכוח זכות ברירה (אופציה) להארכת תקופת החכירה הנתונה לחוכר במסגרת ההסכם. צדקה אפוא ועדת הערר בקובעה כי הגדרה זו אינה צופה פני עתיד ועל פיה לא נדרש מימושה בפועל של </a:t>
            </a:r>
            <a:r>
              <a:rPr lang="he-IL" sz="2200" b="1" dirty="0" smtClean="0"/>
              <a:t>האופציה."</a:t>
            </a:r>
          </a:p>
          <a:p>
            <a:pPr>
              <a:defRPr/>
            </a:pPr>
            <a:endParaRPr lang="he-IL" sz="2200" b="1" dirty="0" smtClean="0"/>
          </a:p>
        </p:txBody>
      </p:sp>
    </p:spTree>
    <p:extLst>
      <p:ext uri="{BB962C8B-B14F-4D97-AF65-F5344CB8AC3E}">
        <p14:creationId xmlns:p14="http://schemas.microsoft.com/office/powerpoint/2010/main" val="2155807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4896197"/>
          </a:xfrm>
        </p:spPr>
        <p:txBody>
          <a:bodyPr>
            <a:normAutofit fontScale="92500"/>
          </a:bodyPr>
          <a:lstStyle/>
          <a:p>
            <a:pPr marL="0" indent="0">
              <a:buNone/>
              <a:defRPr/>
            </a:pPr>
            <a:r>
              <a:rPr lang="he-IL" sz="2600" b="1" u="sng" dirty="0" smtClean="0"/>
              <a:t>עניין </a:t>
            </a:r>
            <a:r>
              <a:rPr lang="he-IL" sz="2600" b="1" u="sng" dirty="0" smtClean="0"/>
              <a:t>בזק- המשך </a:t>
            </a:r>
          </a:p>
          <a:p>
            <a:pPr marL="0" indent="0">
              <a:buNone/>
              <a:defRPr/>
            </a:pPr>
            <a:r>
              <a:rPr lang="he-IL" sz="2400" b="1" dirty="0" smtClean="0"/>
              <a:t>פסיקת </a:t>
            </a:r>
            <a:r>
              <a:rPr lang="he-IL" sz="2400" b="1" dirty="0"/>
              <a:t>בית המשפט </a:t>
            </a:r>
            <a:r>
              <a:rPr lang="he-IL" sz="2400" b="1" dirty="0" smtClean="0"/>
              <a:t>העליון (דעת רוב)- הערעור התקבל</a:t>
            </a:r>
            <a:r>
              <a:rPr lang="he-IL" sz="2400" b="1" dirty="0" smtClean="0"/>
              <a:t>:</a:t>
            </a:r>
          </a:p>
          <a:p>
            <a:pPr marL="0" indent="0">
              <a:buNone/>
              <a:defRPr/>
            </a:pPr>
            <a:r>
              <a:rPr lang="he-IL" sz="2400" b="1" dirty="0" smtClean="0"/>
              <a:t>הטענה השנייה של המערערת התקבלה:</a:t>
            </a:r>
            <a:endParaRPr lang="he-IL" sz="2400" b="1" dirty="0"/>
          </a:p>
          <a:p>
            <a:pPr>
              <a:lnSpc>
                <a:spcPct val="120000"/>
              </a:lnSpc>
              <a:defRPr/>
            </a:pPr>
            <a:r>
              <a:rPr lang="he-IL" sz="2200" b="1" dirty="0" smtClean="0"/>
              <a:t>"נראה כי </a:t>
            </a:r>
            <a:r>
              <a:rPr lang="he-IL" sz="2200" b="1" dirty="0"/>
              <a:t>במקרה דנן יש מקום לפרש את התיבה "</a:t>
            </a:r>
            <a:r>
              <a:rPr lang="he-IL" sz="2200" b="1" dirty="0" err="1"/>
              <a:t>נתבטלו</a:t>
            </a:r>
            <a:r>
              <a:rPr lang="he-IL" sz="2200" b="1" dirty="0"/>
              <a:t> מכירת זכות במקרקעין או פעולה באיגוד מקרקעין" שבסעיף 102 לחוק, תוך </a:t>
            </a:r>
            <a:r>
              <a:rPr lang="he-IL" sz="2200" b="1" dirty="0" err="1"/>
              <a:t>סטיה</a:t>
            </a:r>
            <a:r>
              <a:rPr lang="he-IL" sz="2200" b="1" dirty="0"/>
              <a:t> ממובנו של המושג "ביטול" בדיני החוזים וזאת על מנת להגשים עקרונות יסוד של דיני </a:t>
            </a:r>
            <a:r>
              <a:rPr lang="he-IL" sz="2200" b="1" dirty="0" smtClean="0"/>
              <a:t>המס". </a:t>
            </a:r>
            <a:endParaRPr lang="he-IL" sz="2200" b="1" dirty="0"/>
          </a:p>
          <a:p>
            <a:pPr>
              <a:lnSpc>
                <a:spcPct val="120000"/>
              </a:lnSpc>
              <a:defRPr/>
            </a:pPr>
            <a:r>
              <a:rPr lang="he-IL" sz="2200" b="1" dirty="0" smtClean="0"/>
              <a:t>"מן </a:t>
            </a:r>
            <a:r>
              <a:rPr lang="he-IL" sz="2200" b="1" dirty="0"/>
              <a:t>הראוי "לרכך" במידה רבה את התוצאות של גישה נוקשה זו באמצעות הפרשנות להוראת סעיף 102 לחוק, אשר תאפשר החזר של מס שנגבה כאמור, אם מתברר בדיעבד כי האופציה לא מומשה. אחרי הכל, קשה לקבל גישה לפיה כל עסקת אופציה במקרקעין הנקשרת בין צדדים נועדה לתכלית אחת ויחידה והיא תכנון מס והתחמקות </a:t>
            </a:r>
            <a:r>
              <a:rPr lang="he-IL" sz="2200" b="1" dirty="0" smtClean="0"/>
              <a:t>מתשלומו."     </a:t>
            </a:r>
            <a:endParaRPr lang="he-IL" sz="2200" b="1" dirty="0" smtClean="0"/>
          </a:p>
          <a:p>
            <a:pPr marL="0" indent="0">
              <a:buNone/>
              <a:defRPr/>
            </a:pPr>
            <a:endParaRPr lang="he-IL" sz="2200" dirty="0" smtClean="0"/>
          </a:p>
        </p:txBody>
      </p:sp>
    </p:spTree>
    <p:extLst>
      <p:ext uri="{BB962C8B-B14F-4D97-AF65-F5344CB8AC3E}">
        <p14:creationId xmlns:p14="http://schemas.microsoft.com/office/powerpoint/2010/main" val="2463283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smtClean="0"/>
              <a:t>נושאי המצגת</a:t>
            </a:r>
          </a:p>
        </p:txBody>
      </p:sp>
      <p:sp>
        <p:nvSpPr>
          <p:cNvPr id="9219"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200" b="1" dirty="0" smtClean="0"/>
              <a:t>אופציה בחוק מיסוי מקרקעין</a:t>
            </a:r>
          </a:p>
          <a:p>
            <a:pPr eaLnBrk="1" hangingPunct="1">
              <a:defRPr/>
            </a:pPr>
            <a:r>
              <a:rPr lang="he-IL" sz="2200" b="1" dirty="0" smtClean="0"/>
              <a:t>סעיפי החוק</a:t>
            </a:r>
          </a:p>
          <a:p>
            <a:pPr eaLnBrk="1" hangingPunct="1">
              <a:defRPr/>
            </a:pPr>
            <a:r>
              <a:rPr lang="he-IL" sz="2200" b="1" dirty="0" smtClean="0"/>
              <a:t>פסיקה רלוונטית</a:t>
            </a:r>
          </a:p>
          <a:p>
            <a:pPr marL="0" indent="0" eaLnBrk="1" hangingPunct="1">
              <a:buNone/>
              <a:defRPr/>
            </a:pPr>
            <a:endParaRPr lang="he-IL" sz="2200" b="1" dirty="0" smtClean="0"/>
          </a:p>
          <a:p>
            <a:pPr marL="0" indent="0" eaLnBrk="1" hangingPunct="1">
              <a:buNone/>
              <a:defRPr/>
            </a:pPr>
            <a:r>
              <a:rPr lang="he-IL" sz="2200" b="1" dirty="0" smtClean="0"/>
              <a:t>אופציה ייחודית</a:t>
            </a:r>
            <a:endParaRPr lang="he-IL" sz="2200" b="1" dirty="0"/>
          </a:p>
          <a:p>
            <a:pPr eaLnBrk="1" hangingPunct="1">
              <a:defRPr/>
            </a:pPr>
            <a:r>
              <a:rPr lang="he-IL" sz="2200" b="1" dirty="0" smtClean="0"/>
              <a:t>סעיף 49י</a:t>
            </a:r>
          </a:p>
          <a:p>
            <a:pPr eaLnBrk="1" hangingPunct="1">
              <a:defRPr/>
            </a:pPr>
            <a:r>
              <a:rPr lang="he-IL" sz="2200" b="1" dirty="0" smtClean="0"/>
              <a:t>עניין </a:t>
            </a:r>
            <a:r>
              <a:rPr lang="he-IL" sz="2200" b="1" dirty="0"/>
              <a:t>מגור ( </a:t>
            </a:r>
            <a:r>
              <a:rPr lang="he-IL" sz="2200" b="1" dirty="0" err="1"/>
              <a:t>ו"ע</a:t>
            </a:r>
            <a:r>
              <a:rPr lang="he-IL" sz="2200" b="1" dirty="0"/>
              <a:t> 41867-07-10) – סחירות אופציה לעניין סעיף </a:t>
            </a:r>
            <a:r>
              <a:rPr lang="he-IL" sz="2200" b="1" dirty="0" smtClean="0"/>
              <a:t>49י  </a:t>
            </a:r>
          </a:p>
          <a:p>
            <a:pPr marL="0" indent="0" eaLnBrk="1" hangingPunct="1">
              <a:buNone/>
              <a:defRPr/>
            </a:pPr>
            <a:endParaRPr lang="en-US" sz="2200" b="1" dirty="0" smtClean="0"/>
          </a:p>
          <a:p>
            <a:pPr marL="0" indent="0" eaLnBrk="1" hangingPunct="1">
              <a:buNone/>
              <a:defRPr/>
            </a:pPr>
            <a:r>
              <a:rPr lang="he-IL" sz="2200" b="1" dirty="0" smtClean="0"/>
              <a:t>הגבלה על שימוש באופציה ייחודית</a:t>
            </a:r>
          </a:p>
          <a:p>
            <a:pPr eaLnBrk="1" hangingPunct="1">
              <a:defRPr/>
            </a:pPr>
            <a:r>
              <a:rPr lang="he-IL" sz="2200" b="1" dirty="0" smtClean="0"/>
              <a:t>סעיף 49י1</a:t>
            </a:r>
          </a:p>
          <a:p>
            <a:pPr eaLnBrk="1" hangingPunct="1">
              <a:defRPr/>
            </a:pPr>
            <a:r>
              <a:rPr lang="he-IL" sz="2200" b="1" dirty="0" smtClean="0"/>
              <a:t>דוגמאות</a:t>
            </a:r>
            <a:endParaRPr lang="he-IL" sz="22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179512" y="764704"/>
            <a:ext cx="8229600" cy="4896197"/>
          </a:xfrm>
        </p:spPr>
        <p:txBody>
          <a:bodyPr>
            <a:normAutofit lnSpcReduction="10000"/>
          </a:bodyPr>
          <a:lstStyle/>
          <a:p>
            <a:pPr marL="0" indent="0">
              <a:buNone/>
              <a:defRPr/>
            </a:pPr>
            <a:r>
              <a:rPr lang="he-IL" sz="2400" b="1" u="sng" dirty="0" smtClean="0"/>
              <a:t>עניין מגדל חברה לביטוח  ו"ע 7439-06-09 (2013)</a:t>
            </a:r>
            <a:endParaRPr lang="he-IL" sz="2200" b="1" u="sng" dirty="0" smtClean="0"/>
          </a:p>
          <a:p>
            <a:pPr marL="0" indent="0">
              <a:lnSpc>
                <a:spcPct val="120000"/>
              </a:lnSpc>
              <a:buNone/>
              <a:defRPr/>
            </a:pPr>
            <a:r>
              <a:rPr lang="he-IL" sz="2400" b="1" u="sng" dirty="0" smtClean="0"/>
              <a:t>רקע עובדתי </a:t>
            </a:r>
          </a:p>
          <a:p>
            <a:pPr marL="0" indent="0">
              <a:buNone/>
              <a:defRPr/>
            </a:pPr>
            <a:r>
              <a:rPr lang="he-IL" sz="2200" dirty="0" smtClean="0"/>
              <a:t>המדינה פירסמה מכרזים עבור 2 מתחמי קרית ממשלה באיזור באר שבע וחיפה. במסגרת המכרזים </a:t>
            </a:r>
            <a:r>
              <a:rPr lang="he-IL" sz="2200" dirty="0" smtClean="0"/>
              <a:t>נדרש הזוכה </a:t>
            </a:r>
            <a:r>
              <a:rPr lang="he-IL" sz="2200" dirty="0" smtClean="0"/>
              <a:t>בכל מכרז לחתום </a:t>
            </a:r>
            <a:r>
              <a:rPr lang="he-IL" sz="2200" dirty="0" smtClean="0"/>
              <a:t>על ארבעה הסכמים:  </a:t>
            </a:r>
            <a:endParaRPr lang="he-IL" sz="2200" dirty="0" smtClean="0"/>
          </a:p>
          <a:p>
            <a:pPr marL="457200" indent="-457200">
              <a:buFont typeface="+mj-lt"/>
              <a:buAutoNum type="arabicPeriod"/>
              <a:defRPr/>
            </a:pPr>
            <a:r>
              <a:rPr lang="he-IL" sz="2200" dirty="0" smtClean="0"/>
              <a:t>הסכם פיתוח עם המנהל עד </a:t>
            </a:r>
            <a:r>
              <a:rPr lang="he-IL" sz="2200" dirty="0" smtClean="0"/>
              <a:t>להקמה. </a:t>
            </a:r>
            <a:endParaRPr lang="he-IL" sz="2200" dirty="0" smtClean="0"/>
          </a:p>
          <a:p>
            <a:pPr marL="457200" indent="-457200">
              <a:buFont typeface="+mj-lt"/>
              <a:buAutoNum type="arabicPeriod"/>
              <a:defRPr/>
            </a:pPr>
            <a:r>
              <a:rPr lang="he-IL" sz="2200" dirty="0" smtClean="0"/>
              <a:t>הסכם חכירה לדורות למשך 49 שנים+ 49 שנים אופציה להארכה.</a:t>
            </a:r>
          </a:p>
          <a:p>
            <a:pPr marL="457200" indent="-457200">
              <a:buFont typeface="+mj-lt"/>
              <a:buAutoNum type="arabicPeriod"/>
              <a:defRPr/>
            </a:pPr>
            <a:r>
              <a:rPr lang="he-IL" sz="2200" dirty="0" smtClean="0"/>
              <a:t>הסכם שכירות לפיו המדינה מתחייבת לשכור </a:t>
            </a:r>
            <a:r>
              <a:rPr lang="he-IL" sz="2200" dirty="0" smtClean="0"/>
              <a:t>מהזוכה חלקים </a:t>
            </a:r>
            <a:r>
              <a:rPr lang="he-IL" sz="2200" dirty="0" smtClean="0"/>
              <a:t>מהמבנים (בב"ש- 10 שנים+10 אופציה לארכה , חיפה – 20 שנים) </a:t>
            </a:r>
          </a:p>
          <a:p>
            <a:pPr marL="457200" indent="-457200">
              <a:buAutoNum type="arabicPeriod" startAt="3"/>
              <a:defRPr/>
            </a:pPr>
            <a:r>
              <a:rPr lang="he-IL" sz="2200" dirty="0" smtClean="0"/>
              <a:t>הסכם אופציה לפיו למדינה יש </a:t>
            </a:r>
            <a:r>
              <a:rPr lang="he-IL" sz="2200" dirty="0" smtClean="0"/>
              <a:t>אופציה </a:t>
            </a:r>
            <a:r>
              <a:rPr lang="he-IL" sz="2200" dirty="0" smtClean="0"/>
              <a:t>לרכוש </a:t>
            </a:r>
            <a:r>
              <a:rPr lang="he-IL" sz="2200" dirty="0" smtClean="0"/>
              <a:t>את זכויות החכירה </a:t>
            </a:r>
            <a:r>
              <a:rPr lang="he-IL" sz="2200" dirty="0" smtClean="0"/>
              <a:t>של </a:t>
            </a:r>
            <a:r>
              <a:rPr lang="he-IL" sz="2200" dirty="0" smtClean="0"/>
              <a:t>הזוכה.</a:t>
            </a:r>
            <a:endParaRPr lang="he-IL" sz="2200" dirty="0" smtClean="0"/>
          </a:p>
          <a:p>
            <a:pPr marL="0" indent="0">
              <a:buNone/>
              <a:defRPr/>
            </a:pPr>
            <a:r>
              <a:rPr lang="he-IL" sz="2200" dirty="0" smtClean="0"/>
              <a:t>במכרז </a:t>
            </a:r>
            <a:r>
              <a:rPr lang="he-IL" sz="2200" dirty="0" smtClean="0"/>
              <a:t>בב"ש זכתה חברת </a:t>
            </a:r>
            <a:r>
              <a:rPr lang="he-IL" sz="2200" dirty="0" smtClean="0"/>
              <a:t>אשמורת </a:t>
            </a:r>
            <a:r>
              <a:rPr lang="he-IL" sz="2200" dirty="0" smtClean="0"/>
              <a:t>ובחיפה </a:t>
            </a:r>
            <a:r>
              <a:rPr lang="he-IL" sz="2200" dirty="0" smtClean="0"/>
              <a:t>חברת אשמורת וחברת מבני </a:t>
            </a:r>
            <a:r>
              <a:rPr lang="he-IL" sz="2200" dirty="0" smtClean="0"/>
              <a:t>תעשיה. </a:t>
            </a:r>
            <a:endParaRPr lang="he-IL" sz="2200" dirty="0" smtClean="0"/>
          </a:p>
          <a:p>
            <a:pPr marL="0" indent="0">
              <a:buNone/>
              <a:defRPr/>
            </a:pPr>
            <a:endParaRPr lang="he-IL" sz="2200" dirty="0" smtClean="0"/>
          </a:p>
        </p:txBody>
      </p:sp>
    </p:spTree>
    <p:extLst>
      <p:ext uri="{BB962C8B-B14F-4D97-AF65-F5344CB8AC3E}">
        <p14:creationId xmlns:p14="http://schemas.microsoft.com/office/powerpoint/2010/main" val="3034423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5184229"/>
          </a:xfrm>
        </p:spPr>
        <p:txBody>
          <a:bodyPr>
            <a:normAutofit lnSpcReduction="10000"/>
          </a:bodyPr>
          <a:lstStyle/>
          <a:p>
            <a:pPr marL="0" indent="0">
              <a:buNone/>
              <a:defRPr/>
            </a:pPr>
            <a:r>
              <a:rPr lang="he-IL" sz="2600" b="1" u="sng" dirty="0" smtClean="0"/>
              <a:t>עניין מגדל חברה לביטוח  ו"ע 7439-06-09 (2013)</a:t>
            </a:r>
          </a:p>
          <a:p>
            <a:pPr marL="0" indent="0">
              <a:lnSpc>
                <a:spcPct val="120000"/>
              </a:lnSpc>
              <a:buNone/>
              <a:defRPr/>
            </a:pPr>
            <a:r>
              <a:rPr lang="he-IL" sz="2400" b="1" u="sng" dirty="0" smtClean="0"/>
              <a:t>רקע עובדתי </a:t>
            </a:r>
            <a:r>
              <a:rPr lang="he-IL" sz="2400" b="1" u="sng" dirty="0" smtClean="0"/>
              <a:t>(המשך)</a:t>
            </a:r>
            <a:endParaRPr lang="he-IL" sz="2400" b="1" u="sng" dirty="0" smtClean="0"/>
          </a:p>
          <a:p>
            <a:pPr>
              <a:lnSpc>
                <a:spcPct val="110000"/>
              </a:lnSpc>
              <a:defRPr/>
            </a:pPr>
            <a:r>
              <a:rPr lang="he-IL" sz="2200" dirty="0" smtClean="0"/>
              <a:t>ביום  </a:t>
            </a:r>
            <a:r>
              <a:rPr lang="he-IL" sz="2200" dirty="0" smtClean="0"/>
              <a:t>31.12.03 רכשו </a:t>
            </a:r>
            <a:r>
              <a:rPr lang="he-IL" sz="2200" dirty="0" smtClean="0"/>
              <a:t>העוררות, </a:t>
            </a:r>
            <a:r>
              <a:rPr lang="he-IL" sz="2200" dirty="0" smtClean="0"/>
              <a:t>חברת מגדל וחברת מגן את </a:t>
            </a:r>
            <a:r>
              <a:rPr lang="he-IL" sz="2200" dirty="0" smtClean="0"/>
              <a:t>הזכויות בחברת אשמורת.</a:t>
            </a:r>
          </a:p>
          <a:p>
            <a:pPr>
              <a:lnSpc>
                <a:spcPct val="110000"/>
              </a:lnSpc>
              <a:defRPr/>
            </a:pPr>
            <a:r>
              <a:rPr lang="he-IL" sz="2200" dirty="0" smtClean="0"/>
              <a:t> </a:t>
            </a:r>
            <a:r>
              <a:rPr lang="he-IL" sz="2200" dirty="0" smtClean="0"/>
              <a:t>בטרם עשית העסקה פנו העוררות למשיב בבקשה כי עסקה המניות תחשב כרכישה ישירה של הזכויות במקרקעין – הבקשה </a:t>
            </a:r>
            <a:r>
              <a:rPr lang="he-IL" sz="2200" dirty="0" smtClean="0"/>
              <a:t>אושרה. </a:t>
            </a:r>
            <a:endParaRPr lang="he-IL" sz="2200" dirty="0" smtClean="0"/>
          </a:p>
          <a:p>
            <a:pPr>
              <a:lnSpc>
                <a:spcPct val="110000"/>
              </a:lnSpc>
              <a:defRPr/>
            </a:pPr>
            <a:r>
              <a:rPr lang="he-IL" sz="2200" dirty="0" smtClean="0"/>
              <a:t>ביום 31.12.03 </a:t>
            </a:r>
            <a:r>
              <a:rPr lang="he-IL" sz="2200" dirty="0" smtClean="0"/>
              <a:t>נחתם הסכם נוסף </a:t>
            </a:r>
            <a:r>
              <a:rPr lang="he-IL" sz="2200" dirty="0" smtClean="0"/>
              <a:t>במסגרתו העוררות </a:t>
            </a:r>
            <a:r>
              <a:rPr lang="he-IL" sz="2200" dirty="0" smtClean="0"/>
              <a:t>רכשו את הזכויות </a:t>
            </a:r>
            <a:r>
              <a:rPr lang="he-IL" sz="2200" dirty="0" smtClean="0"/>
              <a:t>של מבני תעשיה בחיפה. </a:t>
            </a:r>
            <a:endParaRPr lang="he-IL" sz="2200" dirty="0" smtClean="0"/>
          </a:p>
          <a:p>
            <a:pPr>
              <a:lnSpc>
                <a:spcPct val="110000"/>
              </a:lnSpc>
              <a:defRPr/>
            </a:pPr>
            <a:r>
              <a:rPr lang="he-IL" sz="2200" dirty="0" smtClean="0"/>
              <a:t>בשנים 2005 </a:t>
            </a:r>
            <a:r>
              <a:rPr lang="he-IL" sz="2200" dirty="0" smtClean="0"/>
              <a:t>ו-2006 הוציאה המדינה מכרזים </a:t>
            </a:r>
            <a:r>
              <a:rPr lang="he-IL" sz="2200" dirty="0" smtClean="0"/>
              <a:t>למכירת </a:t>
            </a:r>
            <a:r>
              <a:rPr lang="he-IL" sz="2200" dirty="0" smtClean="0"/>
              <a:t>זכויות החכירה בקרית הממשלה בב"ש וחיפה (בהתאמה), מכרזים אילו הניחו כי המדינה תממש את אופצית הרכישה ואכן המדינה שלחה הודעה מימוש עבור המתחם בב"ש וחיפה </a:t>
            </a:r>
          </a:p>
          <a:p>
            <a:pPr marL="0" indent="0">
              <a:buNone/>
              <a:defRPr/>
            </a:pPr>
            <a:r>
              <a:rPr lang="he-IL" sz="2200" dirty="0" smtClean="0"/>
              <a:t>  </a:t>
            </a:r>
          </a:p>
        </p:txBody>
      </p:sp>
    </p:spTree>
    <p:extLst>
      <p:ext uri="{BB962C8B-B14F-4D97-AF65-F5344CB8AC3E}">
        <p14:creationId xmlns:p14="http://schemas.microsoft.com/office/powerpoint/2010/main" val="2333181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5184229"/>
          </a:xfrm>
        </p:spPr>
        <p:txBody>
          <a:bodyPr>
            <a:normAutofit/>
          </a:bodyPr>
          <a:lstStyle/>
          <a:p>
            <a:pPr marL="0" indent="0">
              <a:buNone/>
              <a:defRPr/>
            </a:pPr>
            <a:r>
              <a:rPr lang="he-IL" sz="2800" b="1" u="sng" dirty="0" smtClean="0"/>
              <a:t>עניין מגדל חברה לביטוח  ו"ע 7439-06-09 (2013)</a:t>
            </a:r>
          </a:p>
          <a:p>
            <a:pPr marL="0" indent="0">
              <a:lnSpc>
                <a:spcPct val="120000"/>
              </a:lnSpc>
              <a:buNone/>
              <a:defRPr/>
            </a:pPr>
            <a:r>
              <a:rPr lang="he-IL" sz="2400" b="1" u="sng" dirty="0" smtClean="0"/>
              <a:t>רקע עובדתי </a:t>
            </a:r>
            <a:r>
              <a:rPr lang="he-IL" sz="2400" b="1" u="sng" dirty="0" smtClean="0"/>
              <a:t>(המשך)</a:t>
            </a:r>
            <a:endParaRPr lang="he-IL" sz="2400" b="1" u="sng" dirty="0" smtClean="0"/>
          </a:p>
          <a:p>
            <a:pPr>
              <a:lnSpc>
                <a:spcPct val="120000"/>
              </a:lnSpc>
              <a:defRPr/>
            </a:pPr>
            <a:r>
              <a:rPr lang="he-IL" sz="2200" dirty="0" smtClean="0"/>
              <a:t>ביום </a:t>
            </a:r>
            <a:r>
              <a:rPr lang="he-IL" sz="2200" dirty="0" smtClean="0"/>
              <a:t>31.12.06 התקשרו העוררות בינן לבין עצמן בעסקת </a:t>
            </a:r>
            <a:r>
              <a:rPr lang="he-IL" sz="2200" dirty="0" smtClean="0"/>
              <a:t>מיזוג. </a:t>
            </a:r>
            <a:r>
              <a:rPr lang="he-IL" sz="2200" dirty="0" smtClean="0"/>
              <a:t>העסקה אושרה והעוררת פנו לרשות </a:t>
            </a:r>
            <a:r>
              <a:rPr lang="he-IL" sz="2200" dirty="0" smtClean="0"/>
              <a:t>המיסים. בהחלטת </a:t>
            </a:r>
            <a:r>
              <a:rPr lang="he-IL" sz="2200" dirty="0" smtClean="0"/>
              <a:t>המיסוי </a:t>
            </a:r>
            <a:r>
              <a:rPr lang="he-IL" sz="2200" dirty="0" smtClean="0"/>
              <a:t>פורטו </a:t>
            </a:r>
            <a:r>
              <a:rPr lang="he-IL" sz="2200" dirty="0" smtClean="0"/>
              <a:t>הנכסים של החברות כולל </a:t>
            </a:r>
            <a:r>
              <a:rPr lang="he-IL" sz="2200" dirty="0" smtClean="0"/>
              <a:t>הזכויות במתחמי קריית </a:t>
            </a:r>
            <a:r>
              <a:rPr lang="he-IL" sz="2200" dirty="0" smtClean="0"/>
              <a:t>הממשלה בחיפה ובב"ש. המשיב קיבל את </a:t>
            </a:r>
            <a:r>
              <a:rPr lang="he-IL" sz="2200" dirty="0" smtClean="0"/>
              <a:t>השומות העצמיות שהעוררות </a:t>
            </a:r>
            <a:r>
              <a:rPr lang="he-IL" sz="2200" dirty="0" smtClean="0"/>
              <a:t>נתנו לו והוציא להם </a:t>
            </a:r>
            <a:r>
              <a:rPr lang="he-IL" sz="2200" dirty="0" smtClean="0"/>
              <a:t>שומת מס רכישה בשיעור של 0.5%.  </a:t>
            </a:r>
            <a:endParaRPr lang="he-IL" sz="2200" dirty="0" smtClean="0"/>
          </a:p>
          <a:p>
            <a:pPr marL="0" indent="0">
              <a:lnSpc>
                <a:spcPct val="120000"/>
              </a:lnSpc>
              <a:buNone/>
              <a:defRPr/>
            </a:pPr>
            <a:r>
              <a:rPr lang="he-IL" sz="3400" dirty="0" smtClean="0"/>
              <a:t> </a:t>
            </a:r>
            <a:endParaRPr lang="he-IL" sz="3400" dirty="0" smtClean="0"/>
          </a:p>
        </p:txBody>
      </p:sp>
    </p:spTree>
    <p:extLst>
      <p:ext uri="{BB962C8B-B14F-4D97-AF65-F5344CB8AC3E}">
        <p14:creationId xmlns:p14="http://schemas.microsoft.com/office/powerpoint/2010/main" val="2037324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7544" y="980728"/>
            <a:ext cx="8229600" cy="5184229"/>
          </a:xfrm>
        </p:spPr>
        <p:txBody>
          <a:bodyPr>
            <a:normAutofit lnSpcReduction="10000"/>
          </a:bodyPr>
          <a:lstStyle/>
          <a:p>
            <a:pPr marL="0" indent="0">
              <a:buNone/>
              <a:defRPr/>
            </a:pPr>
            <a:r>
              <a:rPr lang="he-IL" sz="2600" b="1" u="sng" dirty="0" smtClean="0"/>
              <a:t>עניין מגדל חברה לביטוח  ו"ע 7439-06-09 (2013)</a:t>
            </a:r>
          </a:p>
          <a:p>
            <a:pPr marL="0" indent="0">
              <a:lnSpc>
                <a:spcPct val="120000"/>
              </a:lnSpc>
              <a:buNone/>
              <a:defRPr/>
            </a:pPr>
            <a:r>
              <a:rPr lang="he-IL" sz="2400" b="1" u="sng" dirty="0" smtClean="0"/>
              <a:t>טענות העוררות:</a:t>
            </a:r>
            <a:endParaRPr lang="he-IL" sz="2400" b="1" u="sng" dirty="0" smtClean="0"/>
          </a:p>
          <a:p>
            <a:pPr>
              <a:lnSpc>
                <a:spcPct val="120000"/>
              </a:lnSpc>
              <a:defRPr/>
            </a:pPr>
            <a:r>
              <a:rPr lang="he-IL" sz="2200" dirty="0" smtClean="0"/>
              <a:t>העוררות </a:t>
            </a:r>
            <a:r>
              <a:rPr lang="he-IL" sz="2200" dirty="0" smtClean="0"/>
              <a:t>הגישו בקשה לתיקון השומות בעסקת </a:t>
            </a:r>
            <a:r>
              <a:rPr lang="he-IL" sz="2200" dirty="0" smtClean="0"/>
              <a:t>המיזוג.</a:t>
            </a:r>
          </a:p>
          <a:p>
            <a:pPr>
              <a:lnSpc>
                <a:spcPct val="120000"/>
              </a:lnSpc>
              <a:defRPr/>
            </a:pPr>
            <a:r>
              <a:rPr lang="he-IL" sz="2200" dirty="0" smtClean="0"/>
              <a:t> </a:t>
            </a:r>
            <a:r>
              <a:rPr lang="he-IL" sz="2200" dirty="0" smtClean="0"/>
              <a:t>בבקשה העלו העוררת לראשונה כי הזכויות שרכשו אשמורת ומבני תעשיה בעקבות </a:t>
            </a:r>
            <a:r>
              <a:rPr lang="he-IL" sz="2200" dirty="0" smtClean="0"/>
              <a:t>זכייתן </a:t>
            </a:r>
            <a:r>
              <a:rPr lang="he-IL" sz="2200" dirty="0" smtClean="0"/>
              <a:t>במכרזים אינן זכויות במקרקעין  במובן חוק מיסוי מקרקעין. </a:t>
            </a:r>
            <a:endParaRPr lang="he-IL" sz="2200" dirty="0" smtClean="0"/>
          </a:p>
          <a:p>
            <a:pPr>
              <a:lnSpc>
                <a:spcPct val="120000"/>
              </a:lnSpc>
              <a:defRPr/>
            </a:pPr>
            <a:r>
              <a:rPr lang="he-IL" sz="2200" dirty="0" smtClean="0"/>
              <a:t>עצם </a:t>
            </a:r>
            <a:r>
              <a:rPr lang="he-IL" sz="2200" dirty="0" smtClean="0"/>
              <a:t>הענקת האופציה למדינה להפסיק את הסכמי </a:t>
            </a:r>
            <a:r>
              <a:rPr lang="he-IL" sz="2200" dirty="0" smtClean="0"/>
              <a:t>החכירה, משמעותה, </a:t>
            </a:r>
            <a:r>
              <a:rPr lang="he-IL" sz="2200" dirty="0" smtClean="0"/>
              <a:t>כי לא ניתנה לעוררות זכות חכירה לתקופה ולכן אין זו עסקת רכישה </a:t>
            </a:r>
            <a:r>
              <a:rPr lang="he-IL" sz="2200" dirty="0" smtClean="0"/>
              <a:t>במקרקעין.</a:t>
            </a:r>
          </a:p>
          <a:p>
            <a:pPr>
              <a:lnSpc>
                <a:spcPct val="120000"/>
              </a:lnSpc>
              <a:defRPr/>
            </a:pPr>
            <a:r>
              <a:rPr lang="he-IL" sz="2200" dirty="0" smtClean="0"/>
              <a:t>לחילופין </a:t>
            </a:r>
            <a:r>
              <a:rPr lang="he-IL" sz="2200" dirty="0" smtClean="0"/>
              <a:t>מימוש זכות האופציה בידי המדינה מהווה ביטול של עסקת החכירה ועל כן המשיב צריך להשיב את המס ששולם ע"פ סעיף 102 לחוק מיסוי מקרקעין. </a:t>
            </a:r>
          </a:p>
        </p:txBody>
      </p:sp>
    </p:spTree>
    <p:extLst>
      <p:ext uri="{BB962C8B-B14F-4D97-AF65-F5344CB8AC3E}">
        <p14:creationId xmlns:p14="http://schemas.microsoft.com/office/powerpoint/2010/main" val="2259717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5184229"/>
          </a:xfrm>
        </p:spPr>
        <p:txBody>
          <a:bodyPr>
            <a:normAutofit/>
          </a:bodyPr>
          <a:lstStyle/>
          <a:p>
            <a:pPr marL="0" indent="0">
              <a:buNone/>
              <a:defRPr/>
            </a:pPr>
            <a:r>
              <a:rPr lang="he-IL" sz="2800" b="1" u="sng" dirty="0" smtClean="0"/>
              <a:t>עניין מגדל חברה לביטוח </a:t>
            </a:r>
            <a:r>
              <a:rPr lang="he-IL" sz="2800" b="1" u="sng" dirty="0" err="1" smtClean="0"/>
              <a:t>ו"ע</a:t>
            </a:r>
            <a:r>
              <a:rPr lang="he-IL" sz="2800" b="1" u="sng" dirty="0" smtClean="0"/>
              <a:t> </a:t>
            </a:r>
            <a:r>
              <a:rPr lang="he-IL" sz="2800" b="1" u="sng" dirty="0" smtClean="0"/>
              <a:t>7439-06-09 (2013)</a:t>
            </a:r>
          </a:p>
          <a:p>
            <a:pPr marL="0" indent="0">
              <a:lnSpc>
                <a:spcPct val="120000"/>
              </a:lnSpc>
              <a:buNone/>
              <a:defRPr/>
            </a:pPr>
            <a:r>
              <a:rPr lang="he-IL" sz="2400" b="1" u="sng" dirty="0" smtClean="0"/>
              <a:t>החלטת ועדת הערר – דחיית הערר:</a:t>
            </a:r>
            <a:endParaRPr lang="he-IL" sz="2400" b="1" u="sng" dirty="0" smtClean="0"/>
          </a:p>
          <a:p>
            <a:pPr marL="0" indent="0">
              <a:buNone/>
            </a:pPr>
            <a:r>
              <a:rPr lang="he-IL" sz="2200" dirty="0" smtClean="0"/>
              <a:t>"</a:t>
            </a:r>
            <a:r>
              <a:rPr lang="he-IL" sz="2200" b="1" dirty="0" smtClean="0"/>
              <a:t>ניתן </a:t>
            </a:r>
            <a:r>
              <a:rPr lang="he-IL" sz="2200" b="1" dirty="0"/>
              <a:t>לסכם ולקבוע כי חוזה חכירה יבחן על פי התקופה המרבית הנתונה לחוכר על פיו כפי שהיא מוגדרת במועד הכריתה. </a:t>
            </a:r>
            <a:endParaRPr lang="en-US" sz="2200" b="1" dirty="0"/>
          </a:p>
          <a:p>
            <a:r>
              <a:rPr lang="he-IL" sz="2200" b="1" dirty="0" smtClean="0"/>
              <a:t>כאשר </a:t>
            </a:r>
            <a:r>
              <a:rPr lang="he-IL" sz="2200" b="1" dirty="0"/>
              <a:t>לחוכר נתונה זכות ברירה להארכת תקופת החכירה, יכללו כל התקופות האופציונאליות בגדר התקופה המרבית.</a:t>
            </a:r>
            <a:endParaRPr lang="en-US" sz="2200" b="1" dirty="0"/>
          </a:p>
          <a:p>
            <a:r>
              <a:rPr lang="he-IL" sz="2200" b="1" dirty="0" smtClean="0"/>
              <a:t>כאשר </a:t>
            </a:r>
            <a:r>
              <a:rPr lang="he-IL" sz="2200" b="1" dirty="0"/>
              <a:t>למחכיר זכות ברירה להאריך את תקופת החכירה לא יכללו תקופות אופציונאליות אלו בתקופת החכירה .</a:t>
            </a:r>
            <a:endParaRPr lang="en-US" sz="2200" b="1" dirty="0"/>
          </a:p>
          <a:p>
            <a:r>
              <a:rPr lang="he-IL" sz="2200" b="1" dirty="0" smtClean="0"/>
              <a:t>כאשר </a:t>
            </a:r>
            <a:r>
              <a:rPr lang="he-IL" sz="2200" b="1" dirty="0"/>
              <a:t>למחכיר נתונה זכות ברירה לקצר את התקופה או להפסיק את החכירה יש לכלול בתקופה המרבית את כל התקופות הקבועות בחוזה. במקרה אחרון זה  עם מימוש הזכות לביטול החכירה, ניתן יהיה לדרוש השבה לפי סעיף 102 לחוק</a:t>
            </a:r>
            <a:r>
              <a:rPr lang="he-IL" sz="2200" b="1" dirty="0" smtClean="0"/>
              <a:t>. </a:t>
            </a:r>
            <a:r>
              <a:rPr lang="he-IL" sz="2400" b="1" dirty="0" smtClean="0"/>
              <a:t>"</a:t>
            </a:r>
            <a:endParaRPr lang="en-US" sz="2400" b="1" dirty="0"/>
          </a:p>
          <a:p>
            <a:pPr marL="0" indent="0">
              <a:lnSpc>
                <a:spcPct val="120000"/>
              </a:lnSpc>
              <a:buNone/>
              <a:defRPr/>
            </a:pPr>
            <a:endParaRPr lang="he-IL" sz="2800" dirty="0" smtClean="0"/>
          </a:p>
        </p:txBody>
      </p:sp>
    </p:spTree>
    <p:extLst>
      <p:ext uri="{BB962C8B-B14F-4D97-AF65-F5344CB8AC3E}">
        <p14:creationId xmlns:p14="http://schemas.microsoft.com/office/powerpoint/2010/main" val="3992189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a:t>
            </a:r>
          </a:p>
        </p:txBody>
      </p:sp>
      <p:sp>
        <p:nvSpPr>
          <p:cNvPr id="10243" name="Content Placeholder 2"/>
          <p:cNvSpPr>
            <a:spLocks noGrp="1"/>
          </p:cNvSpPr>
          <p:nvPr>
            <p:ph idx="1"/>
          </p:nvPr>
        </p:nvSpPr>
        <p:spPr>
          <a:xfrm>
            <a:off x="468313" y="981075"/>
            <a:ext cx="8229600" cy="5184229"/>
          </a:xfrm>
        </p:spPr>
        <p:txBody>
          <a:bodyPr>
            <a:normAutofit/>
          </a:bodyPr>
          <a:lstStyle/>
          <a:p>
            <a:pPr marL="0" indent="0">
              <a:buNone/>
              <a:defRPr/>
            </a:pPr>
            <a:r>
              <a:rPr lang="he-IL" sz="2800" b="1" u="sng" dirty="0" smtClean="0"/>
              <a:t>עניין מגדל חברה לביטוח  ו"ע 7439-06-09 (2013)</a:t>
            </a:r>
          </a:p>
          <a:p>
            <a:pPr marL="0" indent="0">
              <a:lnSpc>
                <a:spcPct val="120000"/>
              </a:lnSpc>
              <a:buNone/>
              <a:defRPr/>
            </a:pPr>
            <a:r>
              <a:rPr lang="he-IL" sz="2400" b="1" u="sng" dirty="0" smtClean="0"/>
              <a:t>החלטת ועדת </a:t>
            </a:r>
            <a:r>
              <a:rPr lang="he-IL" sz="2400" b="1" u="sng" dirty="0" smtClean="0"/>
              <a:t>הערר (המשך)</a:t>
            </a:r>
            <a:endParaRPr lang="he-IL" sz="2400" b="1" u="sng" dirty="0" smtClean="0"/>
          </a:p>
          <a:p>
            <a:r>
              <a:rPr lang="he-IL" sz="2200" b="1" dirty="0" smtClean="0"/>
              <a:t>"</a:t>
            </a:r>
            <a:r>
              <a:rPr lang="he-IL" sz="2200" b="1" dirty="0" smtClean="0"/>
              <a:t>ניתן לסכם פרק זה ולקבוע כי מהותה של האופציה שניתנה למדינה הייתה אופציית רכישה של המושכרים ולא אופציה לביטול החכירה. הודעות המימוש וחוזי המכר שנחתמו בעקבותיהם הינם חוזי מכר של זכויות החכירה ולא הסכמים לביטול או לסיום חכירה. לפיכך, העוררות אינן זכאיות להשבת מס הרכישה ששולם על ידן ואין תחולה להוראת סעיף 102 לחוק מיסוי מקרקעין."</a:t>
            </a:r>
            <a:endParaRPr lang="en-US" sz="2200" b="1" dirty="0" smtClean="0"/>
          </a:p>
          <a:p>
            <a:pPr>
              <a:lnSpc>
                <a:spcPct val="120000"/>
              </a:lnSpc>
              <a:defRPr/>
            </a:pPr>
            <a:endParaRPr lang="he-IL" sz="3500" dirty="0" smtClean="0"/>
          </a:p>
        </p:txBody>
      </p:sp>
    </p:spTree>
    <p:extLst>
      <p:ext uri="{BB962C8B-B14F-4D97-AF65-F5344CB8AC3E}">
        <p14:creationId xmlns:p14="http://schemas.microsoft.com/office/powerpoint/2010/main" val="4129269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אופציה במקרקעין - החלטת מיסוי</a:t>
            </a:r>
            <a:endParaRPr lang="he-IL" altLang="he-IL" dirty="0" smtClean="0"/>
          </a:p>
        </p:txBody>
      </p:sp>
      <p:sp>
        <p:nvSpPr>
          <p:cNvPr id="10243" name="Content Placeholder 2"/>
          <p:cNvSpPr>
            <a:spLocks noGrp="1"/>
          </p:cNvSpPr>
          <p:nvPr>
            <p:ph idx="1"/>
          </p:nvPr>
        </p:nvSpPr>
        <p:spPr>
          <a:xfrm>
            <a:off x="468313" y="981075"/>
            <a:ext cx="8229600" cy="5184229"/>
          </a:xfrm>
        </p:spPr>
        <p:txBody>
          <a:bodyPr>
            <a:normAutofit lnSpcReduction="10000"/>
          </a:bodyPr>
          <a:lstStyle/>
          <a:p>
            <a:pPr marL="0" indent="0">
              <a:buNone/>
              <a:defRPr/>
            </a:pPr>
            <a:r>
              <a:rPr lang="he-IL" sz="2600" b="1" u="sng" dirty="0" smtClean="0"/>
              <a:t>החלטת מיסוי 4574/11</a:t>
            </a:r>
          </a:p>
          <a:p>
            <a:pPr marL="0" indent="0">
              <a:buNone/>
              <a:defRPr/>
            </a:pPr>
            <a:r>
              <a:rPr lang="he-IL" sz="2200" b="1" dirty="0" smtClean="0"/>
              <a:t>עובדות:</a:t>
            </a:r>
          </a:p>
          <a:p>
            <a:pPr>
              <a:defRPr/>
            </a:pPr>
            <a:r>
              <a:rPr lang="he-IL" sz="2200" dirty="0" smtClean="0"/>
              <a:t>המשפחה (להלן:</a:t>
            </a:r>
            <a:r>
              <a:rPr lang="he-IL" sz="2200" b="1" dirty="0" smtClean="0"/>
              <a:t>"הבעלים"</a:t>
            </a:r>
            <a:r>
              <a:rPr lang="he-IL" sz="2200" dirty="0" smtClean="0"/>
              <a:t>) הינה בעלת קרקע </a:t>
            </a:r>
            <a:r>
              <a:rPr lang="he-IL" sz="2200" dirty="0" smtClean="0"/>
              <a:t>באזור מרכז (להלן: "</a:t>
            </a:r>
            <a:r>
              <a:rPr lang="he-IL" sz="2200" b="1" dirty="0" smtClean="0"/>
              <a:t>המקרקעין</a:t>
            </a:r>
            <a:r>
              <a:rPr lang="he-IL" sz="2200" dirty="0" smtClean="0"/>
              <a:t>").</a:t>
            </a:r>
          </a:p>
          <a:p>
            <a:pPr>
              <a:defRPr/>
            </a:pPr>
            <a:r>
              <a:rPr lang="he-IL" sz="2200" dirty="0" smtClean="0"/>
              <a:t> </a:t>
            </a:r>
            <a:r>
              <a:rPr lang="he-IL" sz="2200" dirty="0" smtClean="0"/>
              <a:t>עקב תוכנית איחוד </a:t>
            </a:r>
            <a:r>
              <a:rPr lang="he-IL" sz="2200" dirty="0" smtClean="0"/>
              <a:t>וחלוקה </a:t>
            </a:r>
            <a:r>
              <a:rPr lang="he-IL" sz="2200" dirty="0" smtClean="0"/>
              <a:t>שאושרה </a:t>
            </a:r>
            <a:r>
              <a:rPr lang="he-IL" sz="2200" dirty="0" smtClean="0"/>
              <a:t>לקרקע, הוקצה לבעלים, </a:t>
            </a:r>
            <a:r>
              <a:rPr lang="he-IL" sz="2200" dirty="0" smtClean="0"/>
              <a:t>בין </a:t>
            </a:r>
            <a:r>
              <a:rPr lang="he-IL" sz="2200" dirty="0" smtClean="0"/>
              <a:t>היתר, </a:t>
            </a:r>
            <a:r>
              <a:rPr lang="he-IL" sz="2200" dirty="0" smtClean="0"/>
              <a:t>מגרש המאפשר בניה של </a:t>
            </a:r>
            <a:r>
              <a:rPr lang="he-IL" sz="2200" dirty="0" smtClean="0"/>
              <a:t>עשרות יחידות </a:t>
            </a:r>
            <a:r>
              <a:rPr lang="he-IL" sz="2200" dirty="0" smtClean="0"/>
              <a:t>דיור.  </a:t>
            </a:r>
            <a:endParaRPr lang="he-IL" sz="2200" dirty="0" smtClean="0"/>
          </a:p>
          <a:p>
            <a:pPr>
              <a:defRPr/>
            </a:pPr>
            <a:r>
              <a:rPr lang="he-IL" sz="2200" dirty="0" smtClean="0"/>
              <a:t>לאור </a:t>
            </a:r>
            <a:r>
              <a:rPr lang="he-IL" sz="2200" dirty="0" smtClean="0"/>
              <a:t>הוראת שעה באותה תקופה המורה על </a:t>
            </a:r>
            <a:r>
              <a:rPr lang="he-IL" sz="2200" dirty="0" smtClean="0"/>
              <a:t>הפחתת </a:t>
            </a:r>
            <a:r>
              <a:rPr lang="he-IL" sz="2200" dirty="0" smtClean="0"/>
              <a:t>שיעורי מס שבח במכירה, החליטו הבעלים להתקשר בהסכם למימוש זכויותיהם במגרש.</a:t>
            </a:r>
          </a:p>
          <a:p>
            <a:pPr>
              <a:defRPr/>
            </a:pPr>
            <a:r>
              <a:rPr lang="he-IL" sz="2200" dirty="0" smtClean="0"/>
              <a:t>הבעלים מעוניינים להתקשר עם חברת </a:t>
            </a:r>
            <a:r>
              <a:rPr lang="he-IL" sz="2200" dirty="0" smtClean="0"/>
              <a:t>קבלנית. לחברה תינתן אופציה </a:t>
            </a:r>
            <a:r>
              <a:rPr lang="he-IL" sz="2200" dirty="0" smtClean="0"/>
              <a:t>לרכישת זכויות הבעלים בקרקע לתקופה של כחצי </a:t>
            </a:r>
            <a:r>
              <a:rPr lang="he-IL" sz="2200" dirty="0" smtClean="0"/>
              <a:t>שנה, במהלכם </a:t>
            </a:r>
            <a:r>
              <a:rPr lang="he-IL" sz="2200" dirty="0" smtClean="0"/>
              <a:t>החברה תקדם את הליכי התכנון לצורך הוצאת היתר בניה </a:t>
            </a:r>
            <a:r>
              <a:rPr lang="he-IL" sz="2200" dirty="0" smtClean="0"/>
              <a:t>על </a:t>
            </a:r>
            <a:r>
              <a:rPr lang="he-IL" sz="2200" dirty="0" smtClean="0"/>
              <a:t>חשבון החברה. בגין האופציה </a:t>
            </a:r>
            <a:r>
              <a:rPr lang="he-IL" sz="2200" dirty="0" smtClean="0"/>
              <a:t>ישולם לבעלים תשלום </a:t>
            </a:r>
            <a:r>
              <a:rPr lang="he-IL" sz="2200" dirty="0" smtClean="0"/>
              <a:t>מסויים.</a:t>
            </a:r>
          </a:p>
          <a:p>
            <a:pPr>
              <a:defRPr/>
            </a:pPr>
            <a:r>
              <a:rPr lang="he-IL" sz="2200" dirty="0" smtClean="0"/>
              <a:t>במידה והחברה לא תממש את </a:t>
            </a:r>
            <a:r>
              <a:rPr lang="he-IL" sz="2200" dirty="0" smtClean="0"/>
              <a:t>האופציה, החברה </a:t>
            </a:r>
            <a:r>
              <a:rPr lang="he-IL" sz="2200" dirty="0" smtClean="0"/>
              <a:t>תעביר לבעלים את מלוא הזכויות לרבות הבקשות </a:t>
            </a:r>
            <a:r>
              <a:rPr lang="he-IL" sz="2200" dirty="0" smtClean="0"/>
              <a:t>להיתרים </a:t>
            </a:r>
            <a:r>
              <a:rPr lang="he-IL" sz="2200" dirty="0" smtClean="0"/>
              <a:t>ללא </a:t>
            </a:r>
            <a:r>
              <a:rPr lang="he-IL" sz="2200" dirty="0" smtClean="0"/>
              <a:t>תמורה.</a:t>
            </a:r>
            <a:endParaRPr lang="he-IL" sz="2200" dirty="0" smtClean="0"/>
          </a:p>
        </p:txBody>
      </p:sp>
    </p:spTree>
    <p:extLst>
      <p:ext uri="{BB962C8B-B14F-4D97-AF65-F5344CB8AC3E}">
        <p14:creationId xmlns:p14="http://schemas.microsoft.com/office/powerpoint/2010/main" val="933494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אופציה במקרקעין - החלטת מיסוי</a:t>
            </a:r>
            <a:endParaRPr lang="he-IL" altLang="he-IL" dirty="0" smtClean="0"/>
          </a:p>
        </p:txBody>
      </p:sp>
      <p:sp>
        <p:nvSpPr>
          <p:cNvPr id="10243" name="Content Placeholder 2"/>
          <p:cNvSpPr>
            <a:spLocks noGrp="1"/>
          </p:cNvSpPr>
          <p:nvPr>
            <p:ph idx="1"/>
          </p:nvPr>
        </p:nvSpPr>
        <p:spPr>
          <a:xfrm>
            <a:off x="468313" y="981075"/>
            <a:ext cx="8229600" cy="5184229"/>
          </a:xfrm>
        </p:spPr>
        <p:txBody>
          <a:bodyPr>
            <a:normAutofit/>
          </a:bodyPr>
          <a:lstStyle/>
          <a:p>
            <a:pPr marL="0" indent="0">
              <a:buNone/>
              <a:defRPr/>
            </a:pPr>
            <a:r>
              <a:rPr lang="he-IL" sz="2400" b="1" u="sng" dirty="0" smtClean="0"/>
              <a:t>החלטת מיסוי 4574/11</a:t>
            </a:r>
          </a:p>
          <a:p>
            <a:pPr marL="0" indent="0">
              <a:buNone/>
              <a:defRPr/>
            </a:pPr>
            <a:r>
              <a:rPr lang="he-IL" sz="2200" b="1" dirty="0"/>
              <a:t>בקשה: </a:t>
            </a:r>
            <a:endParaRPr lang="he-IL" sz="2200" dirty="0"/>
          </a:p>
          <a:p>
            <a:pPr marL="0" indent="0">
              <a:buNone/>
              <a:defRPr/>
            </a:pPr>
            <a:r>
              <a:rPr lang="he-IL" sz="2200" dirty="0"/>
              <a:t>יום מתן האופציה לא יהווה </a:t>
            </a:r>
            <a:r>
              <a:rPr lang="he-IL" sz="2200" dirty="0" smtClean="0"/>
              <a:t>יום </a:t>
            </a:r>
            <a:r>
              <a:rPr lang="he-IL" sz="2200" dirty="0"/>
              <a:t>המכירה, כך שתקופת מנין 36 החודשים אשר בסעיף 5(4) להוראת השעה תחול ביום מימוש האופציה.</a:t>
            </a:r>
          </a:p>
          <a:p>
            <a:pPr marL="0" indent="0">
              <a:buNone/>
              <a:defRPr/>
            </a:pPr>
            <a:r>
              <a:rPr lang="he-IL" sz="2200" b="1" dirty="0" smtClean="0"/>
              <a:t>החלטה:</a:t>
            </a:r>
          </a:p>
          <a:p>
            <a:pPr>
              <a:defRPr/>
            </a:pPr>
            <a:r>
              <a:rPr lang="he-IL" sz="2200" dirty="0" smtClean="0"/>
              <a:t>אין בהסכם האופציה מניעה לתחולת </a:t>
            </a:r>
            <a:r>
              <a:rPr lang="he-IL" sz="2200" dirty="0" smtClean="0"/>
              <a:t>שיעורי </a:t>
            </a:r>
            <a:r>
              <a:rPr lang="he-IL" sz="2200" dirty="0" smtClean="0"/>
              <a:t>המס המופחתים לפי הוראת השעה, כל עוד יום המימוש יהיה בתקופת </a:t>
            </a:r>
            <a:r>
              <a:rPr lang="he-IL" sz="2200" dirty="0" smtClean="0"/>
              <a:t>הוראת </a:t>
            </a:r>
            <a:r>
              <a:rPr lang="he-IL" sz="2200" dirty="0"/>
              <a:t>השעה </a:t>
            </a:r>
            <a:r>
              <a:rPr lang="he-IL" sz="2200" dirty="0" smtClean="0"/>
              <a:t>וסיום הבניה יהיה תוך 36 חודשים מיום </a:t>
            </a:r>
            <a:r>
              <a:rPr lang="he-IL" sz="2200" dirty="0" smtClean="0"/>
              <a:t>המימוש. </a:t>
            </a:r>
            <a:endParaRPr lang="he-IL" sz="2200" dirty="0" smtClean="0"/>
          </a:p>
          <a:p>
            <a:pPr>
              <a:defRPr/>
            </a:pPr>
            <a:r>
              <a:rPr lang="he-IL" sz="2200" dirty="0" smtClean="0"/>
              <a:t>במסגרת ההחלטה נקבעו מגבלות </a:t>
            </a:r>
            <a:r>
              <a:rPr lang="he-IL" sz="2200" dirty="0" smtClean="0"/>
              <a:t>ותנאים נוספים.</a:t>
            </a:r>
            <a:endParaRPr lang="he-IL" sz="2200" dirty="0" smtClean="0"/>
          </a:p>
        </p:txBody>
      </p:sp>
    </p:spTree>
    <p:extLst>
      <p:ext uri="{BB962C8B-B14F-4D97-AF65-F5344CB8AC3E}">
        <p14:creationId xmlns:p14="http://schemas.microsoft.com/office/powerpoint/2010/main" val="3780339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אופציה ייחודית (סעיף 49י)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eaLnBrk="1" hangingPunct="1">
              <a:buFont typeface="Arial" pitchFamily="34" charset="0"/>
              <a:buNone/>
              <a:defRPr/>
            </a:pPr>
            <a:r>
              <a:rPr lang="he-IL" sz="2600" b="1" u="sng" dirty="0" smtClean="0"/>
              <a:t>עיקרי הוראת סעיף 49(י) לחוק מיסוי מקרקעין</a:t>
            </a:r>
            <a:endParaRPr lang="he-IL" sz="2600" b="1" u="sng" dirty="0" smtClean="0"/>
          </a:p>
          <a:p>
            <a:pPr marL="0" indent="0" algn="just">
              <a:buNone/>
              <a:defRPr/>
            </a:pPr>
            <a:r>
              <a:rPr lang="he-IL" sz="2200" dirty="0" smtClean="0"/>
              <a:t>"</a:t>
            </a:r>
            <a:r>
              <a:rPr lang="he-IL" sz="2200" dirty="0" smtClean="0"/>
              <a:t>אופציה"- זכות לרכישה של זכות במקרקעין למעט זכות </a:t>
            </a:r>
            <a:r>
              <a:rPr lang="he-IL" sz="2200" dirty="0" smtClean="0"/>
              <a:t>לרכישה של </a:t>
            </a:r>
            <a:r>
              <a:rPr lang="he-IL" sz="2200" dirty="0" smtClean="0"/>
              <a:t>זכות באיגוד, שהתקיימו לגביה כל אלה:</a:t>
            </a:r>
          </a:p>
          <a:p>
            <a:pPr marL="0" indent="0" algn="just">
              <a:buFont typeface="Arial" charset="0"/>
              <a:buNone/>
              <a:defRPr/>
            </a:pPr>
            <a:r>
              <a:rPr lang="he-IL" sz="2200" dirty="0" smtClean="0"/>
              <a:t>(</a:t>
            </a:r>
            <a:r>
              <a:rPr lang="he-IL" sz="2200" dirty="0" smtClean="0"/>
              <a:t>1) האופציה ניתנה בכתב</a:t>
            </a:r>
            <a:r>
              <a:rPr lang="en-US" sz="2200" dirty="0" smtClean="0"/>
              <a:t>;</a:t>
            </a:r>
            <a:endParaRPr lang="he-IL" sz="2200" dirty="0" smtClean="0"/>
          </a:p>
          <a:p>
            <a:pPr marL="0" indent="0" algn="just">
              <a:buFont typeface="Arial" charset="0"/>
              <a:buNone/>
              <a:defRPr/>
            </a:pPr>
            <a:r>
              <a:rPr lang="he-IL" sz="2200" dirty="0" smtClean="0"/>
              <a:t>(</a:t>
            </a:r>
            <a:r>
              <a:rPr lang="he-IL" sz="2200" dirty="0" smtClean="0"/>
              <a:t>2) האופציה ניתנה להעברה ולמימוש בתנאים הקבועים בהסכם </a:t>
            </a:r>
            <a:r>
              <a:rPr lang="he-IL" sz="2200" dirty="0" smtClean="0"/>
              <a:t>האופציה</a:t>
            </a:r>
            <a:r>
              <a:rPr lang="he-IL" sz="2200" dirty="0" smtClean="0"/>
              <a:t>. </a:t>
            </a:r>
            <a:endParaRPr lang="he-IL" sz="2200" dirty="0" smtClean="0"/>
          </a:p>
          <a:p>
            <a:pPr marL="0" indent="0">
              <a:buNone/>
            </a:pPr>
            <a:r>
              <a:rPr lang="he-IL" sz="2400" dirty="0" smtClean="0"/>
              <a:t>(3) התחייבות המוכר בהסכם האופציה בלתי חוזרת;</a:t>
            </a:r>
            <a:endParaRPr lang="en-US" sz="2400" dirty="0" smtClean="0"/>
          </a:p>
          <a:p>
            <a:pPr marL="0" indent="0">
              <a:buNone/>
            </a:pPr>
            <a:r>
              <a:rPr lang="he-IL" sz="2400" b="1" dirty="0" smtClean="0"/>
              <a:t>(4)</a:t>
            </a:r>
            <a:r>
              <a:rPr lang="he-IL" sz="2400" dirty="0" smtClean="0"/>
              <a:t>האופציה </a:t>
            </a:r>
            <a:r>
              <a:rPr lang="he-IL" sz="2400" dirty="0"/>
              <a:t>ניתנת למימוש בתקופת האופציה; בסעיף זה, "</a:t>
            </a:r>
            <a:r>
              <a:rPr lang="he-IL" sz="2400" b="1" dirty="0"/>
              <a:t>תקופת האופציה</a:t>
            </a:r>
            <a:r>
              <a:rPr lang="he-IL" sz="2400" dirty="0"/>
              <a:t>" - תקופה שאינה עולה על 24 חודשים מיום מתן אופציה לראשונה על ידי בעל הזכות במקרקעין, לרבות כל תקופת הארכה שניתנה במהלך תקופת האופציה או לאחר שהסתיימה ואם ניתנו אופציות אחרות בידי אותו בעל מקרקעין לרכישת אותה הזכות במקרקעין כולה או חלקה, יראו את כל התקופות של האופציות האחרות או המוארכות כאמור כתקופת האופציה;</a:t>
            </a:r>
            <a:endParaRPr lang="en-US" sz="2400" dirty="0"/>
          </a:p>
          <a:p>
            <a:pPr marL="0" indent="0">
              <a:buNone/>
            </a:pPr>
            <a:r>
              <a:rPr lang="he-IL" sz="2400" b="1" dirty="0"/>
              <a:t>(</a:t>
            </a:r>
            <a:r>
              <a:rPr lang="he-IL" sz="2400" b="1" dirty="0" smtClean="0"/>
              <a:t>5) </a:t>
            </a:r>
            <a:r>
              <a:rPr lang="he-IL" sz="2400" dirty="0" smtClean="0"/>
              <a:t>התמורה </a:t>
            </a:r>
            <a:r>
              <a:rPr lang="he-IL" sz="2400" dirty="0"/>
              <a:t>ששולמה בעבור האופציה </a:t>
            </a:r>
            <a:r>
              <a:rPr lang="he-IL" sz="2400" dirty="0" smtClean="0"/>
              <a:t>לא </a:t>
            </a:r>
            <a:r>
              <a:rPr lang="he-IL" sz="2400" dirty="0"/>
              <a:t>עולה על 5% משווי הזכות במקרקעין או ממחיר המימוש שנקבע בהסכם האופציה, לפי הגבוה </a:t>
            </a:r>
            <a:r>
              <a:rPr lang="he-IL" sz="2400" dirty="0" err="1"/>
              <a:t>מביניהם</a:t>
            </a:r>
            <a:r>
              <a:rPr lang="he-IL" sz="2400" dirty="0"/>
              <a:t>;</a:t>
            </a:r>
            <a:endParaRPr lang="en-US" sz="2400" dirty="0"/>
          </a:p>
          <a:p>
            <a:pPr marL="0" indent="0">
              <a:buNone/>
            </a:pPr>
            <a:r>
              <a:rPr lang="he-IL" sz="2400" b="1" dirty="0"/>
              <a:t>(6</a:t>
            </a:r>
            <a:r>
              <a:rPr lang="he-IL" sz="2400" b="1" dirty="0" smtClean="0"/>
              <a:t>) </a:t>
            </a:r>
            <a:r>
              <a:rPr lang="he-IL" sz="2400" dirty="0" smtClean="0"/>
              <a:t>למחזיק </a:t>
            </a:r>
            <a:r>
              <a:rPr lang="he-IL" sz="2400" dirty="0"/>
              <a:t>האופציה לא ניתנה זכות חזקה </a:t>
            </a:r>
            <a:r>
              <a:rPr lang="he-IL" sz="2400" dirty="0" smtClean="0"/>
              <a:t>במקרקעין;</a:t>
            </a:r>
            <a:endParaRPr lang="en-US" sz="2400" dirty="0"/>
          </a:p>
          <a:p>
            <a:pPr marL="0" indent="0">
              <a:buNone/>
            </a:pPr>
            <a:r>
              <a:rPr lang="he-IL" sz="2400" b="1" dirty="0"/>
              <a:t>(</a:t>
            </a:r>
            <a:r>
              <a:rPr lang="he-IL" sz="2400" b="1" dirty="0" smtClean="0"/>
              <a:t>7)</a:t>
            </a:r>
            <a:r>
              <a:rPr lang="he-IL" sz="2400" dirty="0" smtClean="0"/>
              <a:t>הודעה </a:t>
            </a:r>
            <a:r>
              <a:rPr lang="he-IL" sz="2400" dirty="0"/>
              <a:t>על מכירת האופציה נמסרה </a:t>
            </a:r>
            <a:r>
              <a:rPr lang="he-IL" sz="2400" dirty="0" smtClean="0"/>
              <a:t>תוך </a:t>
            </a:r>
            <a:r>
              <a:rPr lang="he-IL" sz="2400" dirty="0"/>
              <a:t>30 ימים מיום מתן </a:t>
            </a:r>
            <a:r>
              <a:rPr lang="he-IL" sz="2400" dirty="0" smtClean="0"/>
              <a:t>האופציה.</a:t>
            </a:r>
            <a:endParaRPr lang="he-IL" sz="2200" dirty="0" smtClean="0"/>
          </a:p>
        </p:txBody>
      </p:sp>
    </p:spTree>
    <p:extLst>
      <p:ext uri="{BB962C8B-B14F-4D97-AF65-F5344CB8AC3E}">
        <p14:creationId xmlns:p14="http://schemas.microsoft.com/office/powerpoint/2010/main" val="2717414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אופציה ייחודית (סעיף 49י)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הוראת החקיקה (המשך):</a:t>
            </a:r>
            <a:endParaRPr lang="he-IL" sz="2200" b="1" u="sng" dirty="0" smtClean="0"/>
          </a:p>
          <a:p>
            <a:pPr marL="0" indent="-457200" algn="just">
              <a:buFont typeface="Arial" charset="0"/>
              <a:buChar char="•"/>
              <a:defRPr/>
            </a:pPr>
            <a:r>
              <a:rPr lang="he-IL" sz="2200" dirty="0" smtClean="0"/>
              <a:t>מימוש – מכירת הזכות במקרקעין למחזיק האופציה. </a:t>
            </a:r>
          </a:p>
          <a:p>
            <a:pPr marL="0" indent="-457200" algn="just">
              <a:buFont typeface="Arial" charset="0"/>
              <a:buChar char="•"/>
              <a:defRPr/>
            </a:pPr>
            <a:r>
              <a:rPr lang="he-IL" sz="2200" dirty="0" smtClean="0"/>
              <a:t>מחזיק – מי שקיבל אופציה מבעל הזכות או אחר</a:t>
            </a:r>
          </a:p>
          <a:p>
            <a:pPr marL="0" indent="-457200" algn="just">
              <a:buFont typeface="Arial" charset="0"/>
              <a:buChar char="•"/>
              <a:defRPr/>
            </a:pPr>
            <a:r>
              <a:rPr lang="he-IL" sz="2200" dirty="0" smtClean="0"/>
              <a:t>המכירה של האופציה תהיה </a:t>
            </a:r>
            <a:r>
              <a:rPr lang="he-IL" sz="2200" dirty="0" smtClean="0"/>
              <a:t>פטורה ממס שבח ומס </a:t>
            </a:r>
            <a:r>
              <a:rPr lang="he-IL" sz="2200" dirty="0" smtClean="0"/>
              <a:t>רכישה.</a:t>
            </a:r>
          </a:p>
          <a:p>
            <a:pPr marL="0" indent="457200" algn="just">
              <a:buFont typeface="Arial" charset="0"/>
              <a:buChar char="•"/>
              <a:defRPr/>
            </a:pPr>
            <a:r>
              <a:rPr lang="he-IL" sz="2200" dirty="0" smtClean="0"/>
              <a:t>המכירה של האופציה תהיה חייבת במס ריווח הון או מס הכנסה     </a:t>
            </a:r>
          </a:p>
          <a:p>
            <a:pPr marL="0" indent="0" algn="just">
              <a:buNone/>
              <a:defRPr/>
            </a:pPr>
            <a:r>
              <a:rPr lang="he-IL" sz="2200" dirty="0"/>
              <a:t> </a:t>
            </a:r>
            <a:r>
              <a:rPr lang="he-IL" sz="2200" dirty="0" smtClean="0"/>
              <a:t>     (סעיף 2(1) לפקודה), לפי העניין.</a:t>
            </a:r>
          </a:p>
          <a:p>
            <a:pPr algn="just">
              <a:defRPr/>
            </a:pPr>
            <a:r>
              <a:rPr lang="he-IL" sz="2200" dirty="0" smtClean="0"/>
              <a:t>מימוש האופציה יחייב במס שבח ומס רכישה.</a:t>
            </a:r>
            <a:endParaRPr lang="he-IL" sz="2200" dirty="0" smtClean="0"/>
          </a:p>
          <a:p>
            <a:pPr marL="0" indent="-457200">
              <a:buFont typeface="Arial" charset="0"/>
              <a:buNone/>
              <a:defRPr/>
            </a:pPr>
            <a:endParaRPr lang="he-IL" sz="2200" dirty="0" smtClean="0"/>
          </a:p>
        </p:txBody>
      </p:sp>
    </p:spTree>
    <p:extLst>
      <p:ext uri="{BB962C8B-B14F-4D97-AF65-F5344CB8AC3E}">
        <p14:creationId xmlns:p14="http://schemas.microsoft.com/office/powerpoint/2010/main" val="2066902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altLang="he-IL" dirty="0"/>
              <a:t>סעיפי חקיקה והגדרות – אופציה בחוק מיסוי מקרקעין</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a:bodyPr>
          <a:lstStyle/>
          <a:p>
            <a:pPr marL="0" indent="0" algn="just" eaLnBrk="1" hangingPunct="1">
              <a:buFont typeface="Arial" pitchFamily="34" charset="0"/>
              <a:buNone/>
              <a:defRPr/>
            </a:pPr>
            <a:r>
              <a:rPr lang="he-IL" sz="2600" b="1" u="sng" dirty="0" smtClean="0"/>
              <a:t>המהות הכלכלית - משפטית:</a:t>
            </a:r>
            <a:endParaRPr lang="he-IL" sz="2600" b="1" u="sng" dirty="0" smtClean="0"/>
          </a:p>
          <a:p>
            <a:pPr algn="just">
              <a:defRPr/>
            </a:pPr>
            <a:r>
              <a:rPr lang="he-IL" sz="2400" dirty="0" smtClean="0"/>
              <a:t>חוזה אופציה מכיל שני </a:t>
            </a:r>
            <a:r>
              <a:rPr lang="he-IL" sz="2400" dirty="0"/>
              <a:t>חוזים נפרדים הכרוכים זה בזה. </a:t>
            </a:r>
            <a:endParaRPr lang="he-IL" sz="2400" dirty="0" smtClean="0"/>
          </a:p>
          <a:p>
            <a:pPr algn="just">
              <a:defRPr/>
            </a:pPr>
            <a:r>
              <a:rPr lang="he-IL" sz="2400" dirty="0" smtClean="0"/>
              <a:t>החוזה </a:t>
            </a:r>
            <a:r>
              <a:rPr lang="he-IL" sz="2400" dirty="0"/>
              <a:t>האחד הוא החוזה העיקרי, המסדיר את רכישת הזכויות בנכס לגביו ניתנה האופציה. </a:t>
            </a:r>
            <a:endParaRPr lang="he-IL" sz="2400" dirty="0" smtClean="0"/>
          </a:p>
          <a:p>
            <a:pPr algn="just">
              <a:defRPr/>
            </a:pPr>
            <a:r>
              <a:rPr lang="he-IL" sz="2400" dirty="0" smtClean="0"/>
              <a:t>החוזה </a:t>
            </a:r>
            <a:r>
              <a:rPr lang="he-IL" sz="2400" dirty="0"/>
              <a:t>השני הוא החוזה המשני, המעניק לצד לחוזה את זכות הברירה אם להתקשר בחוזה העיקרי, קרי - האם לממש את האופציה ולרכוש מכוחה את הזכויות בנכס מושא האופציה, או האם להימנע ממימושה ובכך להותיר את הזכויות המדוברות בידי מקנה האופציה. </a:t>
            </a:r>
            <a:endParaRPr lang="he-IL" sz="2400" dirty="0" smtClean="0"/>
          </a:p>
          <a:p>
            <a:pPr algn="just">
              <a:defRPr/>
            </a:pPr>
            <a:r>
              <a:rPr lang="he-IL" sz="2400" dirty="0" smtClean="0"/>
              <a:t>כל </a:t>
            </a:r>
            <a:r>
              <a:rPr lang="he-IL" sz="2400" dirty="0"/>
              <a:t>עוד בעל האופציה לא הכריע אם לממש את האופציה, תושהה כניסתו לתוקף של החוזה העיקרי. בחר בעל האופציה לממש את האופציה ולרכוש את הזכויות על פיה - ייכנס החוזה העיקרי לתוקפו. בחר בעל האופציה להימנע ממימושה - לא ישתכלל החוזה העיקרי ולא תוטל מכוחו חובת קיום </a:t>
            </a:r>
            <a:r>
              <a:rPr lang="he-IL" sz="2400" dirty="0" smtClean="0"/>
              <a:t>כלשהי.    </a:t>
            </a:r>
          </a:p>
          <a:p>
            <a:pPr marL="0" indent="0">
              <a:buNone/>
              <a:defRPr/>
            </a:pPr>
            <a:endParaRPr lang="he-IL" sz="2200" b="1" dirty="0" smtClean="0"/>
          </a:p>
        </p:txBody>
      </p:sp>
    </p:spTree>
    <p:extLst>
      <p:ext uri="{BB962C8B-B14F-4D97-AF65-F5344CB8AC3E}">
        <p14:creationId xmlns:p14="http://schemas.microsoft.com/office/powerpoint/2010/main" val="2695973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אופציה ייחודית - פסיקה </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200" b="1" u="sng" dirty="0" smtClean="0"/>
              <a:t>פס"ד בעניין מגור ו"ע 41867-07012 (2013)</a:t>
            </a:r>
          </a:p>
          <a:p>
            <a:pPr marL="0" indent="0" eaLnBrk="1" hangingPunct="1">
              <a:buFont typeface="Arial" pitchFamily="34" charset="0"/>
              <a:buNone/>
              <a:defRPr/>
            </a:pPr>
            <a:r>
              <a:rPr lang="he-IL" sz="2200" b="1" u="sng" dirty="0" smtClean="0"/>
              <a:t>עובדות</a:t>
            </a:r>
          </a:p>
          <a:p>
            <a:pPr algn="just">
              <a:defRPr/>
            </a:pPr>
            <a:r>
              <a:rPr lang="he-IL" sz="2400" dirty="0" smtClean="0"/>
              <a:t> </a:t>
            </a:r>
            <a:r>
              <a:rPr lang="he-IL" sz="2200" dirty="0" smtClean="0"/>
              <a:t>ביום 15 במאי 2009 נחתם בין העוררות למוכרות הסכם אופציה לרכישת זכויות במקרקעין. הזכויות מגלמות זכות לבניית מגדל מגורים בן 42 דירות.</a:t>
            </a:r>
          </a:p>
          <a:p>
            <a:pPr algn="just">
              <a:defRPr/>
            </a:pPr>
            <a:r>
              <a:rPr lang="he-IL" sz="2200" dirty="0" smtClean="0"/>
              <a:t>תקופת האופציה נתחמה לשלושה וחצי חודשים.</a:t>
            </a:r>
          </a:p>
          <a:p>
            <a:pPr algn="just">
              <a:defRPr/>
            </a:pPr>
            <a:r>
              <a:rPr lang="he-IL" sz="2200" dirty="0" smtClean="0"/>
              <a:t> בסעיפים בהסכם האופציה נקבע כדלקמן: </a:t>
            </a:r>
          </a:p>
          <a:p>
            <a:pPr marL="0" indent="0" algn="just">
              <a:buFont typeface="Arial" charset="0"/>
              <a:buNone/>
              <a:defRPr/>
            </a:pPr>
            <a:r>
              <a:rPr lang="he-IL" sz="2200" dirty="0"/>
              <a:t>	</a:t>
            </a:r>
            <a:r>
              <a:rPr lang="he-IL" sz="2200" b="1" dirty="0" smtClean="0"/>
              <a:t>"8.1. מקבל האופציה יהיה רשאי להסב את זכויותיו 	והתחייבויותיו על פי הסכם זה... וזאת לחברי 'קבוצת רכישה 	שיארגן (להלן 'הסבת האופציה').</a:t>
            </a:r>
          </a:p>
          <a:p>
            <a:pPr marL="0" indent="0" algn="just">
              <a:buFont typeface="Arial" charset="0"/>
              <a:buNone/>
              <a:defRPr/>
            </a:pPr>
            <a:r>
              <a:rPr lang="he-IL" sz="2200" b="1" dirty="0"/>
              <a:t>	</a:t>
            </a:r>
            <a:r>
              <a:rPr lang="he-IL" sz="2200" b="1" dirty="0" smtClean="0"/>
              <a:t> 8.2.הסבת האופציה תותר לחברי קבוצת רכישה בלבד".</a:t>
            </a:r>
          </a:p>
          <a:p>
            <a:pPr marL="0" indent="-457200">
              <a:buFont typeface="Arial" charset="0"/>
              <a:buNone/>
              <a:defRPr/>
            </a:pPr>
            <a:endParaRPr lang="he-IL" sz="2200" dirty="0" smtClean="0"/>
          </a:p>
        </p:txBody>
      </p:sp>
    </p:spTree>
    <p:extLst>
      <p:ext uri="{BB962C8B-B14F-4D97-AF65-F5344CB8AC3E}">
        <p14:creationId xmlns:p14="http://schemas.microsoft.com/office/powerpoint/2010/main" val="2806810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אופציה ייחודית - פסיקה</a:t>
            </a:r>
            <a:endParaRPr lang="he-IL" dirty="0" smtClean="0"/>
          </a:p>
        </p:txBody>
      </p:sp>
      <p:sp>
        <p:nvSpPr>
          <p:cNvPr id="4" name="Content Placeholder 2"/>
          <p:cNvSpPr>
            <a:spLocks noGrp="1"/>
          </p:cNvSpPr>
          <p:nvPr>
            <p:ph idx="1"/>
          </p:nvPr>
        </p:nvSpPr>
        <p:spPr bwMode="auto">
          <a:xfrm>
            <a:off x="468313" y="981075"/>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a:bodyPr>
          <a:lst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Font typeface="Arial" pitchFamily="34" charset="0"/>
              <a:buNone/>
              <a:defRPr/>
            </a:pPr>
            <a:r>
              <a:rPr lang="he-IL" sz="2400" b="1" u="sng" dirty="0" smtClean="0"/>
              <a:t>עניין מגור- המשך </a:t>
            </a:r>
          </a:p>
          <a:p>
            <a:pPr marL="0" indent="0" eaLnBrk="1" hangingPunct="1">
              <a:buFont typeface="Arial" pitchFamily="34" charset="0"/>
              <a:buNone/>
              <a:defRPr/>
            </a:pPr>
            <a:r>
              <a:rPr lang="he-IL" sz="2400" b="1" u="sng" dirty="0" smtClean="0"/>
              <a:t>גדר המחלוקת</a:t>
            </a:r>
          </a:p>
          <a:p>
            <a:pPr algn="just">
              <a:defRPr/>
            </a:pPr>
            <a:r>
              <a:rPr lang="he-IL" sz="2400" dirty="0" smtClean="0"/>
              <a:t> </a:t>
            </a:r>
            <a:r>
              <a:rPr lang="he-IL" sz="2200" dirty="0" smtClean="0"/>
              <a:t>העוררות הצהירו על רכישת אופציה ודרשו פטור ממס רכישה בהתאם להוראות סעיף 49י לחוק מיסוי מקרקעין. </a:t>
            </a:r>
          </a:p>
          <a:p>
            <a:pPr algn="just">
              <a:defRPr/>
            </a:pPr>
            <a:r>
              <a:rPr lang="he-IL" sz="2200" dirty="0" smtClean="0"/>
              <a:t>המשיב דחה את השומה העצמית וקבע, כי מעיון בהסכם האופציה עולה כי קיימות מגבלות על מכירתה של האופציה לאחרים ומשכך אין האופציה מהווה אופציה ייחודית כמשמעותה בסעיף 49י לחוק מיסוי מקרקעין. </a:t>
            </a:r>
          </a:p>
          <a:p>
            <a:pPr algn="just">
              <a:defRPr/>
            </a:pPr>
            <a:r>
              <a:rPr lang="he-IL" sz="2200" dirty="0" smtClean="0"/>
              <a:t>לגרסת המשיב הפרשנות הנכונה לתנאי "האופציה ניתנת להעברה" היא היותה של האופציה ניתנת לכל צד ג' ללא מגבלה על מיהותו.</a:t>
            </a:r>
          </a:p>
          <a:p>
            <a:pPr algn="just">
              <a:defRPr/>
            </a:pPr>
            <a:r>
              <a:rPr lang="he-IL" sz="2200" dirty="0" smtClean="0"/>
              <a:t>בנוסף, המשיב טען, כי קיימת גם דרישה לסחירות של האופציה – דהיינו: אפשרות להעבירה לאדם שלישי כלשהו תהא אשר תהא מיהותו.</a:t>
            </a:r>
          </a:p>
          <a:p>
            <a:pPr algn="just">
              <a:defRPr/>
            </a:pPr>
            <a:r>
              <a:rPr lang="he-IL" sz="2200" dirty="0" smtClean="0"/>
              <a:t>העוררות טענו מנגד, כי החוק אינו קובע למי ניתן להעביר ואינו דורש, כי העברה הנ"ל תתבצע ללא כל תנאי וסייג. </a:t>
            </a:r>
            <a:endParaRPr lang="he-IL" sz="2200" b="1" dirty="0" smtClean="0"/>
          </a:p>
          <a:p>
            <a:pPr marL="0" indent="-457200">
              <a:buFont typeface="Arial" charset="0"/>
              <a:buNone/>
              <a:defRPr/>
            </a:pPr>
            <a:endParaRPr lang="he-IL" sz="2200" dirty="0" smtClean="0"/>
          </a:p>
        </p:txBody>
      </p:sp>
    </p:spTree>
    <p:extLst>
      <p:ext uri="{BB962C8B-B14F-4D97-AF65-F5344CB8AC3E}">
        <p14:creationId xmlns:p14="http://schemas.microsoft.com/office/powerpoint/2010/main" val="1571084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אופציה ייחודית - פסיקה</a:t>
            </a:r>
            <a:endParaRPr lang="he-IL" dirty="0" smtClean="0"/>
          </a:p>
        </p:txBody>
      </p:sp>
      <p:sp>
        <p:nvSpPr>
          <p:cNvPr id="4" name="Content Placeholder 2"/>
          <p:cNvSpPr>
            <a:spLocks noGrp="1"/>
          </p:cNvSpPr>
          <p:nvPr>
            <p:ph idx="1"/>
          </p:nvPr>
        </p:nvSpPr>
        <p:spPr bwMode="auto">
          <a:xfrm>
            <a:off x="468313" y="981075"/>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lnSpcReduction="10000"/>
          </a:bodyPr>
          <a:lst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Font typeface="Arial" pitchFamily="34" charset="0"/>
              <a:buNone/>
              <a:defRPr/>
            </a:pPr>
            <a:r>
              <a:rPr lang="he-IL" sz="2400" b="1" u="sng" dirty="0" smtClean="0"/>
              <a:t>עניין מגור- המשך</a:t>
            </a:r>
          </a:p>
          <a:p>
            <a:pPr marL="0" indent="0" eaLnBrk="1" hangingPunct="1">
              <a:buFont typeface="Arial" pitchFamily="34" charset="0"/>
              <a:buNone/>
              <a:defRPr/>
            </a:pPr>
            <a:r>
              <a:rPr lang="he-IL" sz="2400" b="1" u="sng" dirty="0" smtClean="0"/>
              <a:t>ועדת </a:t>
            </a:r>
            <a:r>
              <a:rPr lang="he-IL" sz="2400" b="1" u="sng" dirty="0"/>
              <a:t>הערר (הערר התקבל)</a:t>
            </a:r>
          </a:p>
          <a:p>
            <a:pPr algn="just">
              <a:defRPr/>
            </a:pPr>
            <a:r>
              <a:rPr lang="he-IL" sz="2000" dirty="0"/>
              <a:t> </a:t>
            </a:r>
            <a:r>
              <a:rPr lang="he-IL" sz="2200" dirty="0"/>
              <a:t>לא קיים עיגון לשוני לפרשנות המשיב - הוראת החקיקה מוסיפה: "</a:t>
            </a:r>
            <a:r>
              <a:rPr lang="he-IL" sz="2200" b="1" dirty="0"/>
              <a:t>בתנאים הקבועים בהסכם האופציה</a:t>
            </a:r>
            <a:r>
              <a:rPr lang="he-IL" sz="2200" dirty="0"/>
              <a:t>".</a:t>
            </a:r>
          </a:p>
          <a:p>
            <a:pPr algn="just">
              <a:defRPr/>
            </a:pPr>
            <a:r>
              <a:rPr lang="he-IL" sz="2200" dirty="0"/>
              <a:t> לא מוזכר בהוראת החוק המונח "סחירות" ובכל מקרה: "</a:t>
            </a:r>
            <a:r>
              <a:rPr lang="he-IL" sz="2200" b="1" dirty="0"/>
              <a:t>עצם האפשרות להיותה של האופציה ניתנת להעברה ולמסחר מידי מקבלה לידי אדם שלישי מספיקה בשביל להחשיב את האופציה כ"סחירה". קיומם של תנאים וסייגים כלשהן בדבר זהותו של האדם שאליו תסוחר האופציה אינו פוגם כלל בסחירותה".</a:t>
            </a:r>
          </a:p>
          <a:p>
            <a:pPr algn="just">
              <a:defRPr/>
            </a:pPr>
            <a:r>
              <a:rPr lang="he-IL" sz="2200" b="1" dirty="0"/>
              <a:t>פרשנות המשיב אינה מעוגנת גם מבחינה תכליתית: </a:t>
            </a:r>
            <a:r>
              <a:rPr lang="he-IL" sz="2200" dirty="0"/>
              <a:t>(1) לא קיים אזכור בהיסטוריה החקיקתית. (2) הוראת הפרשנות של המשיב אינן מחייבות את בית המשפט (3)הוראת החוק נועדה להקל על ארגון קבוצת רכישה (4) יש לפרש בצמצום חבות במס רכישה, אשר מהווה מס עקיף היוצר הכבדה על הפעילות העסקית. (5) במקרה של הוראה סתומה יש לבחור את הפרשנות המטיבה עם הנישום.</a:t>
            </a:r>
          </a:p>
        </p:txBody>
      </p:sp>
    </p:spTree>
    <p:extLst>
      <p:ext uri="{BB962C8B-B14F-4D97-AF65-F5344CB8AC3E}">
        <p14:creationId xmlns:p14="http://schemas.microsoft.com/office/powerpoint/2010/main" val="1480730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אופציה ייחודית -פסיקה</a:t>
            </a:r>
            <a:endParaRPr lang="he-IL" dirty="0" smtClean="0"/>
          </a:p>
        </p:txBody>
      </p:sp>
      <p:sp>
        <p:nvSpPr>
          <p:cNvPr id="4" name="Content Placeholder 2"/>
          <p:cNvSpPr>
            <a:spLocks noGrp="1"/>
          </p:cNvSpPr>
          <p:nvPr>
            <p:ph idx="1"/>
          </p:nvPr>
        </p:nvSpPr>
        <p:spPr bwMode="auto">
          <a:xfrm>
            <a:off x="468313" y="981075"/>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a:bodyPr>
          <a:lst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Font typeface="Arial" pitchFamily="34" charset="0"/>
              <a:buNone/>
              <a:defRPr/>
            </a:pPr>
            <a:r>
              <a:rPr lang="he-IL" sz="2400" b="1" u="sng" dirty="0" smtClean="0"/>
              <a:t>עניין מגור- המשך</a:t>
            </a:r>
          </a:p>
          <a:p>
            <a:pPr marL="0" indent="0" eaLnBrk="1" hangingPunct="1">
              <a:buFont typeface="Arial" pitchFamily="34" charset="0"/>
              <a:buNone/>
              <a:defRPr/>
            </a:pPr>
            <a:r>
              <a:rPr lang="he-IL" sz="2400" b="1" u="sng" dirty="0" smtClean="0"/>
              <a:t>נקודות </a:t>
            </a:r>
            <a:r>
              <a:rPr lang="he-IL" sz="2400" b="1" u="sng" dirty="0"/>
              <a:t>למחשבה</a:t>
            </a:r>
          </a:p>
          <a:p>
            <a:pPr algn="just">
              <a:defRPr/>
            </a:pPr>
            <a:r>
              <a:rPr lang="he-IL" sz="2200" dirty="0"/>
              <a:t>הקלה בשימוש באופציה הייחודית לשם ארגון של קבוצת רכישה. </a:t>
            </a:r>
          </a:p>
          <a:p>
            <a:pPr algn="just">
              <a:defRPr/>
            </a:pPr>
            <a:r>
              <a:rPr lang="he-IL" sz="2200" dirty="0"/>
              <a:t>שימוש בידי המוכר על מנת להגביל את זהות הרוכש הפוטנציאלי. </a:t>
            </a:r>
          </a:p>
          <a:p>
            <a:pPr algn="just">
              <a:defRPr/>
            </a:pPr>
            <a:r>
              <a:rPr lang="he-IL" sz="2200" dirty="0"/>
              <a:t>יש לפרש הוראת מס רכישה בצמצום.</a:t>
            </a:r>
          </a:p>
          <a:p>
            <a:pPr algn="just">
              <a:defRPr/>
            </a:pPr>
            <a:r>
              <a:rPr lang="he-IL" sz="2200" dirty="0"/>
              <a:t>הוראת הפרשנות של רשות המסים אינן מחייבות את בתי המשפט (ראו למשל ע"א 6357/99 עניין </a:t>
            </a:r>
            <a:r>
              <a:rPr lang="he-IL" sz="2200" b="1" dirty="0"/>
              <a:t>שלם</a:t>
            </a:r>
            <a:r>
              <a:rPr lang="he-IL" sz="2200" dirty="0"/>
              <a:t>).</a:t>
            </a:r>
          </a:p>
          <a:p>
            <a:pPr algn="just">
              <a:defRPr/>
            </a:pPr>
            <a:r>
              <a:rPr lang="he-IL" sz="2200" dirty="0"/>
              <a:t>בחינת תכלית החקיקה גם כאשר לא קיים עיגון לשוני (והשוו למשל לע"א 8569/06 עניין </a:t>
            </a:r>
            <a:r>
              <a:rPr lang="he-IL" sz="2200" b="1" dirty="0"/>
              <a:t>פוליטי</a:t>
            </a:r>
            <a:r>
              <a:rPr lang="he-IL" sz="2200" dirty="0"/>
              <a:t>, ע"א 3067/11 עניין </a:t>
            </a:r>
            <a:r>
              <a:rPr lang="he-IL" sz="2200" b="1" dirty="0"/>
              <a:t>קיבוץ איילות).</a:t>
            </a:r>
          </a:p>
        </p:txBody>
      </p:sp>
    </p:spTree>
    <p:extLst>
      <p:ext uri="{BB962C8B-B14F-4D97-AF65-F5344CB8AC3E}">
        <p14:creationId xmlns:p14="http://schemas.microsoft.com/office/powerpoint/2010/main" val="3121572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הגבלת שימוש באופציה ייחודית</a:t>
            </a:r>
            <a:endParaRPr lang="he-IL" altLang="he-IL" dirty="0" smtClean="0"/>
          </a:p>
        </p:txBody>
      </p:sp>
      <p:sp>
        <p:nvSpPr>
          <p:cNvPr id="10243" name="Content Placeholder 2"/>
          <p:cNvSpPr>
            <a:spLocks noGrp="1"/>
          </p:cNvSpPr>
          <p:nvPr>
            <p:ph idx="1"/>
          </p:nvPr>
        </p:nvSpPr>
        <p:spPr>
          <a:xfrm>
            <a:off x="468313" y="981075"/>
            <a:ext cx="8229600" cy="5000625"/>
          </a:xfrm>
        </p:spPr>
        <p:txBody>
          <a:bodyPr>
            <a:normAutofit/>
          </a:bodyPr>
          <a:lstStyle/>
          <a:p>
            <a:pPr marL="0" indent="0">
              <a:buFont typeface="Arial" charset="0"/>
              <a:buNone/>
              <a:defRPr/>
            </a:pPr>
            <a:r>
              <a:rPr lang="he-IL" sz="2400" dirty="0" smtClean="0"/>
              <a:t>סעיף 49י1 לחוק מיסוי מקרקעין</a:t>
            </a:r>
          </a:p>
          <a:p>
            <a:pPr>
              <a:defRPr/>
            </a:pPr>
            <a:r>
              <a:rPr lang="he-IL" sz="2200" b="1" dirty="0" smtClean="0"/>
              <a:t>"</a:t>
            </a:r>
            <a:r>
              <a:rPr lang="he-IL" sz="2200" b="1" dirty="0" smtClean="0"/>
              <a:t>במכירת </a:t>
            </a:r>
            <a:r>
              <a:rPr lang="he-IL" sz="2200" b="1" dirty="0"/>
              <a:t>זכות במקרקעין שהיא מימוש זכות לקבלת זכות במקרקעין לרבות מימוש אופציה, לא יחולו פטור או הקלה אחרת ממס, אם במועד מתן הזכות לראשונה לא היתה מכירת הזכות במקרקעין פטורה מאותו המס או זכאית לאותה </a:t>
            </a:r>
            <a:r>
              <a:rPr lang="he-IL" sz="2200" b="1" dirty="0" smtClean="0"/>
              <a:t>הקלה</a:t>
            </a:r>
            <a:r>
              <a:rPr lang="he-IL" sz="2200" b="1" dirty="0" smtClean="0"/>
              <a:t>".</a:t>
            </a:r>
          </a:p>
          <a:p>
            <a:pPr>
              <a:defRPr/>
            </a:pPr>
            <a:endParaRPr lang="he-IL" sz="2200" b="1" dirty="0" smtClean="0"/>
          </a:p>
          <a:p>
            <a:pPr marL="0" indent="0">
              <a:buNone/>
              <a:defRPr/>
            </a:pPr>
            <a:endParaRPr lang="he-IL" sz="2200" b="1" dirty="0" smtClean="0"/>
          </a:p>
        </p:txBody>
      </p:sp>
    </p:spTree>
    <p:extLst>
      <p:ext uri="{BB962C8B-B14F-4D97-AF65-F5344CB8AC3E}">
        <p14:creationId xmlns:p14="http://schemas.microsoft.com/office/powerpoint/2010/main" val="23954932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הגבלת שימוש באופציה ייחודית - דוגמאות</a:t>
            </a:r>
          </a:p>
        </p:txBody>
      </p:sp>
      <p:sp>
        <p:nvSpPr>
          <p:cNvPr id="10243" name="Content Placeholder 2"/>
          <p:cNvSpPr>
            <a:spLocks noGrp="1"/>
          </p:cNvSpPr>
          <p:nvPr>
            <p:ph idx="1"/>
          </p:nvPr>
        </p:nvSpPr>
        <p:spPr>
          <a:xfrm>
            <a:off x="468313" y="981075"/>
            <a:ext cx="8229600" cy="5000625"/>
          </a:xfrm>
        </p:spPr>
        <p:txBody>
          <a:bodyPr>
            <a:normAutofit/>
          </a:bodyPr>
          <a:lstStyle/>
          <a:p>
            <a:pPr marL="0" indent="0">
              <a:buFont typeface="Arial" charset="0"/>
              <a:buNone/>
              <a:defRPr/>
            </a:pPr>
            <a:r>
              <a:rPr lang="he-IL" sz="2600" dirty="0" smtClean="0"/>
              <a:t>הוראת ביצוע מיסוי מקרקעין 5/13 - תיקון 76 לחוק מיסוי מקרקעין</a:t>
            </a:r>
          </a:p>
          <a:p>
            <a:pPr marL="0" indent="0">
              <a:buFont typeface="Arial" charset="0"/>
              <a:buNone/>
              <a:defRPr/>
            </a:pPr>
            <a:endParaRPr lang="he-IL" sz="2200" dirty="0"/>
          </a:p>
          <a:p>
            <a:pPr marL="0" indent="0">
              <a:buNone/>
              <a:defRPr/>
            </a:pPr>
            <a:r>
              <a:rPr lang="he-IL" sz="2200" b="1" dirty="0"/>
              <a:t>"התנאים להחלת החישוב הליניארי החדש במכירת דירת מגורים מזכה בתקופת המעבר:</a:t>
            </a:r>
          </a:p>
          <a:p>
            <a:pPr marL="0" indent="0">
              <a:buNone/>
              <a:defRPr/>
            </a:pPr>
            <a:r>
              <a:rPr lang="he-IL" sz="2200" b="1" dirty="0" smtClean="0"/>
              <a:t>...</a:t>
            </a:r>
          </a:p>
          <a:p>
            <a:pPr marL="0" indent="0">
              <a:buNone/>
              <a:defRPr/>
            </a:pPr>
            <a:r>
              <a:rPr lang="he-IL" sz="2200" b="1" dirty="0" smtClean="0"/>
              <a:t>ב. ... יובהר </a:t>
            </a:r>
            <a:r>
              <a:rPr lang="he-IL" sz="2200" b="1" dirty="0"/>
              <a:t>כי, מכירה של דירה בליניאריות החדשה לא תחשב לעניין סעיף 49ב(1) לחוק כנוסחו טרם ביטולו בתיקון 76 כמכירה בפטור.</a:t>
            </a:r>
          </a:p>
          <a:p>
            <a:pPr marL="0" indent="0">
              <a:buNone/>
            </a:pPr>
            <a:r>
              <a:rPr lang="he-IL" sz="2200" b="1" dirty="0"/>
              <a:t>בהקשר לכך יובהר כי, בהתאם להוראות סעיף 49י1 לחוק בדיקת הזכאות במקרה של מימוש זכות לקבלת זכות תהיה במועד הענקת הזכות לקבלת הזכות ולא במועד המימוש. </a:t>
            </a:r>
            <a:endParaRPr lang="en-US" sz="2200" b="1" dirty="0"/>
          </a:p>
        </p:txBody>
      </p:sp>
    </p:spTree>
    <p:extLst>
      <p:ext uri="{BB962C8B-B14F-4D97-AF65-F5344CB8AC3E}">
        <p14:creationId xmlns:p14="http://schemas.microsoft.com/office/powerpoint/2010/main" val="31829244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הגבלת שימוש באופציה ייחודית - דוגמאות</a:t>
            </a:r>
          </a:p>
        </p:txBody>
      </p:sp>
      <p:sp>
        <p:nvSpPr>
          <p:cNvPr id="10243" name="Content Placeholder 2"/>
          <p:cNvSpPr>
            <a:spLocks noGrp="1"/>
          </p:cNvSpPr>
          <p:nvPr>
            <p:ph idx="1"/>
          </p:nvPr>
        </p:nvSpPr>
        <p:spPr>
          <a:xfrm>
            <a:off x="468313" y="981075"/>
            <a:ext cx="8229600" cy="5000625"/>
          </a:xfrm>
        </p:spPr>
        <p:txBody>
          <a:bodyPr>
            <a:normAutofit fontScale="92500"/>
          </a:bodyPr>
          <a:lstStyle/>
          <a:p>
            <a:pPr marL="0" indent="0">
              <a:buFont typeface="Arial" charset="0"/>
              <a:buNone/>
              <a:defRPr/>
            </a:pPr>
            <a:r>
              <a:rPr lang="he-IL" sz="2600" dirty="0" smtClean="0"/>
              <a:t>הוראת ביצוע מיסוי מקרקעין 5/13 - תיקון 76 לחוק מיסוי מקרקעין</a:t>
            </a:r>
            <a:endParaRPr lang="he-IL" sz="2200" dirty="0"/>
          </a:p>
          <a:p>
            <a:pPr marL="0" indent="0">
              <a:buNone/>
              <a:defRPr/>
            </a:pPr>
            <a:endParaRPr lang="en-US" sz="2200" dirty="0" smtClean="0"/>
          </a:p>
          <a:p>
            <a:r>
              <a:rPr lang="he-IL" sz="2200" dirty="0"/>
              <a:t> </a:t>
            </a:r>
            <a:r>
              <a:rPr lang="he-IL" sz="2200" b="1" dirty="0" smtClean="0"/>
              <a:t>לדוגמא</a:t>
            </a:r>
            <a:r>
              <a:rPr lang="he-IL" sz="2200" b="1" dirty="0"/>
              <a:t>: </a:t>
            </a:r>
            <a:endParaRPr lang="en-US" sz="2200" b="1" dirty="0"/>
          </a:p>
          <a:p>
            <a:pPr marL="0" indent="0">
              <a:buNone/>
            </a:pPr>
            <a:r>
              <a:rPr lang="he-IL" sz="2200" b="1" dirty="0"/>
              <a:t>מוכר שמכר בפטור לפי סעיף 49ב(1) ביום 31.12.13, יכול למכור דירה בליניאריות חדשה החל מיום 1.1.14. כאשר ירצה למכור דירה נוספת בליניאריות חדשה יהא עליו להמתין עד ליום 31.12.17 (תום 4 השנים). אם בניסיון להתגבר על תקופת ה-4 שנים ייתן המוכר אופציה לרכישת הדירה הנוספת בתקופת המעבר כאשר יום המימוש באופציה ייקבע ליום 31.12.17. בדרך זו ינסה לבצע מכר במסווה של אופציה. הוראות סעיף 49י1 לחוק יחולו במקרה זה וישללו את תכנון המס האגרסיבי הואיל ומדובר בחישוב מס מוטב. לפיכך, המוכר לא יהא זכאי לחישוב הליניארי החדש הואיל וביום מתן האופציה לא היה זכאי לו</a:t>
            </a:r>
            <a:r>
              <a:rPr lang="he-IL" sz="2200" b="1" dirty="0" smtClean="0"/>
              <a:t>."</a:t>
            </a:r>
          </a:p>
          <a:p>
            <a:pPr marL="0" indent="0">
              <a:buNone/>
            </a:pPr>
            <a:endParaRPr lang="he-IL" sz="2200" b="1" dirty="0" smtClean="0"/>
          </a:p>
          <a:p>
            <a:r>
              <a:rPr lang="he-IL" sz="2200" dirty="0" smtClean="0"/>
              <a:t>האומנם מדובר בהקלה?</a:t>
            </a:r>
            <a:endParaRPr lang="en-US" sz="2200" dirty="0"/>
          </a:p>
        </p:txBody>
      </p:sp>
    </p:spTree>
    <p:extLst>
      <p:ext uri="{BB962C8B-B14F-4D97-AF65-F5344CB8AC3E}">
        <p14:creationId xmlns:p14="http://schemas.microsoft.com/office/powerpoint/2010/main" val="17102339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הגבלת שימוש באופציה ייחודית - דוגמאות</a:t>
            </a:r>
            <a:endParaRPr lang="he-IL" altLang="he-IL" dirty="0" smtClean="0"/>
          </a:p>
        </p:txBody>
      </p:sp>
      <p:sp>
        <p:nvSpPr>
          <p:cNvPr id="10243" name="Content Placeholder 2"/>
          <p:cNvSpPr>
            <a:spLocks noGrp="1"/>
          </p:cNvSpPr>
          <p:nvPr>
            <p:ph idx="1"/>
          </p:nvPr>
        </p:nvSpPr>
        <p:spPr>
          <a:xfrm>
            <a:off x="468313" y="981075"/>
            <a:ext cx="8229600" cy="5000625"/>
          </a:xfrm>
        </p:spPr>
        <p:txBody>
          <a:bodyPr>
            <a:normAutofit/>
          </a:bodyPr>
          <a:lstStyle/>
          <a:p>
            <a:pPr marL="0" indent="0">
              <a:buFont typeface="Arial" charset="0"/>
              <a:buNone/>
              <a:defRPr/>
            </a:pPr>
            <a:r>
              <a:rPr lang="he-IL" sz="2600" dirty="0" smtClean="0"/>
              <a:t>תזכיר להצעת חוק מס ערך מוסף (הטבה במס בעסקה לרכישת דירת מגורים מוטבת),התשע"ד-2014</a:t>
            </a:r>
          </a:p>
          <a:p>
            <a:pPr marL="0" indent="0">
              <a:buFont typeface="Arial" charset="0"/>
              <a:buNone/>
              <a:defRPr/>
            </a:pPr>
            <a:r>
              <a:rPr lang="he-IL" sz="2200" dirty="0"/>
              <a:t> </a:t>
            </a:r>
            <a:endParaRPr lang="he-IL" sz="2200" dirty="0" smtClean="0"/>
          </a:p>
          <a:p>
            <a:pPr marL="0" indent="0">
              <a:buFont typeface="Arial" charset="0"/>
              <a:buNone/>
              <a:defRPr/>
            </a:pPr>
            <a:r>
              <a:rPr lang="he-IL" sz="2200" b="1" dirty="0" smtClean="0"/>
              <a:t>""</a:t>
            </a:r>
            <a:r>
              <a:rPr lang="he-IL" sz="2200" b="1" dirty="0"/>
              <a:t>רוכש זכאי"</a:t>
            </a:r>
          </a:p>
          <a:p>
            <a:pPr marL="0" indent="0">
              <a:buNone/>
              <a:defRPr/>
            </a:pPr>
            <a:r>
              <a:rPr lang="he-IL" sz="2200" b="1" dirty="0" smtClean="0"/>
              <a:t>יחיד</a:t>
            </a:r>
            <a:r>
              <a:rPr lang="he-IL" sz="2200" b="1" dirty="0"/>
              <a:t>, שהתקיימו לגביו כל </a:t>
            </a:r>
            <a:r>
              <a:rPr lang="he-IL" sz="2200" b="1" dirty="0" smtClean="0"/>
              <a:t>אלה:</a:t>
            </a:r>
          </a:p>
          <a:p>
            <a:pPr marL="0" indent="0">
              <a:buNone/>
              <a:defRPr/>
            </a:pPr>
            <a:r>
              <a:rPr lang="he-IL" sz="2200" b="1" dirty="0" smtClean="0"/>
              <a:t>...</a:t>
            </a:r>
          </a:p>
          <a:p>
            <a:pPr marL="0" indent="0">
              <a:buNone/>
              <a:defRPr/>
            </a:pPr>
            <a:r>
              <a:rPr lang="he-IL" sz="2200" b="1" dirty="0" smtClean="0"/>
              <a:t>(4) רכישת </a:t>
            </a:r>
            <a:r>
              <a:rPr lang="he-IL" sz="2200" b="1" dirty="0"/>
              <a:t>הדירה איננה מימוש של אופציה לרכישת דירה אשר </a:t>
            </a:r>
          </a:p>
          <a:p>
            <a:pPr marL="0" indent="0">
              <a:buNone/>
              <a:defRPr/>
            </a:pPr>
            <a:r>
              <a:rPr lang="he-IL" sz="2200" b="1" dirty="0"/>
              <a:t>ניתנה לרוכש לפני יום כניסת החוק לתוקף; </a:t>
            </a:r>
            <a:r>
              <a:rPr lang="he-IL" sz="2200" b="1" dirty="0" smtClean="0"/>
              <a:t>"</a:t>
            </a:r>
            <a:endParaRPr lang="he-IL" sz="2200" b="1" dirty="0"/>
          </a:p>
          <a:p>
            <a:pPr marL="0" indent="0">
              <a:buNone/>
              <a:defRPr/>
            </a:pPr>
            <a:endParaRPr lang="he-IL" sz="2200" dirty="0" smtClean="0"/>
          </a:p>
        </p:txBody>
      </p:sp>
    </p:spTree>
    <p:extLst>
      <p:ext uri="{BB962C8B-B14F-4D97-AF65-F5344CB8AC3E}">
        <p14:creationId xmlns:p14="http://schemas.microsoft.com/office/powerpoint/2010/main" val="18499497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37891"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smtClean="0">
                <a:hlinkClick r:id=""/>
              </a:rPr>
              <a:t>054-2651516</a:t>
            </a:r>
          </a:p>
          <a:p>
            <a:pPr algn="ctr" eaLnBrk="1" hangingPunct="1">
              <a:buFont typeface="Arial" pitchFamily="34" charset="0"/>
              <a:buNone/>
            </a:pPr>
            <a:r>
              <a:rPr lang="en-US" altLang="he-IL" smtClean="0">
                <a:hlinkClick r:id=""/>
              </a:rPr>
              <a:t>meori@ampeli-tax.co.il</a:t>
            </a:r>
            <a:endParaRPr lang="en-US" altLang="he-IL" smtClean="0"/>
          </a:p>
          <a:p>
            <a:pPr algn="ctr" eaLnBrk="1" hangingPunct="1">
              <a:buFont typeface="Arial" pitchFamily="34" charset="0"/>
              <a:buNone/>
            </a:pPr>
            <a:r>
              <a:rPr lang="en-US" altLang="he-IL" smtClean="0">
                <a:hlinkClick r:id="rId3"/>
              </a:rPr>
              <a:t>http://www.ampeli-tax.co.il/</a:t>
            </a:r>
            <a:endParaRPr lang="en-US" altLang="he-IL" smtClean="0"/>
          </a:p>
          <a:p>
            <a:pPr algn="ctr" eaLnBrk="1" hangingPunct="1">
              <a:buFont typeface="Arial" pitchFamily="34" charset="0"/>
              <a:buNone/>
            </a:pPr>
            <a:endParaRPr lang="he-IL" altLang="he-IL" smtClean="0"/>
          </a:p>
          <a:p>
            <a:pPr algn="ctr" eaLnBrk="1" hangingPunct="1">
              <a:buFont typeface="Arial" pitchFamily="34" charset="0"/>
              <a:buNone/>
            </a:pPr>
            <a:endParaRPr lang="he-IL" altLang="he-IL" smtClean="0"/>
          </a:p>
        </p:txBody>
      </p:sp>
    </p:spTree>
    <p:extLst>
      <p:ext uri="{BB962C8B-B14F-4D97-AF65-F5344CB8AC3E}">
        <p14:creationId xmlns:p14="http://schemas.microsoft.com/office/powerpoint/2010/main" val="4198486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normAutofit fontScale="90000"/>
          </a:bodyPr>
          <a:lstStyle/>
          <a:p>
            <a:pPr marL="457200" indent="-457200" eaLnBrk="1" hangingPunct="1"/>
            <a:r>
              <a:rPr lang="he-IL" altLang="he-IL" dirty="0" smtClean="0"/>
              <a:t>סעיפי חקיקה </a:t>
            </a:r>
            <a:r>
              <a:rPr lang="he-IL" altLang="he-IL" dirty="0" smtClean="0"/>
              <a:t>והגדרות – אופציה בחוק מיסוי מקרקעין</a:t>
            </a:r>
            <a:endParaRPr lang="he-IL" altLang="he-IL" dirty="0" smtClean="0"/>
          </a:p>
        </p:txBody>
      </p:sp>
      <p:sp>
        <p:nvSpPr>
          <p:cNvPr id="10243" name="Content Placeholder 2"/>
          <p:cNvSpPr>
            <a:spLocks noGrp="1"/>
          </p:cNvSpPr>
          <p:nvPr>
            <p:ph idx="1"/>
          </p:nvPr>
        </p:nvSpPr>
        <p:spPr>
          <a:xfrm>
            <a:off x="468313" y="981075"/>
            <a:ext cx="8229600" cy="5000625"/>
          </a:xfrm>
        </p:spPr>
        <p:txBody>
          <a:bodyPr>
            <a:normAutofit/>
          </a:bodyPr>
          <a:lstStyle/>
          <a:p>
            <a:pPr marL="0" indent="0">
              <a:buNone/>
              <a:defRPr/>
            </a:pPr>
            <a:r>
              <a:rPr lang="he-IL" sz="2400" dirty="0" smtClean="0"/>
              <a:t>סעיף 1 לחוק מיסוי מקרקעין (שבח ורכישה</a:t>
            </a:r>
            <a:r>
              <a:rPr lang="he-IL" sz="2400" dirty="0"/>
              <a:t>) (להלן:</a:t>
            </a:r>
            <a:r>
              <a:rPr lang="he-IL" sz="2400" b="1" dirty="0"/>
              <a:t>"חוק מיסוי מקרקעין</a:t>
            </a:r>
            <a:r>
              <a:rPr lang="he-IL" sz="2400" b="1" dirty="0" smtClean="0"/>
              <a:t>"</a:t>
            </a:r>
            <a:r>
              <a:rPr lang="he-IL" sz="2400" dirty="0" smtClean="0"/>
              <a:t>)</a:t>
            </a:r>
          </a:p>
          <a:p>
            <a:pPr marL="0" indent="0">
              <a:buFont typeface="Arial" charset="0"/>
              <a:buNone/>
              <a:defRPr/>
            </a:pPr>
            <a:r>
              <a:rPr lang="he-IL" sz="2200" b="1" dirty="0" smtClean="0"/>
              <a:t>"</a:t>
            </a:r>
            <a:r>
              <a:rPr lang="he-IL" sz="2200" b="1" dirty="0" smtClean="0"/>
              <a:t>מכירה-לענין </a:t>
            </a:r>
            <a:r>
              <a:rPr lang="he-IL" sz="2200" b="1" dirty="0"/>
              <a:t>זכות במקרקעין, בין בתמורה ובין ללא תמורה –</a:t>
            </a:r>
          </a:p>
          <a:p>
            <a:pPr marL="0" indent="0">
              <a:buFont typeface="Arial" charset="0"/>
              <a:buNone/>
              <a:defRPr/>
            </a:pPr>
            <a:r>
              <a:rPr lang="he-IL" sz="2200" b="1" dirty="0"/>
              <a:t>(</a:t>
            </a:r>
            <a:r>
              <a:rPr lang="he-IL" sz="2200" b="1" dirty="0" smtClean="0"/>
              <a:t>1) הענקתה </a:t>
            </a:r>
            <a:r>
              <a:rPr lang="he-IL" sz="2200" b="1" dirty="0"/>
              <a:t>של זכות במקרקעין, העברתה, או ויתור עליה;</a:t>
            </a:r>
          </a:p>
          <a:p>
            <a:pPr marL="0" indent="0">
              <a:buFont typeface="Arial" charset="0"/>
              <a:buNone/>
              <a:defRPr/>
            </a:pPr>
            <a:r>
              <a:rPr lang="he-IL" sz="2200" b="1" dirty="0"/>
              <a:t>(</a:t>
            </a:r>
            <a:r>
              <a:rPr lang="he-IL" sz="2200" b="1" dirty="0" smtClean="0"/>
              <a:t>2) </a:t>
            </a:r>
            <a:r>
              <a:rPr lang="he-IL" sz="2200" b="1" u="sng" dirty="0" smtClean="0"/>
              <a:t>הענקתה </a:t>
            </a:r>
            <a:r>
              <a:rPr lang="he-IL" sz="2200" b="1" u="sng" dirty="0"/>
              <a:t>של זכות לקבל זכות במקרקעין, וכן העברה או הסבה של זכות לקבל זכות במקרקעין או ויתור על זכות כאמור;</a:t>
            </a:r>
          </a:p>
          <a:p>
            <a:pPr marL="0" indent="0">
              <a:buFont typeface="Arial" charset="0"/>
              <a:buNone/>
              <a:defRPr/>
            </a:pPr>
            <a:r>
              <a:rPr lang="he-IL" sz="2200" b="1" dirty="0"/>
              <a:t>(</a:t>
            </a:r>
            <a:r>
              <a:rPr lang="he-IL" sz="2200" b="1" dirty="0" smtClean="0"/>
              <a:t>3) הענקתה </a:t>
            </a:r>
            <a:r>
              <a:rPr lang="he-IL" sz="2200" b="1" dirty="0"/>
              <a:t>של זכות להורות על הענקה, העברה או הסבה של זכות במקרקעין או על ויתור על זכות במקרקעין, וכן העברתה או הסבתה של זכות להורות כאמור או ויתור עליה;</a:t>
            </a:r>
          </a:p>
          <a:p>
            <a:pPr marL="0" indent="0">
              <a:buFont typeface="Arial" charset="0"/>
              <a:buNone/>
              <a:defRPr/>
            </a:pPr>
            <a:r>
              <a:rPr lang="he-IL" sz="2200" b="1" dirty="0"/>
              <a:t>(</a:t>
            </a:r>
            <a:r>
              <a:rPr lang="he-IL" sz="2200" b="1" dirty="0" smtClean="0"/>
              <a:t>4) פעולה </a:t>
            </a:r>
            <a:r>
              <a:rPr lang="he-IL" sz="2200" b="1" dirty="0"/>
              <a:t>באיגוד שהזכות המוקנית בה מקנה לבעליה כוח, יכולת או זכות לתפוש מקרקעין מסויימים של האיגוד בו מוקנית הזכות או אם אותה זכות מקנה לבעליה את הזכות לדרוש מהאיגוד למסור לתפיסתו מקרקעין </a:t>
            </a:r>
            <a:r>
              <a:rPr lang="he-IL" sz="2200" b="1" dirty="0" smtClean="0"/>
              <a:t>מסויימים"</a:t>
            </a:r>
            <a:endParaRPr lang="he-IL" sz="2200" b="1" dirty="0"/>
          </a:p>
          <a:p>
            <a:pPr marL="0" indent="0">
              <a:buFont typeface="Arial" charset="0"/>
              <a:buNone/>
              <a:defRPr/>
            </a:pPr>
            <a:endParaRPr lang="he-IL" sz="2200" dirty="0" smtClean="0"/>
          </a:p>
          <a:p>
            <a:pPr>
              <a:buFont typeface="Arial" charset="0"/>
              <a:buChar char="•"/>
              <a:defRPr/>
            </a:pPr>
            <a:endParaRPr lang="he-IL"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altLang="he-IL" dirty="0"/>
              <a:t>סעיפי חקיקה והגדרות – אופציה בחוק מיסוי מקרקעין</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algn="just" eaLnBrk="1" hangingPunct="1">
              <a:buFont typeface="Arial" pitchFamily="34" charset="0"/>
              <a:buNone/>
              <a:defRPr/>
            </a:pPr>
            <a:r>
              <a:rPr lang="he-IL" sz="2200" b="1" u="sng" dirty="0" smtClean="0"/>
              <a:t>הוראות חקיקה (המשך):</a:t>
            </a:r>
            <a:endParaRPr lang="he-IL" sz="2200" b="1" u="sng" dirty="0" smtClean="0"/>
          </a:p>
          <a:p>
            <a:pPr marL="0" indent="0" algn="just">
              <a:buNone/>
              <a:defRPr/>
            </a:pPr>
            <a:r>
              <a:rPr lang="he-IL" sz="2400" b="1" dirty="0" smtClean="0"/>
              <a:t>""זכות במקרקעין</a:t>
            </a:r>
            <a:r>
              <a:rPr lang="he-IL" sz="2400" b="1" dirty="0"/>
              <a:t>": </a:t>
            </a:r>
            <a:r>
              <a:rPr lang="he-IL" sz="2400" b="1" dirty="0" smtClean="0"/>
              <a:t>בעלות או </a:t>
            </a:r>
            <a:r>
              <a:rPr lang="he-IL" sz="2400" b="1" dirty="0"/>
              <a:t>חכירה לתקופה העולה על עשרים וחמש שנים, בין שבדין ובין שביושר, לרבות הרשאה להשתמש במקרקעין, שניתן לראות בה מבחינת תכנה בעלות או חכירה לתקופה כאמור; </a:t>
            </a:r>
            <a:r>
              <a:rPr lang="he-IL" sz="2400" b="1" dirty="0" err="1"/>
              <a:t>ולענין</a:t>
            </a:r>
            <a:r>
              <a:rPr lang="he-IL" sz="2400" b="1" dirty="0"/>
              <a:t> הרשאה במקרקעי ישראל - אפילו אם ניתנה ההרשאה לתקופה הקצרה מעשרים וחמש שנים</a:t>
            </a:r>
            <a:r>
              <a:rPr lang="he-IL" sz="2400" b="1" dirty="0" smtClean="0"/>
              <a:t>; </a:t>
            </a:r>
            <a:r>
              <a:rPr lang="he-IL" sz="2400" b="1" dirty="0" err="1" smtClean="0"/>
              <a:t>לענין</a:t>
            </a:r>
            <a:r>
              <a:rPr lang="he-IL" sz="2400" b="1" dirty="0" smtClean="0"/>
              <a:t> זה - </a:t>
            </a:r>
          </a:p>
          <a:p>
            <a:pPr marL="0" indent="0" algn="just">
              <a:buNone/>
              <a:defRPr/>
            </a:pPr>
            <a:r>
              <a:rPr lang="he-IL" sz="2400" b="1" dirty="0" smtClean="0"/>
              <a:t>"חכירה </a:t>
            </a:r>
            <a:r>
              <a:rPr lang="he-IL" sz="2400" b="1" dirty="0"/>
              <a:t>לתקופה" </a:t>
            </a:r>
            <a:r>
              <a:rPr lang="he-IL" sz="2400" b="1" dirty="0" smtClean="0"/>
              <a:t>– התקופה המרבית </a:t>
            </a:r>
            <a:r>
              <a:rPr lang="he-IL" sz="2400" b="1" dirty="0"/>
              <a:t>שאליה יכולה החכירה להגיע לפי כל זכות שיש לחוכר או לקרובו מכוח הסכם או מכוח זכות ברירה הנתונה לחוכר או לקרובו בהסכם</a:t>
            </a:r>
            <a:r>
              <a:rPr lang="he-IL" sz="2400" b="1" dirty="0" smtClean="0"/>
              <a:t>."   </a:t>
            </a:r>
          </a:p>
          <a:p>
            <a:pPr algn="just">
              <a:buFont typeface="Arial" charset="0"/>
              <a:buChar char="•"/>
              <a:defRPr/>
            </a:pPr>
            <a:r>
              <a:rPr lang="he-IL" sz="2200" dirty="0" smtClean="0"/>
              <a:t>סעיף </a:t>
            </a:r>
            <a:r>
              <a:rPr lang="he-IL" sz="2200" dirty="0" smtClean="0"/>
              <a:t>6(א) לחוק מיסוי מקרקעין: "</a:t>
            </a:r>
            <a:r>
              <a:rPr lang="he-IL" sz="2200" b="1" dirty="0" smtClean="0"/>
              <a:t>מס שבח מקרקעין (להלן - המס) יוטל על השבח במכירת זכות במקרקעין</a:t>
            </a:r>
            <a:r>
              <a:rPr lang="he-IL" sz="2200" dirty="0" smtClean="0"/>
              <a:t>". </a:t>
            </a:r>
          </a:p>
          <a:p>
            <a:pPr marL="0" indent="0" algn="just">
              <a:buFont typeface="Arial" charset="0"/>
              <a:buNone/>
              <a:defRPr/>
            </a:pPr>
            <a:endParaRPr lang="he-IL" sz="2200" dirty="0" smtClean="0"/>
          </a:p>
          <a:p>
            <a:pPr algn="just">
              <a:buFont typeface="Arial" charset="0"/>
              <a:buChar char="•"/>
              <a:defRPr/>
            </a:pPr>
            <a:r>
              <a:rPr lang="he-IL" sz="2200" dirty="0" smtClean="0"/>
              <a:t>סעיף 9(א) לחוק מיסוי מקרקעין: "</a:t>
            </a:r>
            <a:r>
              <a:rPr lang="he-IL" sz="2200" b="1" dirty="0" smtClean="0"/>
              <a:t>במכירת זכות במקרקעין יהא הרוכש חייב במס רכישת מקרקעין (להלן- מס רכישה)</a:t>
            </a:r>
            <a:r>
              <a:rPr lang="he-IL" sz="2200" dirty="0" smtClean="0"/>
              <a:t>."</a:t>
            </a:r>
          </a:p>
          <a:p>
            <a:pPr marL="0" indent="-457200">
              <a:buFont typeface="Arial" charset="0"/>
              <a:buNone/>
              <a:defRPr/>
            </a:pPr>
            <a:r>
              <a:rPr lang="he-IL" sz="2200" b="1" dirty="0" smtClean="0"/>
              <a:t> </a:t>
            </a:r>
          </a:p>
          <a:p>
            <a:pPr marL="0" indent="-457200">
              <a:buFont typeface="Arial" charset="0"/>
              <a:buNone/>
              <a:defRPr/>
            </a:pPr>
            <a:r>
              <a:rPr lang="he-IL" sz="2200" b="1" dirty="0" smtClean="0"/>
              <a:t>דגש: </a:t>
            </a:r>
          </a:p>
          <a:p>
            <a:pPr marL="0" indent="-457200">
              <a:defRPr/>
            </a:pPr>
            <a:r>
              <a:rPr lang="he-IL" sz="2200" b="1" dirty="0" err="1" smtClean="0"/>
              <a:t>אופצית</a:t>
            </a:r>
            <a:r>
              <a:rPr lang="he-IL" sz="2200" b="1" dirty="0" smtClean="0"/>
              <a:t> </a:t>
            </a:r>
            <a:r>
              <a:rPr lang="en-US" sz="2200" b="1" dirty="0" smtClean="0"/>
              <a:t>call</a:t>
            </a:r>
            <a:r>
              <a:rPr lang="he-IL" sz="2200" b="1" dirty="0" smtClean="0"/>
              <a:t>.</a:t>
            </a:r>
            <a:endParaRPr lang="he-IL" sz="2200" dirty="0" smtClean="0"/>
          </a:p>
        </p:txBody>
      </p:sp>
    </p:spTree>
    <p:extLst>
      <p:ext uri="{BB962C8B-B14F-4D97-AF65-F5344CB8AC3E}">
        <p14:creationId xmlns:p14="http://schemas.microsoft.com/office/powerpoint/2010/main" val="2966640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עיריית תל אביב</a:t>
            </a:r>
            <a:endParaRPr lang="he-IL" altLang="he-IL" dirty="0" smtClean="0"/>
          </a:p>
        </p:txBody>
      </p:sp>
      <p:sp>
        <p:nvSpPr>
          <p:cNvPr id="10243" name="Content Placeholder 2"/>
          <p:cNvSpPr>
            <a:spLocks noGrp="1"/>
          </p:cNvSpPr>
          <p:nvPr>
            <p:ph idx="1"/>
          </p:nvPr>
        </p:nvSpPr>
        <p:spPr>
          <a:xfrm>
            <a:off x="468313" y="981075"/>
            <a:ext cx="8229600" cy="5184229"/>
          </a:xfrm>
        </p:spPr>
        <p:txBody>
          <a:bodyPr>
            <a:normAutofit fontScale="92500" lnSpcReduction="20000"/>
          </a:bodyPr>
          <a:lstStyle/>
          <a:p>
            <a:pPr marL="0" indent="0">
              <a:buNone/>
              <a:defRPr/>
            </a:pPr>
            <a:r>
              <a:rPr lang="he-IL" sz="2600" b="1" u="sng" dirty="0"/>
              <a:t>ע"א 151/10 פס"ד </a:t>
            </a:r>
            <a:r>
              <a:rPr lang="he-IL" sz="2600" b="1" u="sng" dirty="0" smtClean="0"/>
              <a:t>עיריית </a:t>
            </a:r>
            <a:r>
              <a:rPr lang="he-IL" sz="2600" b="1" u="sng" dirty="0"/>
              <a:t>תל אביב </a:t>
            </a:r>
            <a:r>
              <a:rPr lang="he-IL" sz="2600" b="1" u="sng" dirty="0" smtClean="0"/>
              <a:t>(</a:t>
            </a:r>
            <a:r>
              <a:rPr lang="he-IL" sz="2600" b="1" u="sng" dirty="0"/>
              <a:t>2012</a:t>
            </a:r>
            <a:r>
              <a:rPr lang="he-IL" sz="2600" b="1" u="sng" dirty="0" smtClean="0"/>
              <a:t>)</a:t>
            </a:r>
          </a:p>
          <a:p>
            <a:pPr marL="0" indent="0">
              <a:buNone/>
              <a:defRPr/>
            </a:pPr>
            <a:r>
              <a:rPr lang="he-IL" sz="2600" b="1" dirty="0" smtClean="0"/>
              <a:t>השאלות שנדונו בפסק הדין: </a:t>
            </a:r>
          </a:p>
          <a:p>
            <a:pPr>
              <a:defRPr/>
            </a:pPr>
            <a:r>
              <a:rPr lang="he-IL" sz="2200" dirty="0" smtClean="0"/>
              <a:t>מהי הדרך בה יש למסות אופציה להארכת חוזה חכירה?</a:t>
            </a:r>
          </a:p>
          <a:p>
            <a:pPr>
              <a:defRPr/>
            </a:pPr>
            <a:r>
              <a:rPr lang="he-IL" sz="2200" dirty="0" smtClean="0"/>
              <a:t>האם מימוש אופציה להארכת חוזה חכירה מהווה אירוע מס?</a:t>
            </a:r>
          </a:p>
          <a:p>
            <a:pPr>
              <a:defRPr/>
            </a:pPr>
            <a:r>
              <a:rPr lang="he-IL" sz="2200" dirty="0" smtClean="0"/>
              <a:t>האם שינוי מטרת החכירה ותוספת זכויות בנייה מהווים אירוע מס?</a:t>
            </a:r>
            <a:endParaRPr lang="he-IL" sz="2200" dirty="0" smtClean="0"/>
          </a:p>
          <a:p>
            <a:pPr marL="0" indent="0">
              <a:buNone/>
              <a:defRPr/>
            </a:pPr>
            <a:r>
              <a:rPr lang="he-IL" sz="2600" b="1" dirty="0"/>
              <a:t>הרקע העובדתי:</a:t>
            </a:r>
          </a:p>
          <a:p>
            <a:pPr>
              <a:lnSpc>
                <a:spcPct val="120000"/>
              </a:lnSpc>
              <a:defRPr/>
            </a:pPr>
            <a:r>
              <a:rPr lang="he-IL" sz="2400" dirty="0"/>
              <a:t>בין עירית ת"א (המשיבה 1) לבין החוכרים (יתר המשיבים) נחתמו בשנת 1950חוזי חכירה במסגרתם התחייבה העירייה להחכיר להם מגרשים לתקופה של 60 שנים, "לשם הקמת בניינים לצרכי תעשייה". </a:t>
            </a:r>
          </a:p>
          <a:p>
            <a:pPr>
              <a:defRPr/>
            </a:pPr>
            <a:r>
              <a:rPr lang="he-IL" sz="2400" dirty="0"/>
              <a:t>לחוכרים ניתנה הזכות לחדש את החכירה לתקופה נוספת של 49 שנים "על בסיס חוזה חכירה שיהיה נהוג אז". </a:t>
            </a:r>
          </a:p>
          <a:p>
            <a:pPr>
              <a:defRPr/>
            </a:pPr>
            <a:r>
              <a:rPr lang="he-IL" sz="2400" dirty="0"/>
              <a:t>בשנת 2001, כתשע שנים לפני תום תקופת החכירה המקורית, פנתה העירייה לחוכרים ב-"מבצע להיוון מבטיח" במסגרתו הציעה לחוכרים לשלם לעירייה דמי חכירה מהוונים מראש, למשך כל תקופת החכירה, ממועד חתימת החוזה החדש ועד לתום תקופת החכירה הנוספת ובהפחתה של דמי החכירה ששולמו בעבר בגין 2001-2010.</a:t>
            </a:r>
          </a:p>
          <a:p>
            <a:pPr marL="0" indent="0">
              <a:buNone/>
              <a:defRPr/>
            </a:pPr>
            <a:endParaRPr lang="he-IL" sz="2400" dirty="0"/>
          </a:p>
          <a:p>
            <a:pPr marL="0" indent="0">
              <a:buNone/>
              <a:defRPr/>
            </a:pPr>
            <a:endParaRPr lang="he-IL" sz="2600" b="1" dirty="0" smtClean="0"/>
          </a:p>
        </p:txBody>
      </p:sp>
    </p:spTree>
    <p:extLst>
      <p:ext uri="{BB962C8B-B14F-4D97-AF65-F5344CB8AC3E}">
        <p14:creationId xmlns:p14="http://schemas.microsoft.com/office/powerpoint/2010/main" val="3466148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הסכם אופציה </a:t>
            </a:r>
            <a:endParaRPr lang="he-IL" altLang="he-IL" dirty="0" smtClean="0"/>
          </a:p>
        </p:txBody>
      </p:sp>
      <p:sp>
        <p:nvSpPr>
          <p:cNvPr id="10243" name="Content Placeholder 2"/>
          <p:cNvSpPr>
            <a:spLocks noGrp="1"/>
          </p:cNvSpPr>
          <p:nvPr>
            <p:ph idx="1"/>
          </p:nvPr>
        </p:nvSpPr>
        <p:spPr>
          <a:xfrm>
            <a:off x="468313" y="981075"/>
            <a:ext cx="8229600" cy="5184229"/>
          </a:xfrm>
        </p:spPr>
        <p:txBody>
          <a:bodyPr>
            <a:normAutofit/>
          </a:bodyPr>
          <a:lstStyle/>
          <a:p>
            <a:pPr marL="0" indent="0">
              <a:buNone/>
              <a:defRPr/>
            </a:pPr>
            <a:r>
              <a:rPr lang="he-IL" sz="2600" b="1" u="sng" dirty="0"/>
              <a:t>ע"א 151/10 פס"ד </a:t>
            </a:r>
            <a:r>
              <a:rPr lang="he-IL" sz="2600" b="1" u="sng" dirty="0" smtClean="0"/>
              <a:t>עיריית </a:t>
            </a:r>
            <a:r>
              <a:rPr lang="he-IL" sz="2600" b="1" u="sng" dirty="0"/>
              <a:t>תל אביב </a:t>
            </a:r>
            <a:r>
              <a:rPr lang="he-IL" sz="2600" b="1" u="sng" dirty="0" smtClean="0"/>
              <a:t>(</a:t>
            </a:r>
            <a:r>
              <a:rPr lang="he-IL" sz="2600" b="1" u="sng" dirty="0"/>
              <a:t>2012</a:t>
            </a:r>
            <a:r>
              <a:rPr lang="he-IL" sz="2600" b="1" u="sng" dirty="0" smtClean="0"/>
              <a:t>)</a:t>
            </a:r>
          </a:p>
          <a:p>
            <a:pPr marL="0" indent="0">
              <a:buNone/>
              <a:defRPr/>
            </a:pPr>
            <a:r>
              <a:rPr lang="he-IL" sz="2400" b="1" dirty="0" smtClean="0"/>
              <a:t>הרקע העובדתי (המשך):</a:t>
            </a:r>
            <a:endParaRPr lang="he-IL" sz="2400" b="1" dirty="0" smtClean="0"/>
          </a:p>
          <a:p>
            <a:pPr>
              <a:defRPr/>
            </a:pPr>
            <a:r>
              <a:rPr lang="he-IL" sz="2200" dirty="0" smtClean="0"/>
              <a:t>בהתאם למצב התכנוני החדש נקבעו זכויות בנייה בשיעור של 200% (לעומת 150% בעת החתימה על חוזי החכירה המקוריים) וייעוד הקרקע </a:t>
            </a:r>
            <a:r>
              <a:rPr lang="he-IL" sz="2200" dirty="0"/>
              <a:t>הורחב </a:t>
            </a:r>
            <a:r>
              <a:rPr lang="he-IL" sz="2200" dirty="0" smtClean="0"/>
              <a:t>ל"אזור </a:t>
            </a:r>
            <a:r>
              <a:rPr lang="he-IL" sz="2200" dirty="0"/>
              <a:t>תעסוקה א", המאפשר בניה למטרות משרדים, תעשיה, מסחר ומוסדות בעלי אופי ציבורי ושירותים </a:t>
            </a:r>
            <a:r>
              <a:rPr lang="he-IL" sz="2200" dirty="0" smtClean="0"/>
              <a:t>עירוניים.   </a:t>
            </a:r>
            <a:endParaRPr lang="he-IL" sz="2200" dirty="0"/>
          </a:p>
          <a:p>
            <a:pPr>
              <a:defRPr/>
            </a:pPr>
            <a:r>
              <a:rPr lang="he-IL" sz="2200" dirty="0" smtClean="0"/>
              <a:t>החל </a:t>
            </a:r>
            <a:r>
              <a:rPr lang="he-IL" sz="2200" dirty="0"/>
              <a:t>ממועד חתימת החוזה, יחולו הוראות החוזה החדש על יתרת תקופת החכירה הקודמת ותקופת החכירה המאוחרת</a:t>
            </a:r>
            <a:r>
              <a:rPr lang="he-IL" sz="2200" dirty="0" smtClean="0"/>
              <a:t>. </a:t>
            </a:r>
          </a:p>
          <a:p>
            <a:pPr>
              <a:defRPr/>
            </a:pPr>
            <a:r>
              <a:rPr lang="he-IL" sz="2200" dirty="0" smtClean="0"/>
              <a:t>ניצול זכויות הבנייה הנוספות תוך חמש שנים ממועד החתימה על ההסכם או מיום אישור </a:t>
            </a:r>
            <a:r>
              <a:rPr lang="he-IL" sz="2200" dirty="0" err="1" smtClean="0"/>
              <a:t>התב"ע</a:t>
            </a:r>
            <a:r>
              <a:rPr lang="he-IL" sz="2200" dirty="0" smtClean="0"/>
              <a:t> החדשה.</a:t>
            </a:r>
            <a:endParaRPr lang="he-IL" sz="2200" dirty="0"/>
          </a:p>
          <a:p>
            <a:pPr marL="0" indent="0">
              <a:buNone/>
              <a:defRPr/>
            </a:pPr>
            <a:endParaRPr lang="he-IL" sz="2200" dirty="0" smtClean="0"/>
          </a:p>
        </p:txBody>
      </p:sp>
    </p:spTree>
    <p:extLst>
      <p:ext uri="{BB962C8B-B14F-4D97-AF65-F5344CB8AC3E}">
        <p14:creationId xmlns:p14="http://schemas.microsoft.com/office/powerpoint/2010/main" val="3027496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הסכם אופציה</a:t>
            </a:r>
            <a:endParaRPr lang="he-IL" altLang="he-IL" dirty="0" smtClean="0"/>
          </a:p>
        </p:txBody>
      </p:sp>
      <p:sp>
        <p:nvSpPr>
          <p:cNvPr id="10243" name="Content Placeholder 2"/>
          <p:cNvSpPr>
            <a:spLocks noGrp="1"/>
          </p:cNvSpPr>
          <p:nvPr>
            <p:ph idx="1"/>
          </p:nvPr>
        </p:nvSpPr>
        <p:spPr>
          <a:xfrm>
            <a:off x="468313" y="981075"/>
            <a:ext cx="8229600" cy="4320133"/>
          </a:xfrm>
        </p:spPr>
        <p:txBody>
          <a:bodyPr>
            <a:normAutofit fontScale="92500"/>
          </a:bodyPr>
          <a:lstStyle/>
          <a:p>
            <a:pPr marL="0" indent="0">
              <a:buNone/>
              <a:defRPr/>
            </a:pPr>
            <a:r>
              <a:rPr lang="he-IL" sz="2600" b="1" u="sng" dirty="0" smtClean="0"/>
              <a:t>עניין </a:t>
            </a:r>
            <a:r>
              <a:rPr lang="he-IL" sz="2600" b="1" u="sng" dirty="0" smtClean="0"/>
              <a:t>עיריית </a:t>
            </a:r>
            <a:r>
              <a:rPr lang="he-IL" sz="2600" b="1" u="sng" dirty="0"/>
              <a:t>תל </a:t>
            </a:r>
            <a:r>
              <a:rPr lang="he-IL" sz="2600" b="1" u="sng" dirty="0" smtClean="0"/>
              <a:t>אביב-המשך</a:t>
            </a:r>
          </a:p>
          <a:p>
            <a:pPr marL="0" indent="0">
              <a:buNone/>
              <a:defRPr/>
            </a:pPr>
            <a:r>
              <a:rPr lang="he-IL" sz="2400" b="1" dirty="0" smtClean="0"/>
              <a:t>רקע עובדתי- המשך</a:t>
            </a:r>
          </a:p>
          <a:p>
            <a:pPr>
              <a:defRPr/>
            </a:pPr>
            <a:r>
              <a:rPr lang="he-IL" sz="2400" dirty="0" smtClean="0"/>
              <a:t>על רקע חידושי חוזי החכירה, הוציא </a:t>
            </a:r>
            <a:r>
              <a:rPr lang="he-IL" sz="2400" dirty="0" smtClean="0"/>
              <a:t>מנהל מיסוי מקרקעין תל אביב (המערער) שומות </a:t>
            </a:r>
            <a:r>
              <a:rPr lang="he-IL" sz="2400" dirty="0" smtClean="0"/>
              <a:t>מס רכישה לחוכרים ומס מכירה </a:t>
            </a:r>
            <a:r>
              <a:rPr lang="he-IL" sz="2400" dirty="0" smtClean="0"/>
              <a:t>לעירייה. השומות </a:t>
            </a:r>
            <a:r>
              <a:rPr lang="he-IL" sz="2400" dirty="0" smtClean="0"/>
              <a:t>חושבו ע"פ מלוא הסכומים ששולמו בפועל ע"פ </a:t>
            </a:r>
            <a:r>
              <a:rPr lang="he-IL" sz="2400" dirty="0" smtClean="0"/>
              <a:t>חוזה החכירה החדש. </a:t>
            </a:r>
            <a:endParaRPr lang="he-IL" sz="2400" dirty="0" smtClean="0"/>
          </a:p>
          <a:p>
            <a:pPr>
              <a:defRPr/>
            </a:pPr>
            <a:r>
              <a:rPr lang="he-IL" sz="2400" dirty="0" smtClean="0"/>
              <a:t>מנגד הגישו החוכרים והעיריה השגה </a:t>
            </a:r>
            <a:r>
              <a:rPr lang="he-IL" sz="2400" dirty="0" smtClean="0"/>
              <a:t>בטענה, </a:t>
            </a:r>
            <a:r>
              <a:rPr lang="he-IL" sz="2400" dirty="0" smtClean="0"/>
              <a:t>כי החוזה החדש לא </a:t>
            </a:r>
            <a:r>
              <a:rPr lang="he-IL" sz="2400" dirty="0" smtClean="0"/>
              <a:t>יצר </a:t>
            </a:r>
            <a:r>
              <a:rPr lang="he-IL" sz="2400" dirty="0" smtClean="0"/>
              <a:t>אירוע מס </a:t>
            </a:r>
            <a:r>
              <a:rPr lang="he-IL" sz="2400" dirty="0" smtClean="0"/>
              <a:t>או לחילופין, כי יש </a:t>
            </a:r>
            <a:r>
              <a:rPr lang="he-IL" sz="2400" dirty="0" smtClean="0"/>
              <a:t>למסותם אך ורק בגין החלק בתמורה הנוגע לשינוי היעד.</a:t>
            </a:r>
          </a:p>
          <a:p>
            <a:pPr>
              <a:defRPr/>
            </a:pPr>
            <a:r>
              <a:rPr lang="he-IL" sz="2400" dirty="0" smtClean="0"/>
              <a:t>ערר שהוגש </a:t>
            </a:r>
            <a:r>
              <a:rPr lang="he-IL" sz="2400" dirty="0" err="1" smtClean="0"/>
              <a:t>לועדת</a:t>
            </a:r>
            <a:r>
              <a:rPr lang="he-IL" sz="2400" dirty="0" smtClean="0"/>
              <a:t> הערר התקבל בחלקו. ועדת הערר קבעה, כי </a:t>
            </a:r>
            <a:r>
              <a:rPr lang="he-IL" sz="2400" dirty="0" smtClean="0"/>
              <a:t>יש למסות </a:t>
            </a:r>
            <a:r>
              <a:rPr lang="he-IL" sz="2400" dirty="0" smtClean="0"/>
              <a:t>את המערערים רק </a:t>
            </a:r>
            <a:r>
              <a:rPr lang="he-IL" sz="2400" dirty="0" smtClean="0"/>
              <a:t>בגין הפרש הזכויות בין יעוד תעשיה בניצול 150% לבין היעוד והניצול החדשים. </a:t>
            </a:r>
          </a:p>
        </p:txBody>
      </p:sp>
    </p:spTree>
    <p:extLst>
      <p:ext uri="{BB962C8B-B14F-4D97-AF65-F5344CB8AC3E}">
        <p14:creationId xmlns:p14="http://schemas.microsoft.com/office/powerpoint/2010/main" val="4017331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פסיקה  - הסכם אופציה</a:t>
            </a:r>
            <a:endParaRPr lang="he-IL" altLang="he-IL" dirty="0" smtClean="0"/>
          </a:p>
        </p:txBody>
      </p:sp>
      <p:sp>
        <p:nvSpPr>
          <p:cNvPr id="10243" name="Content Placeholder 2"/>
          <p:cNvSpPr>
            <a:spLocks noGrp="1"/>
          </p:cNvSpPr>
          <p:nvPr>
            <p:ph idx="1"/>
          </p:nvPr>
        </p:nvSpPr>
        <p:spPr>
          <a:xfrm>
            <a:off x="468313" y="981075"/>
            <a:ext cx="8229600" cy="4320133"/>
          </a:xfrm>
        </p:spPr>
        <p:txBody>
          <a:bodyPr>
            <a:normAutofit fontScale="92500" lnSpcReduction="20000"/>
          </a:bodyPr>
          <a:lstStyle/>
          <a:p>
            <a:pPr marL="0" indent="0">
              <a:buNone/>
              <a:defRPr/>
            </a:pPr>
            <a:r>
              <a:rPr lang="he-IL" sz="2600" b="1" u="sng" dirty="0" smtClean="0"/>
              <a:t>עניין </a:t>
            </a:r>
            <a:r>
              <a:rPr lang="he-IL" sz="2600" b="1" u="sng" dirty="0" smtClean="0"/>
              <a:t>עיריית </a:t>
            </a:r>
            <a:r>
              <a:rPr lang="he-IL" sz="2600" b="1" u="sng" dirty="0"/>
              <a:t>תל </a:t>
            </a:r>
            <a:r>
              <a:rPr lang="he-IL" sz="2600" b="1" u="sng" dirty="0" smtClean="0"/>
              <a:t>אביב-המשך</a:t>
            </a:r>
          </a:p>
          <a:p>
            <a:pPr marL="0" indent="0">
              <a:buNone/>
              <a:defRPr/>
            </a:pPr>
            <a:r>
              <a:rPr lang="he-IL" sz="2400" b="1" dirty="0" smtClean="0"/>
              <a:t>עיקרי טענות מנהל מיסוי מקרקעין:</a:t>
            </a:r>
            <a:endParaRPr lang="he-IL" sz="2400" b="1" dirty="0" smtClean="0"/>
          </a:p>
          <a:p>
            <a:pPr>
              <a:defRPr/>
            </a:pPr>
            <a:r>
              <a:rPr lang="he-IL" sz="2400" dirty="0" smtClean="0"/>
              <a:t>המהות הכלכלית  - אירוע מס כפול: ויתור על זכויות החכירה עד ליתרת התקופה ועל האופציה להארכה וקבלת זכויות חכירה משודרגות בתמורה</a:t>
            </a:r>
          </a:p>
          <a:p>
            <a:pPr>
              <a:defRPr/>
            </a:pPr>
            <a:r>
              <a:rPr lang="he-IL" sz="2400" dirty="0" smtClean="0"/>
              <a:t>החוזה החדש מגלם עסקה חדשה – תקופה חדשה וייעוד חדש.</a:t>
            </a:r>
          </a:p>
          <a:p>
            <a:pPr>
              <a:defRPr/>
            </a:pPr>
            <a:r>
              <a:rPr lang="he-IL" sz="2400" dirty="0" smtClean="0"/>
              <a:t>האופציה מהווה זכות משנית והכוונה מלכתחילה של הצדדים הייתה לכרות חוזה חכירה חדש מבחינה משפטית. </a:t>
            </a:r>
          </a:p>
          <a:p>
            <a:pPr>
              <a:defRPr/>
            </a:pPr>
            <a:r>
              <a:rPr lang="he-IL" sz="2400" dirty="0" smtClean="0"/>
              <a:t>יש לנקוט במיסוי דו שלבי: בשלב </a:t>
            </a:r>
            <a:r>
              <a:rPr lang="he-IL" sz="2400" dirty="0"/>
              <a:t>הראשון </a:t>
            </a:r>
            <a:r>
              <a:rPr lang="he-IL" sz="2400" dirty="0" smtClean="0"/>
              <a:t>מוטל </a:t>
            </a:r>
            <a:r>
              <a:rPr lang="he-IL" sz="2400" dirty="0"/>
              <a:t>מס רק על השווי המהוון של תקופת החכירה בפועל ושווי האופציה כזכות משנית בלבד. אם וכאשר תמומש האופציה, תוצא שומה נוספת בהתאם לשווי המהוון של דמי החכירה המשתלמים בתקופת החכירה הנוספת, שהרי רק בעת מימוש האופציה העסקה הופכת לעסקת רכישה של הזכות העיקרית. </a:t>
            </a:r>
            <a:r>
              <a:rPr lang="he-IL" sz="2400" dirty="0" smtClean="0"/>
              <a:t>מכאן שאין לראות במתן אופציה כשלעצמה כמכירה של זכות. </a:t>
            </a:r>
            <a:r>
              <a:rPr lang="he-IL" sz="2400" dirty="0" smtClean="0"/>
              <a:t> </a:t>
            </a:r>
          </a:p>
          <a:p>
            <a:pPr>
              <a:defRPr/>
            </a:pPr>
            <a:r>
              <a:rPr lang="he-IL" sz="2400" dirty="0" smtClean="0"/>
              <a:t>הכללת תקופת האופציה בהגדרת זכות במקרקעין נועדה לסיווג בלבד.</a:t>
            </a:r>
            <a:r>
              <a:rPr lang="he-IL" sz="2400" dirty="0" smtClean="0"/>
              <a:t> </a:t>
            </a:r>
            <a:endParaRPr lang="he-IL" sz="2400" dirty="0" smtClean="0"/>
          </a:p>
        </p:txBody>
      </p:sp>
    </p:spTree>
    <p:extLst>
      <p:ext uri="{BB962C8B-B14F-4D97-AF65-F5344CB8AC3E}">
        <p14:creationId xmlns:p14="http://schemas.microsoft.com/office/powerpoint/2010/main" val="2095724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31884</TotalTime>
  <Words>3879</Words>
  <Application>Microsoft Office PowerPoint</Application>
  <PresentationFormat>‫הצגה על המסך (4:3)</PresentationFormat>
  <Paragraphs>267</Paragraphs>
  <Slides>38</Slides>
  <Notes>3</Notes>
  <HiddenSlides>0</HiddenSlides>
  <MMClips>0</MMClips>
  <ScaleCrop>false</ScaleCrop>
  <HeadingPairs>
    <vt:vector size="4" baseType="variant">
      <vt:variant>
        <vt:lpstr>ערכת נושא</vt:lpstr>
      </vt:variant>
      <vt:variant>
        <vt:i4>2</vt:i4>
      </vt:variant>
      <vt:variant>
        <vt:lpstr>כותרות שקופיות</vt:lpstr>
      </vt:variant>
      <vt:variant>
        <vt:i4>38</vt:i4>
      </vt:variant>
    </vt:vector>
  </HeadingPairs>
  <TitlesOfParts>
    <vt:vector size="40" baseType="lpstr">
      <vt:lpstr>ערכת נושא Office</vt:lpstr>
      <vt:lpstr>1_ערכת נושא Office</vt:lpstr>
      <vt:lpstr>אופציות במקרקעין – היבטי מס חודש יוני 2014</vt:lpstr>
      <vt:lpstr>נושאי המצגת</vt:lpstr>
      <vt:lpstr>סעיפי חקיקה והגדרות – אופציה בחוק מיסוי מקרקעין</vt:lpstr>
      <vt:lpstr>סעיפי חקיקה והגדרות – אופציה בחוק מיסוי מקרקעין</vt:lpstr>
      <vt:lpstr>סעיפי חקיקה והגדרות – אופציה בחוק מיסוי מקרקעין</vt:lpstr>
      <vt:lpstr>פסיקה – עיריית תל אביב</vt:lpstr>
      <vt:lpstr>פסיקה – הסכם אופציה </vt:lpstr>
      <vt:lpstr>פסיקה  - הסכם אופציה</vt:lpstr>
      <vt:lpstr>פסיקה  - הסכם אופציה</vt:lpstr>
      <vt:lpstr>פסיקה – הסכם אופציה</vt:lpstr>
      <vt:lpstr>פסיקה – הסכם אופציה</vt:lpstr>
      <vt:lpstr>פסיקה – הסכם אופציה</vt:lpstr>
      <vt:lpstr>פסיקה – הסכם אופציה</vt:lpstr>
      <vt:lpstr>פסיקה</vt:lpstr>
      <vt:lpstr>פסיקה</vt:lpstr>
      <vt:lpstr>פסיקה</vt:lpstr>
      <vt:lpstr>פסיקה</vt:lpstr>
      <vt:lpstr>פסיקה</vt:lpstr>
      <vt:lpstr>פסיקה</vt:lpstr>
      <vt:lpstr>פסיקה</vt:lpstr>
      <vt:lpstr>פסיקה</vt:lpstr>
      <vt:lpstr>פסיקה</vt:lpstr>
      <vt:lpstr>פסיקה</vt:lpstr>
      <vt:lpstr>פסיקה</vt:lpstr>
      <vt:lpstr>פסיקה</vt:lpstr>
      <vt:lpstr>אופציה במקרקעין - החלטת מיסוי</vt:lpstr>
      <vt:lpstr>אופציה במקרקעין - החלטת מיסוי</vt:lpstr>
      <vt:lpstr>אופציה ייחודית (סעיף 49י)</vt:lpstr>
      <vt:lpstr>אופציה ייחודית (סעיף 49י)</vt:lpstr>
      <vt:lpstr>אופציה ייחודית - פסיקה </vt:lpstr>
      <vt:lpstr>אופציה ייחודית - פסיקה</vt:lpstr>
      <vt:lpstr>אופציה ייחודית - פסיקה</vt:lpstr>
      <vt:lpstr>אופציה ייחודית -פסיקה</vt:lpstr>
      <vt:lpstr>הגבלת שימוש באופציה ייחודית</vt:lpstr>
      <vt:lpstr>הגבלת שימוש באופציה ייחודית - דוגמאות</vt:lpstr>
      <vt:lpstr>הגבלת שימוש באופציה ייחודית - דוגמאות</vt:lpstr>
      <vt:lpstr>הגבלת שימוש באופציה ייחודית - דוגמאות</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meori</cp:lastModifiedBy>
  <cp:revision>660</cp:revision>
  <cp:lastPrinted>2014-06-15T12:19:54Z</cp:lastPrinted>
  <dcterms:created xsi:type="dcterms:W3CDTF">2011-12-13T15:06:51Z</dcterms:created>
  <dcterms:modified xsi:type="dcterms:W3CDTF">2014-06-18T06:40:47Z</dcterms:modified>
</cp:coreProperties>
</file>